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sldIdLst>
    <p:sldId id="272" r:id="rId2"/>
    <p:sldId id="264" r:id="rId3"/>
    <p:sldId id="293" r:id="rId4"/>
    <p:sldId id="329" r:id="rId5"/>
    <p:sldId id="299" r:id="rId6"/>
    <p:sldId id="315" r:id="rId7"/>
    <p:sldId id="298" r:id="rId8"/>
    <p:sldId id="294" r:id="rId9"/>
    <p:sldId id="292" r:id="rId10"/>
    <p:sldId id="332" r:id="rId11"/>
    <p:sldId id="330" r:id="rId12"/>
    <p:sldId id="295" r:id="rId13"/>
    <p:sldId id="331" r:id="rId14"/>
    <p:sldId id="325" r:id="rId15"/>
    <p:sldId id="296" r:id="rId16"/>
    <p:sldId id="317" r:id="rId17"/>
    <p:sldId id="333" r:id="rId18"/>
    <p:sldId id="297" r:id="rId19"/>
    <p:sldId id="326" r:id="rId20"/>
    <p:sldId id="327" r:id="rId21"/>
    <p:sldId id="340" r:id="rId22"/>
    <p:sldId id="328" r:id="rId23"/>
    <p:sldId id="341" r:id="rId24"/>
    <p:sldId id="304" r:id="rId25"/>
    <p:sldId id="334" r:id="rId26"/>
    <p:sldId id="335" r:id="rId27"/>
    <p:sldId id="320" r:id="rId28"/>
    <p:sldId id="307" r:id="rId29"/>
    <p:sldId id="305" r:id="rId30"/>
    <p:sldId id="306" r:id="rId31"/>
    <p:sldId id="308" r:id="rId32"/>
    <p:sldId id="309" r:id="rId33"/>
    <p:sldId id="310" r:id="rId34"/>
    <p:sldId id="311" r:id="rId35"/>
    <p:sldId id="312" r:id="rId36"/>
    <p:sldId id="336" r:id="rId37"/>
    <p:sldId id="314"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3" autoAdjust="0"/>
    <p:restoredTop sz="75763" autoAdjust="0"/>
  </p:normalViewPr>
  <p:slideViewPr>
    <p:cSldViewPr>
      <p:cViewPr varScale="1">
        <p:scale>
          <a:sx n="56" d="100"/>
          <a:sy n="56" d="100"/>
        </p:scale>
        <p:origin x="149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AB54A-A735-4258-A7B3-890162D7B82B}" type="datetimeFigureOut">
              <a:rPr lang="en-US" smtClean="0"/>
              <a:t>6/3/2016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D1C02-0C52-48D7-94D9-4F4E2EC8D029}" type="slidenum">
              <a:rPr lang="en-US" smtClean="0"/>
              <a:t>‹#›</a:t>
            </a:fld>
            <a:endParaRPr lang="en-US" dirty="0"/>
          </a:p>
        </p:txBody>
      </p:sp>
    </p:spTree>
    <p:extLst>
      <p:ext uri="{BB962C8B-B14F-4D97-AF65-F5344CB8AC3E}">
        <p14:creationId xmlns:p14="http://schemas.microsoft.com/office/powerpoint/2010/main" val="316440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EECDED-6B2E-4EE6-8D32-BA9DDE2C2949}" type="slidenum">
              <a:rPr lang="en-US" smtClean="0">
                <a:solidFill>
                  <a:prstClr val="black"/>
                </a:solidFill>
              </a:rPr>
              <a:pPr>
                <a:defRPr/>
              </a:pPr>
              <a:t>1</a:t>
            </a:fld>
            <a:endParaRPr lang="en-US" dirty="0" smtClean="0">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03871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ROLES</a:t>
            </a:r>
          </a:p>
          <a:p>
            <a:r>
              <a:rPr lang="en-ZA" dirty="0" smtClean="0"/>
              <a:t>Senior Leader</a:t>
            </a:r>
          </a:p>
          <a:p>
            <a:pPr lvl="1">
              <a:lnSpc>
                <a:spcPct val="80000"/>
              </a:lnSpc>
              <a:defRPr/>
            </a:pPr>
            <a:r>
              <a:rPr lang="en-US" altLang="en-US" sz="1600" dirty="0" smtClean="0"/>
              <a:t>Participate actively and visibly throughout the project </a:t>
            </a:r>
          </a:p>
          <a:p>
            <a:pPr lvl="1">
              <a:lnSpc>
                <a:spcPct val="80000"/>
              </a:lnSpc>
              <a:defRPr/>
            </a:pPr>
            <a:r>
              <a:rPr lang="en-US" altLang="en-US" sz="1600" dirty="0" smtClean="0"/>
              <a:t>Build the needed coalition of sponsorship with peers and other managers </a:t>
            </a:r>
          </a:p>
          <a:p>
            <a:pPr lvl="1">
              <a:lnSpc>
                <a:spcPct val="80000"/>
              </a:lnSpc>
              <a:defRPr/>
            </a:pPr>
            <a:r>
              <a:rPr lang="en-US" altLang="en-US" sz="1600" dirty="0" smtClean="0"/>
              <a:t>Communicate the business messages about the change effectively with employees </a:t>
            </a:r>
          </a:p>
          <a:p>
            <a:r>
              <a:rPr lang="en-ZA" dirty="0" smtClean="0"/>
              <a:t>Managers and Supervisors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baseline="0" dirty="0" smtClean="0"/>
              <a:t>            </a:t>
            </a:r>
            <a:r>
              <a:rPr lang="en-US" altLang="en-US" sz="1600" dirty="0" smtClean="0"/>
              <a:t>This group has a unique and well-developed relationship with the employees being impacted by the change </a:t>
            </a:r>
          </a:p>
          <a:p>
            <a:pPr lvl="1">
              <a:lnSpc>
                <a:spcPct val="80000"/>
              </a:lnSpc>
              <a:defRPr/>
            </a:pPr>
            <a:r>
              <a:rPr lang="en-US" altLang="en-US" sz="1600" dirty="0" smtClean="0"/>
              <a:t>Communicate the personal messages about the change with their direct reports </a:t>
            </a:r>
          </a:p>
          <a:p>
            <a:pPr lvl="1">
              <a:lnSpc>
                <a:spcPct val="80000"/>
              </a:lnSpc>
              <a:defRPr/>
            </a:pPr>
            <a:r>
              <a:rPr lang="en-US" altLang="en-US" sz="1600" dirty="0" smtClean="0"/>
              <a:t>Conduct group and individual coaching sessions </a:t>
            </a:r>
          </a:p>
          <a:p>
            <a:pPr lvl="1">
              <a:lnSpc>
                <a:spcPct val="80000"/>
              </a:lnSpc>
              <a:defRPr/>
            </a:pPr>
            <a:r>
              <a:rPr lang="en-US" altLang="en-US" sz="1600" dirty="0" smtClean="0"/>
              <a:t>Identify, analyze and manage resistance </a:t>
            </a:r>
          </a:p>
          <a:p>
            <a:pPr lvl="1">
              <a:lnSpc>
                <a:spcPct val="80000"/>
              </a:lnSpc>
              <a:defRPr/>
            </a:pPr>
            <a:r>
              <a:rPr lang="en-US" altLang="en-US" sz="1600" dirty="0" smtClean="0"/>
              <a:t>Provide feedback to the rest of the change management ‘gears’ </a:t>
            </a:r>
          </a:p>
          <a:p>
            <a:pPr lvl="0">
              <a:lnSpc>
                <a:spcPct val="80000"/>
              </a:lnSpc>
              <a:defRPr/>
            </a:pPr>
            <a:r>
              <a:rPr lang="en-US" altLang="en-US" sz="1600" dirty="0" smtClean="0"/>
              <a:t>Employees</a:t>
            </a:r>
          </a:p>
          <a:p>
            <a:pPr lvl="1">
              <a:lnSpc>
                <a:spcPct val="80000"/>
              </a:lnSpc>
              <a:defRPr/>
            </a:pPr>
            <a:r>
              <a:rPr lang="en-US" altLang="en-US" sz="1600" dirty="0" smtClean="0"/>
              <a:t>Employees will ultimately make changes to how they do their day-to-day work </a:t>
            </a:r>
          </a:p>
          <a:p>
            <a:pPr lvl="1">
              <a:lnSpc>
                <a:spcPct val="80000"/>
              </a:lnSpc>
              <a:defRPr/>
            </a:pPr>
            <a:r>
              <a:rPr lang="en-US" altLang="en-US" sz="1600" dirty="0" smtClean="0"/>
              <a:t>Their acceptance and use of the solution determines the success of the project and the ongoing benefit derived from the change</a:t>
            </a:r>
          </a:p>
          <a:p>
            <a:pPr lvl="1">
              <a:lnSpc>
                <a:spcPct val="80000"/>
              </a:lnSpc>
              <a:defRPr/>
            </a:pPr>
            <a:r>
              <a:rPr lang="en-US" altLang="en-US" sz="1600" dirty="0" smtClean="0"/>
              <a:t>Seek out information related to the business reasons for change and the personal impact of the change </a:t>
            </a:r>
          </a:p>
          <a:p>
            <a:pPr lvl="1">
              <a:lnSpc>
                <a:spcPct val="80000"/>
              </a:lnSpc>
              <a:defRPr/>
            </a:pPr>
            <a:r>
              <a:rPr lang="en-US" altLang="en-US" sz="1600" dirty="0" smtClean="0"/>
              <a:t>Provide feedback and reaction to the change and the change management efforts </a:t>
            </a:r>
          </a:p>
          <a:p>
            <a:pPr lvl="1">
              <a:lnSpc>
                <a:spcPct val="80000"/>
              </a:lnSpc>
              <a:defRPr/>
            </a:pPr>
            <a:r>
              <a:rPr lang="en-US" altLang="en-US" sz="1600" dirty="0" smtClean="0"/>
              <a:t>Take control of the personal transition </a:t>
            </a:r>
          </a:p>
          <a:p>
            <a:pPr lvl="0">
              <a:lnSpc>
                <a:spcPct val="80000"/>
              </a:lnSpc>
              <a:defRPr/>
            </a:pPr>
            <a:r>
              <a:rPr lang="en-US" altLang="en-US" sz="1600" dirty="0" smtClean="0"/>
              <a:t>Project</a:t>
            </a:r>
            <a:r>
              <a:rPr lang="en-US" altLang="en-US" sz="1600" baseline="0" dirty="0" smtClean="0"/>
              <a:t> Team</a:t>
            </a:r>
          </a:p>
          <a:p>
            <a:pPr lvl="1">
              <a:lnSpc>
                <a:spcPct val="80000"/>
              </a:lnSpc>
              <a:defRPr/>
            </a:pPr>
            <a:r>
              <a:rPr lang="en-US" altLang="en-US" sz="1600" dirty="0" smtClean="0"/>
              <a:t>Provide timely, accurate and succinct information about the change (or project) </a:t>
            </a:r>
          </a:p>
          <a:p>
            <a:pPr lvl="1">
              <a:lnSpc>
                <a:spcPct val="80000"/>
              </a:lnSpc>
              <a:defRPr/>
            </a:pPr>
            <a:r>
              <a:rPr lang="en-US" altLang="en-US" sz="1600" dirty="0" smtClean="0"/>
              <a:t>Integrate change management activities into project management plans and activities </a:t>
            </a:r>
          </a:p>
          <a:p>
            <a:pPr lvl="0">
              <a:lnSpc>
                <a:spcPct val="80000"/>
              </a:lnSpc>
              <a:defRPr/>
            </a:pPr>
            <a:endParaRPr lang="en-US" altLang="en-US"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600" dirty="0" smtClean="0"/>
          </a:p>
          <a:p>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27</a:t>
            </a:fld>
            <a:endParaRPr lang="en-US" dirty="0"/>
          </a:p>
        </p:txBody>
      </p:sp>
    </p:spTree>
    <p:extLst>
      <p:ext uri="{BB962C8B-B14F-4D97-AF65-F5344CB8AC3E}">
        <p14:creationId xmlns:p14="http://schemas.microsoft.com/office/powerpoint/2010/main" val="313942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Currently most</a:t>
            </a:r>
            <a:r>
              <a:rPr lang="en-ZA" baseline="0" dirty="0" smtClean="0"/>
              <a:t> municipalities will be concerned with the organisational change resulting from mSCOA. Now we need to use these tools to focus on individual change and how we can manage it.</a:t>
            </a:r>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28</a:t>
            </a:fld>
            <a:endParaRPr lang="en-US" dirty="0"/>
          </a:p>
        </p:txBody>
      </p:sp>
    </p:spTree>
    <p:extLst>
      <p:ext uri="{BB962C8B-B14F-4D97-AF65-F5344CB8AC3E}">
        <p14:creationId xmlns:p14="http://schemas.microsoft.com/office/powerpoint/2010/main" val="221704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Identify the stage per group of</a:t>
            </a:r>
            <a:r>
              <a:rPr lang="en-ZA" baseline="0" dirty="0" smtClean="0"/>
              <a:t> individuals in the municipality</a:t>
            </a:r>
          </a:p>
          <a:p>
            <a:r>
              <a:rPr lang="en-ZA" baseline="0" dirty="0" smtClean="0"/>
              <a:t>Tools per previous slide</a:t>
            </a:r>
          </a:p>
          <a:p>
            <a:r>
              <a:rPr lang="en-ZA" baseline="0" dirty="0" smtClean="0"/>
              <a:t>Action plan (per implementation plan and risk register)</a:t>
            </a:r>
          </a:p>
          <a:p>
            <a:r>
              <a:rPr lang="en-ZA" baseline="0" dirty="0" smtClean="0"/>
              <a:t>Cycle back to step 1 – re-evaluate perhaps every quarter</a:t>
            </a:r>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29</a:t>
            </a:fld>
            <a:endParaRPr lang="en-US" dirty="0"/>
          </a:p>
        </p:txBody>
      </p:sp>
    </p:spTree>
    <p:extLst>
      <p:ext uri="{BB962C8B-B14F-4D97-AF65-F5344CB8AC3E}">
        <p14:creationId xmlns:p14="http://schemas.microsoft.com/office/powerpoint/2010/main" val="3559927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Project management and change management activities are most effective when they are integrated</a:t>
            </a:r>
          </a:p>
          <a:p>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36</a:t>
            </a:fld>
            <a:endParaRPr lang="en-US" dirty="0"/>
          </a:p>
        </p:txBody>
      </p:sp>
    </p:spTree>
    <p:extLst>
      <p:ext uri="{BB962C8B-B14F-4D97-AF65-F5344CB8AC3E}">
        <p14:creationId xmlns:p14="http://schemas.microsoft.com/office/powerpoint/2010/main" val="2241429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EECDED-6B2E-4EE6-8D32-BA9DDE2C2949}" type="slidenum">
              <a:rPr lang="en-US" smtClean="0">
                <a:solidFill>
                  <a:prstClr val="black"/>
                </a:solidFill>
              </a:rPr>
              <a:pPr>
                <a:defRPr/>
              </a:pPr>
              <a:t>38</a:t>
            </a:fld>
            <a:endParaRPr lang="en-US" dirty="0" smtClean="0">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03871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All important in the implementation</a:t>
            </a:r>
            <a:r>
              <a:rPr lang="en-ZA" baseline="0" dirty="0" smtClean="0"/>
              <a:t> of mSCOA – discuss this. Especially the willingness for change, willing to learn new things as the change occurs and open to feedback.</a:t>
            </a:r>
          </a:p>
        </p:txBody>
      </p:sp>
      <p:sp>
        <p:nvSpPr>
          <p:cNvPr id="4" name="Slide Number Placeholder 3"/>
          <p:cNvSpPr>
            <a:spLocks noGrp="1"/>
          </p:cNvSpPr>
          <p:nvPr>
            <p:ph type="sldNum" sz="quarter" idx="10"/>
          </p:nvPr>
        </p:nvSpPr>
        <p:spPr/>
        <p:txBody>
          <a:bodyPr/>
          <a:lstStyle/>
          <a:p>
            <a:fld id="{40AD1C02-0C52-48D7-94D9-4F4E2EC8D029}" type="slidenum">
              <a:rPr lang="en-US" smtClean="0"/>
              <a:t>7</a:t>
            </a:fld>
            <a:endParaRPr lang="en-US" dirty="0"/>
          </a:p>
        </p:txBody>
      </p:sp>
    </p:spTree>
    <p:extLst>
      <p:ext uri="{BB962C8B-B14F-4D97-AF65-F5344CB8AC3E}">
        <p14:creationId xmlns:p14="http://schemas.microsoft.com/office/powerpoint/2010/main" val="357945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Vision</a:t>
            </a:r>
            <a:r>
              <a:rPr lang="en-ZA" baseline="0" dirty="0" smtClean="0"/>
              <a:t> to be communicated by the implementation and steering committee – to make employees want to adopt the same vision</a:t>
            </a:r>
          </a:p>
          <a:p>
            <a:r>
              <a:rPr lang="en-ZA" b="1" baseline="0" dirty="0" smtClean="0"/>
              <a:t>Need</a:t>
            </a:r>
            <a:r>
              <a:rPr lang="en-ZA" baseline="0" dirty="0" smtClean="0"/>
              <a:t> for mSCOA – for accurate timely reporting, increased assistance by NT and PT as they will be able to analyse data more efficiently and effectively, lastly, mSCOA is not optional (reduce risk of not receiving equitable share as a result of not being mSCOA compliant)</a:t>
            </a:r>
          </a:p>
          <a:p>
            <a:r>
              <a:rPr lang="en-ZA" b="1" baseline="0" dirty="0" smtClean="0"/>
              <a:t>Means </a:t>
            </a:r>
            <a:r>
              <a:rPr lang="en-ZA" baseline="0" dirty="0" smtClean="0"/>
              <a:t>– through proper budgeting, proper analysis of the current system and the transversal contract, financial means should be achieved. Employees in the municipality have the competence to carry out the mSCOA implementation but will in most cases have to work around time constraints taking in to consideration responsibilities outside of the scope of mSCOA</a:t>
            </a:r>
          </a:p>
          <a:p>
            <a:r>
              <a:rPr lang="en-ZA" b="1" baseline="0" dirty="0" smtClean="0"/>
              <a:t>Reward </a:t>
            </a:r>
            <a:r>
              <a:rPr lang="en-ZA" baseline="0" dirty="0" smtClean="0"/>
              <a:t>– the reward will come with more efficient processes and reporting thus improved service delivery, freeing up time thus reducing overtime to get reporting done and creating a better work environment – improved cash flow as a result of improved service delivery and monitoring will increases employee morale</a:t>
            </a:r>
          </a:p>
          <a:p>
            <a:r>
              <a:rPr lang="en-ZA" b="1" baseline="0" dirty="0" smtClean="0"/>
              <a:t>Feedback</a:t>
            </a:r>
            <a:r>
              <a:rPr lang="en-ZA" baseline="0" dirty="0" smtClean="0"/>
              <a:t> – so that employees know what has happened, what is still to come and where in the process of change they currently are to avoid communication gaps</a:t>
            </a:r>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8</a:t>
            </a:fld>
            <a:endParaRPr lang="en-US" dirty="0"/>
          </a:p>
        </p:txBody>
      </p:sp>
    </p:spTree>
    <p:extLst>
      <p:ext uri="{BB962C8B-B14F-4D97-AF65-F5344CB8AC3E}">
        <p14:creationId xmlns:p14="http://schemas.microsoft.com/office/powerpoint/2010/main" val="313783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Qualities</a:t>
            </a:r>
            <a:r>
              <a:rPr lang="en-ZA" baseline="0" dirty="0" smtClean="0"/>
              <a:t> of an effective change leader – mSCOA steering and implementation committees are effectively these change leaders</a:t>
            </a:r>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9</a:t>
            </a:fld>
            <a:endParaRPr lang="en-US" dirty="0"/>
          </a:p>
        </p:txBody>
      </p:sp>
    </p:spTree>
    <p:extLst>
      <p:ext uri="{BB962C8B-B14F-4D97-AF65-F5344CB8AC3E}">
        <p14:creationId xmlns:p14="http://schemas.microsoft.com/office/powerpoint/2010/main" val="74668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Change Game 1: Cross Your Arms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Duration:</a:t>
            </a:r>
            <a:r>
              <a:rPr lang="en-US" sz="1200" kern="1200" dirty="0" smtClean="0">
                <a:solidFill>
                  <a:schemeClr val="tx1"/>
                </a:solidFill>
                <a:effectLst/>
                <a:latin typeface="+mn-lt"/>
                <a:ea typeface="+mn-ea"/>
                <a:cs typeface="+mn-cs"/>
              </a:rPr>
              <a:t> 5 minutes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Number of participants:</a:t>
            </a:r>
            <a:r>
              <a:rPr lang="en-US" sz="1200" kern="1200" dirty="0" smtClean="0">
                <a:solidFill>
                  <a:schemeClr val="tx1"/>
                </a:solidFill>
                <a:effectLst/>
                <a:latin typeface="+mn-lt"/>
                <a:ea typeface="+mn-ea"/>
                <a:cs typeface="+mn-cs"/>
              </a:rPr>
              <a:t> unlimited</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Materials required:</a:t>
            </a:r>
            <a:r>
              <a:rPr lang="en-US" sz="1200" kern="1200" dirty="0" smtClean="0">
                <a:solidFill>
                  <a:schemeClr val="tx1"/>
                </a:solidFill>
                <a:effectLst/>
                <a:latin typeface="+mn-lt"/>
                <a:ea typeface="+mn-ea"/>
                <a:cs typeface="+mn-cs"/>
              </a:rPr>
              <a:t> none</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Description/Process:</a:t>
            </a:r>
            <a:r>
              <a:rPr lang="en-US" sz="1200" kern="1200" dirty="0" smtClean="0">
                <a:solidFill>
                  <a:schemeClr val="tx1"/>
                </a:solidFill>
                <a:effectLst/>
                <a:latin typeface="+mn-lt"/>
                <a:ea typeface="+mn-ea"/>
                <a:cs typeface="+mn-cs"/>
              </a:rPr>
              <a:t> For facilitators facing a large group and not a lot of time, this exercise really gets the point of change across. After the introduction of the “change” subject, ask the audience to “cross their arms.” My operational definition of “crossed” is folding their arms together, as if they were bored or waiting for something. Once they have completed this task, ask them to “fold their arms the other way,” reversed of what they just performed. I guarantee that 90 percent of the class will struggle with it.</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Discussion Questions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did it feel when you were asked to cross your arms the other way?</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Did it come naturally or did you have to stop and think about it?</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Were you comfortable with doing this differently from your normal process?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some things that make people resistant to change?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can you do to make it easier for people in your organization to accept the changes associated with Lean and Six Sigma?</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kind of support is necessary to maintain the changes?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Facilitator Notes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people cross their arms, they do so naturally, without even thinking about it. When they are asked to fold them the other way they, for the most part, stop, refold their arms again and then try to figure out which arm was on top, which arm moves first and so on. Try this yourself and see. Encourage participants to consider and share their own personal emotions related to making changes.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Game 2: Change Your Seat</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Duration:</a:t>
            </a:r>
            <a:r>
              <a:rPr lang="en-US" sz="1200" kern="1200" dirty="0" smtClean="0">
                <a:solidFill>
                  <a:schemeClr val="tx1"/>
                </a:solidFill>
                <a:effectLst/>
                <a:latin typeface="+mn-lt"/>
                <a:ea typeface="+mn-ea"/>
                <a:cs typeface="+mn-cs"/>
              </a:rPr>
              <a:t> 5 to 15 minutes (depending on debrief)</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Number of participants:</a:t>
            </a:r>
            <a:r>
              <a:rPr lang="en-US" sz="1200" kern="1200" dirty="0" smtClean="0">
                <a:solidFill>
                  <a:schemeClr val="tx1"/>
                </a:solidFill>
                <a:effectLst/>
                <a:latin typeface="+mn-lt"/>
                <a:ea typeface="+mn-ea"/>
                <a:cs typeface="+mn-cs"/>
              </a:rPr>
              <a:t> unlimited</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Materials required:</a:t>
            </a:r>
            <a:r>
              <a:rPr lang="en-US" sz="1200" kern="1200" dirty="0" smtClean="0">
                <a:solidFill>
                  <a:schemeClr val="tx1"/>
                </a:solidFill>
                <a:effectLst/>
                <a:latin typeface="+mn-lt"/>
                <a:ea typeface="+mn-ea"/>
                <a:cs typeface="+mn-cs"/>
              </a:rPr>
              <a:t> none</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Description/Process:</a:t>
            </a:r>
            <a:r>
              <a:rPr lang="en-US" sz="1200" kern="1200" dirty="0" smtClean="0">
                <a:solidFill>
                  <a:schemeClr val="tx1"/>
                </a:solidFill>
                <a:effectLst/>
                <a:latin typeface="+mn-lt"/>
                <a:ea typeface="+mn-ea"/>
                <a:cs typeface="+mn-cs"/>
              </a:rPr>
              <a:t> This is another quick and easy game. Participants are asked to change where they are sitting so they can experience the emotions and feelings often associated with change. After the class gets situated and comfortable, the facilitator should ask participants to change seats.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Discussion Questions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did it feel to be asked to change seats?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Did you view changing seats as an opportunity to sit with someone new or as an uncomfortable or undesirable change?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some things that make people resistant to change?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can you do to make it easier for people in your organization to accept the changes associates with Lean and Six Sigma?</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participants move back to their old seating arrangements after the exercise is over, ask the following questions: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Why is it difficult to maintain changes once they are made?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kind of support is necessary to maintain the changes?</a:t>
            </a:r>
          </a:p>
          <a:p>
            <a:pPr lvl="0"/>
            <a:r>
              <a:rPr lang="en-US" sz="1200" b="1" kern="1200" dirty="0" smtClean="0">
                <a:solidFill>
                  <a:schemeClr val="tx1"/>
                </a:solidFill>
                <a:effectLst/>
                <a:latin typeface="+mn-lt"/>
                <a:ea typeface="+mn-ea"/>
                <a:cs typeface="+mn-cs"/>
              </a:rPr>
              <a:t>Facilitator Notes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Encourage participants to consider and share their own personal emotions related to making changes. This is what makes the exercise powerful.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AD1C02-0C52-48D7-94D9-4F4E2EC8D029}" type="slidenum">
              <a:rPr lang="en-US" smtClean="0"/>
              <a:t>14</a:t>
            </a:fld>
            <a:endParaRPr lang="en-US" dirty="0"/>
          </a:p>
        </p:txBody>
      </p:sp>
    </p:spTree>
    <p:extLst>
      <p:ext uri="{BB962C8B-B14F-4D97-AF65-F5344CB8AC3E}">
        <p14:creationId xmlns:p14="http://schemas.microsoft.com/office/powerpoint/2010/main" val="154150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Loss or</a:t>
            </a:r>
            <a:r>
              <a:rPr lang="en-ZA" baseline="0" dirty="0" smtClean="0"/>
              <a:t> confusion because of the new mSCOA system</a:t>
            </a:r>
          </a:p>
          <a:p>
            <a:endParaRPr lang="en-ZA" baseline="0" dirty="0" smtClean="0"/>
          </a:p>
          <a:p>
            <a:r>
              <a:rPr lang="en-ZA" dirty="0" smtClean="0"/>
              <a:t>Fear of letting go – especially in municipalities</a:t>
            </a:r>
            <a:r>
              <a:rPr lang="en-ZA" baseline="0" dirty="0" smtClean="0"/>
              <a:t> with clean audits if they believe mSCOA will negatively impact there audit outcome</a:t>
            </a:r>
          </a:p>
          <a:p>
            <a:endParaRPr lang="en-ZA" baseline="0" dirty="0" smtClean="0"/>
          </a:p>
          <a:p>
            <a:r>
              <a:rPr lang="en-ZA" baseline="0" dirty="0" smtClean="0"/>
              <a:t>Conflict may increase where previously budgeting was done by the budgeting department but now input is needed from each department. This affects control also.</a:t>
            </a:r>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15</a:t>
            </a:fld>
            <a:endParaRPr lang="en-US" dirty="0"/>
          </a:p>
        </p:txBody>
      </p:sp>
    </p:spTree>
    <p:extLst>
      <p:ext uri="{BB962C8B-B14F-4D97-AF65-F5344CB8AC3E}">
        <p14:creationId xmlns:p14="http://schemas.microsoft.com/office/powerpoint/2010/main" val="419154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Both in the organisation and per individual</a:t>
            </a:r>
          </a:p>
          <a:p>
            <a:endParaRPr lang="en-ZA" dirty="0" smtClean="0"/>
          </a:p>
          <a:p>
            <a:r>
              <a:rPr lang="en-ZA" dirty="0" smtClean="0"/>
              <a:t>All employees</a:t>
            </a:r>
            <a:r>
              <a:rPr lang="en-ZA" baseline="0" dirty="0" smtClean="0"/>
              <a:t> should understand their current state, we need to communicate and identify what the transition phase to mSCOA will entail (that should be where we are currently) and when the transition will occur, lastly we need to educate individuals on the benefits of mSCOA and why the future state is important</a:t>
            </a:r>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17</a:t>
            </a:fld>
            <a:endParaRPr lang="en-US" dirty="0"/>
          </a:p>
        </p:txBody>
      </p:sp>
    </p:spTree>
    <p:extLst>
      <p:ext uri="{BB962C8B-B14F-4D97-AF65-F5344CB8AC3E}">
        <p14:creationId xmlns:p14="http://schemas.microsoft.com/office/powerpoint/2010/main" val="279813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In mSCOA we refer to these matters as the head, heart and hand of every individual in the mSCOA implementation.</a:t>
            </a:r>
          </a:p>
          <a:p>
            <a:endParaRPr lang="en-ZA" dirty="0" smtClean="0"/>
          </a:p>
          <a:p>
            <a:r>
              <a:rPr lang="en-ZA" dirty="0" smtClean="0"/>
              <a:t>We need to connect the head, heart and hand of every individual</a:t>
            </a:r>
            <a:r>
              <a:rPr lang="en-ZA" baseline="0" dirty="0" smtClean="0"/>
              <a:t> to ensure the success of mSCOA.</a:t>
            </a:r>
          </a:p>
          <a:p>
            <a:endParaRPr lang="en-ZA" baseline="0" dirty="0" smtClean="0"/>
          </a:p>
          <a:p>
            <a:r>
              <a:rPr lang="en-ZA" baseline="0" dirty="0" smtClean="0"/>
              <a:t>Lets look at this more closely…</a:t>
            </a:r>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18</a:t>
            </a:fld>
            <a:endParaRPr lang="en-US" dirty="0"/>
          </a:p>
        </p:txBody>
      </p:sp>
    </p:spTree>
    <p:extLst>
      <p:ext uri="{BB962C8B-B14F-4D97-AF65-F5344CB8AC3E}">
        <p14:creationId xmlns:p14="http://schemas.microsoft.com/office/powerpoint/2010/main" val="387914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Head: create </a:t>
            </a:r>
            <a:r>
              <a:rPr lang="en-ZA" b="1" dirty="0" smtClean="0"/>
              <a:t>Awareness</a:t>
            </a:r>
          </a:p>
          <a:p>
            <a:r>
              <a:rPr lang="en-ZA" dirty="0" smtClean="0"/>
              <a:t>Heart:</a:t>
            </a:r>
            <a:r>
              <a:rPr lang="en-ZA" baseline="0" dirty="0" smtClean="0"/>
              <a:t> </a:t>
            </a:r>
            <a:r>
              <a:rPr lang="en-ZA" b="1" dirty="0" smtClean="0"/>
              <a:t>Desire to change</a:t>
            </a:r>
          </a:p>
          <a:p>
            <a:r>
              <a:rPr lang="en-ZA" dirty="0" smtClean="0"/>
              <a:t>Head: </a:t>
            </a:r>
            <a:r>
              <a:rPr lang="en-ZA" b="1" dirty="0" smtClean="0"/>
              <a:t>Knowledge</a:t>
            </a:r>
          </a:p>
          <a:p>
            <a:r>
              <a:rPr lang="en-ZA" dirty="0" smtClean="0"/>
              <a:t>Hand:</a:t>
            </a:r>
            <a:r>
              <a:rPr lang="en-ZA" baseline="0" dirty="0" smtClean="0"/>
              <a:t> </a:t>
            </a:r>
            <a:r>
              <a:rPr lang="en-ZA" b="1" dirty="0" smtClean="0"/>
              <a:t>Ability</a:t>
            </a:r>
          </a:p>
          <a:p>
            <a:r>
              <a:rPr lang="en-ZA" dirty="0" smtClean="0"/>
              <a:t>Hand: </a:t>
            </a:r>
            <a:r>
              <a:rPr lang="en-ZA" b="1" dirty="0" smtClean="0"/>
              <a:t>Reinforcement</a:t>
            </a:r>
            <a:endParaRPr lang="en-ZA" b="1" dirty="0"/>
          </a:p>
        </p:txBody>
      </p:sp>
      <p:sp>
        <p:nvSpPr>
          <p:cNvPr id="4" name="Slide Number Placeholder 3"/>
          <p:cNvSpPr>
            <a:spLocks noGrp="1"/>
          </p:cNvSpPr>
          <p:nvPr>
            <p:ph type="sldNum" sz="quarter" idx="10"/>
          </p:nvPr>
        </p:nvSpPr>
        <p:spPr/>
        <p:txBody>
          <a:bodyPr/>
          <a:lstStyle/>
          <a:p>
            <a:fld id="{40AD1C02-0C52-48D7-94D9-4F4E2EC8D029}" type="slidenum">
              <a:rPr lang="en-US" smtClean="0"/>
              <a:t>24</a:t>
            </a:fld>
            <a:endParaRPr lang="en-US" dirty="0"/>
          </a:p>
        </p:txBody>
      </p:sp>
    </p:spTree>
    <p:extLst>
      <p:ext uri="{BB962C8B-B14F-4D97-AF65-F5344CB8AC3E}">
        <p14:creationId xmlns:p14="http://schemas.microsoft.com/office/powerpoint/2010/main" val="357219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244742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111692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216839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309498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277905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262621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302010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233051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411334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116548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C1FEC-EEA8-40DB-BEB8-059DF266FC0E}"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B67B3-655F-45DF-96C3-FCAF737DC3EC}" type="slidenum">
              <a:rPr lang="en-US" smtClean="0"/>
              <a:t>‹#›</a:t>
            </a:fld>
            <a:endParaRPr lang="en-US" dirty="0"/>
          </a:p>
        </p:txBody>
      </p:sp>
    </p:spTree>
    <p:extLst>
      <p:ext uri="{BB962C8B-B14F-4D97-AF65-F5344CB8AC3E}">
        <p14:creationId xmlns:p14="http://schemas.microsoft.com/office/powerpoint/2010/main" val="33817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C1FEC-EEA8-40DB-BEB8-059DF266FC0E}" type="datetimeFigureOut">
              <a:rPr lang="en-US" smtClean="0"/>
              <a:t>6/3/2016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B67B3-655F-45DF-96C3-FCAF737DC3EC}" type="slidenum">
              <a:rPr lang="en-US" smtClean="0"/>
              <a:t>‹#›</a:t>
            </a:fld>
            <a:endParaRPr lang="en-US" dirty="0"/>
          </a:p>
        </p:txBody>
      </p:sp>
    </p:spTree>
    <p:extLst>
      <p:ext uri="{BB962C8B-B14F-4D97-AF65-F5344CB8AC3E}">
        <p14:creationId xmlns:p14="http://schemas.microsoft.com/office/powerpoint/2010/main" val="22762244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28303"/>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a:xfrm>
            <a:off x="0" y="2438400"/>
            <a:ext cx="9213850" cy="898376"/>
          </a:xfrm>
        </p:spPr>
        <p:txBody>
          <a:bodyPr rtlCol="0">
            <a:normAutofit fontScale="90000"/>
          </a:bodyPr>
          <a:lstStyle/>
          <a:p>
            <a:pPr>
              <a:defRPr/>
            </a:pPr>
            <a:r>
              <a:rPr lang="en-US" sz="3400" dirty="0" smtClean="0"/>
              <a:t/>
            </a:r>
            <a:br>
              <a:rPr lang="en-US" sz="3400" dirty="0" smtClean="0"/>
            </a:br>
            <a:r>
              <a:rPr lang="en-US" b="1" dirty="0" smtClean="0">
                <a:solidFill>
                  <a:schemeClr val="bg1"/>
                </a:solidFill>
              </a:rPr>
              <a:t>Change Management</a:t>
            </a:r>
            <a:endParaRPr lang="en-US" sz="6000" dirty="0" smtClean="0">
              <a:solidFill>
                <a:schemeClr val="bg1"/>
              </a:solidFill>
            </a:endParaRPr>
          </a:p>
        </p:txBody>
      </p:sp>
      <p:sp>
        <p:nvSpPr>
          <p:cNvPr id="2" name="Rectangle 1"/>
          <p:cNvSpPr/>
          <p:nvPr/>
        </p:nvSpPr>
        <p:spPr>
          <a:xfrm>
            <a:off x="228600" y="28303"/>
            <a:ext cx="8763000" cy="2985433"/>
          </a:xfrm>
          <a:prstGeom prst="rect">
            <a:avLst/>
          </a:prstGeom>
        </p:spPr>
        <p:txBody>
          <a:bodyPr wrap="square">
            <a:spAutoFit/>
          </a:bodyPr>
          <a:lstStyle/>
          <a:p>
            <a:pPr algn="ctr"/>
            <a:endParaRPr lang="en-US" sz="4800" b="1" dirty="0" smtClean="0">
              <a:solidFill>
                <a:schemeClr val="bg1"/>
              </a:solidFill>
            </a:endParaRPr>
          </a:p>
          <a:p>
            <a:pPr algn="ctr"/>
            <a:endParaRPr lang="en-US" sz="4800" b="1" dirty="0" smtClean="0">
              <a:solidFill>
                <a:schemeClr val="bg1"/>
              </a:solidFill>
            </a:endParaRPr>
          </a:p>
          <a:p>
            <a:pPr algn="ctr"/>
            <a:r>
              <a:rPr lang="en-US" sz="4800" b="1" dirty="0" smtClean="0">
                <a:solidFill>
                  <a:schemeClr val="bg1"/>
                </a:solidFill>
              </a:rPr>
              <a:t>mSCOA</a:t>
            </a:r>
            <a:r>
              <a:rPr lang="en-US" sz="4400" b="1" dirty="0">
                <a:solidFill>
                  <a:schemeClr val="bg1"/>
                </a:solidFill>
              </a:rPr>
              <a:t/>
            </a:r>
            <a:br>
              <a:rPr lang="en-US" sz="4400" b="1" dirty="0">
                <a:solidFill>
                  <a:schemeClr val="bg1"/>
                </a:solidFill>
              </a:rPr>
            </a:br>
            <a:endParaRPr lang="en-ZA" sz="4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0" y="725636"/>
            <a:ext cx="6510338" cy="3730853"/>
          </a:xfrm>
          <a:prstGeom prst="rect">
            <a:avLst/>
          </a:prstGeom>
          <a:ln w="50800">
            <a:solidFill>
              <a:schemeClr val="tx1"/>
            </a:solidFill>
          </a:ln>
          <a:effectLst>
            <a:outerShdw blurRad="63500" sx="102000" sy="102000" algn="ctr" rotWithShape="0">
              <a:prstClr val="black">
                <a:alpha val="40000"/>
              </a:prstClr>
            </a:outerShdw>
            <a:reflection stA="45000" endPos="15000" dist="50800" dir="5400000" sy="-100000" algn="bl" rotWithShape="0"/>
            <a:softEdge rad="63500"/>
          </a:effectLst>
        </p:spPr>
      </p:pic>
      <p:sp>
        <p:nvSpPr>
          <p:cNvPr id="5" name="Rectangle 12"/>
          <p:cNvSpPr txBox="1">
            <a:spLocks noChangeArrowheads="1"/>
          </p:cNvSpPr>
          <p:nvPr/>
        </p:nvSpPr>
        <p:spPr>
          <a:xfrm>
            <a:off x="-457200" y="3898567"/>
            <a:ext cx="9213850" cy="1242008"/>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70000"/>
              </a:lnSpc>
              <a:defRPr/>
            </a:pPr>
            <a:r>
              <a:rPr lang="en-US" sz="3400" dirty="0" smtClean="0"/>
              <a:t/>
            </a:r>
            <a:br>
              <a:rPr lang="en-US" sz="3400" dirty="0" smtClean="0"/>
            </a:br>
            <a:r>
              <a:rPr lang="en-US" sz="3100" b="1" dirty="0" smtClean="0">
                <a:solidFill>
                  <a:schemeClr val="bg1"/>
                </a:solidFill>
              </a:rPr>
              <a:t>Presented by: xxx</a:t>
            </a:r>
          </a:p>
          <a:p>
            <a:pPr algn="r">
              <a:lnSpc>
                <a:spcPct val="170000"/>
              </a:lnSpc>
              <a:defRPr/>
            </a:pPr>
            <a:r>
              <a:rPr lang="en-US" sz="3100" b="1" dirty="0" smtClean="0">
                <a:solidFill>
                  <a:schemeClr val="bg1"/>
                </a:solidFill>
              </a:rPr>
              <a:t>Date</a:t>
            </a:r>
            <a:endParaRPr lang="en-US" sz="4900" dirty="0" smtClean="0">
              <a:solidFill>
                <a:schemeClr val="bg1"/>
              </a:solidFill>
            </a:endParaRPr>
          </a:p>
        </p:txBody>
      </p:sp>
      <p:sp>
        <p:nvSpPr>
          <p:cNvPr id="7" name="Rectangle 6"/>
          <p:cNvSpPr/>
          <p:nvPr/>
        </p:nvSpPr>
        <p:spPr>
          <a:xfrm>
            <a:off x="5724128" y="5698042"/>
            <a:ext cx="280076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mSCOA</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6579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8184" y="369957"/>
            <a:ext cx="8207632" cy="707886"/>
          </a:xfrm>
          <a:prstGeom prst="rect">
            <a:avLst/>
          </a:prstGeom>
          <a:noFill/>
        </p:spPr>
        <p:txBody>
          <a:bodyPr wrap="none" rtlCol="0">
            <a:spAutoFit/>
          </a:bodyPr>
          <a:lstStyle/>
          <a:p>
            <a:pPr algn="ctr"/>
            <a:r>
              <a:rPr lang="en-US" sz="4000" b="1" cap="all" dirty="0" smtClean="0">
                <a:solidFill>
                  <a:schemeClr val="bg1"/>
                </a:solidFill>
              </a:rPr>
              <a:t>Why apply change management?</a:t>
            </a:r>
            <a:endParaRPr lang="en-US" sz="4000" b="1" cap="all" dirty="0">
              <a:solidFill>
                <a:schemeClr val="bg1"/>
              </a:solidFill>
            </a:endParaRPr>
          </a:p>
        </p:txBody>
      </p:sp>
      <p:sp>
        <p:nvSpPr>
          <p:cNvPr id="5" name="Rectangle 4"/>
          <p:cNvSpPr>
            <a:spLocks noGrp="1" noChangeArrowheads="1"/>
          </p:cNvSpPr>
          <p:nvPr/>
        </p:nvSpPr>
        <p:spPr bwMode="auto">
          <a:xfrm>
            <a:off x="508000" y="2362200"/>
            <a:ext cx="3911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dirty="0"/>
              <a:t>Increase probability of </a:t>
            </a:r>
            <a:r>
              <a:rPr lang="en-US" altLang="en-US" b="1" dirty="0">
                <a:solidFill>
                  <a:srgbClr val="C00000"/>
                </a:solidFill>
              </a:rPr>
              <a:t>project success</a:t>
            </a:r>
          </a:p>
          <a:p>
            <a:pPr>
              <a:defRPr/>
            </a:pPr>
            <a:r>
              <a:rPr lang="en-US" altLang="en-US" dirty="0"/>
              <a:t>Manage </a:t>
            </a:r>
            <a:r>
              <a:rPr lang="en-US" altLang="en-US" b="1" dirty="0">
                <a:solidFill>
                  <a:srgbClr val="C00000"/>
                </a:solidFill>
              </a:rPr>
              <a:t>employee</a:t>
            </a:r>
            <a:r>
              <a:rPr lang="en-US" altLang="en-US" b="1" dirty="0">
                <a:solidFill>
                  <a:schemeClr val="accent4"/>
                </a:solidFill>
              </a:rPr>
              <a:t> </a:t>
            </a:r>
            <a:r>
              <a:rPr lang="en-US" altLang="en-US" b="1" dirty="0">
                <a:solidFill>
                  <a:srgbClr val="C00000"/>
                </a:solidFill>
              </a:rPr>
              <a:t>resistance</a:t>
            </a:r>
            <a:r>
              <a:rPr lang="en-US" altLang="en-US" b="1" dirty="0">
                <a:solidFill>
                  <a:schemeClr val="accent4"/>
                </a:solidFill>
              </a:rPr>
              <a:t> </a:t>
            </a:r>
            <a:r>
              <a:rPr lang="en-US" altLang="en-US" dirty="0"/>
              <a:t>to change</a:t>
            </a:r>
          </a:p>
          <a:p>
            <a:pPr>
              <a:defRPr/>
            </a:pPr>
            <a:r>
              <a:rPr lang="en-US" altLang="en-US" dirty="0"/>
              <a:t>Build </a:t>
            </a:r>
            <a:r>
              <a:rPr lang="en-US" altLang="en-US" b="1" dirty="0">
                <a:solidFill>
                  <a:srgbClr val="C00000"/>
                </a:solidFill>
              </a:rPr>
              <a:t>change competency </a:t>
            </a:r>
            <a:r>
              <a:rPr lang="en-US" altLang="en-US" dirty="0"/>
              <a:t>in the organization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835" y="2133244"/>
            <a:ext cx="3810712" cy="3810712"/>
          </a:xfrm>
          <a:prstGeom prst="rect">
            <a:avLst/>
          </a:prstGeom>
        </p:spPr>
      </p:pic>
    </p:spTree>
    <p:extLst>
      <p:ext uri="{BB962C8B-B14F-4D97-AF65-F5344CB8AC3E}">
        <p14:creationId xmlns:p14="http://schemas.microsoft.com/office/powerpoint/2010/main" val="553373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7212"/>
          <a:stretch/>
        </p:blipFill>
        <p:spPr>
          <a:xfrm>
            <a:off x="457200" y="762000"/>
            <a:ext cx="8458200" cy="5232112"/>
          </a:xfrm>
          <a:prstGeom prst="rect">
            <a:avLst/>
          </a:prstGeom>
          <a:effectLst>
            <a:softEdge rad="317500"/>
          </a:effectLst>
        </p:spPr>
      </p:pic>
      <p:sp>
        <p:nvSpPr>
          <p:cNvPr id="5" name="Rectangle 4"/>
          <p:cNvSpPr>
            <a:spLocks noGrp="1" noChangeArrowheads="1"/>
          </p:cNvSpPr>
          <p:nvPr/>
        </p:nvSpPr>
        <p:spPr bwMode="auto">
          <a:xfrm>
            <a:off x="1769744" y="2805707"/>
            <a:ext cx="4850131" cy="57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solidFill>
                  <a:schemeClr val="bg1">
                    <a:lumMod val="65000"/>
                  </a:schemeClr>
                </a:solidFill>
              </a:rPr>
              <a:t>Organizational Issues</a:t>
            </a:r>
            <a:endParaRPr lang="en-US" b="1" dirty="0">
              <a:solidFill>
                <a:schemeClr val="bg1">
                  <a:lumMod val="65000"/>
                </a:schemeClr>
              </a:solidFill>
            </a:endParaRPr>
          </a:p>
        </p:txBody>
      </p:sp>
      <p:sp>
        <p:nvSpPr>
          <p:cNvPr id="9" name="Rectangle 8"/>
          <p:cNvSpPr>
            <a:spLocks noGrp="1" noChangeArrowheads="1"/>
          </p:cNvSpPr>
          <p:nvPr/>
        </p:nvSpPr>
        <p:spPr bwMode="auto">
          <a:xfrm>
            <a:off x="1773553" y="3927295"/>
            <a:ext cx="4850131" cy="44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t>The Nature of Change</a:t>
            </a:r>
            <a:endParaRPr lang="en-US" b="1" dirty="0"/>
          </a:p>
        </p:txBody>
      </p:sp>
      <p:sp>
        <p:nvSpPr>
          <p:cNvPr id="10" name="Rectangle 9"/>
          <p:cNvSpPr>
            <a:spLocks noGrp="1" noChangeArrowheads="1"/>
          </p:cNvSpPr>
          <p:nvPr/>
        </p:nvSpPr>
        <p:spPr bwMode="auto">
          <a:xfrm>
            <a:off x="1773552" y="4901624"/>
            <a:ext cx="4850131" cy="58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solidFill>
                  <a:schemeClr val="bg1">
                    <a:lumMod val="65000"/>
                  </a:schemeClr>
                </a:solidFill>
              </a:rPr>
              <a:t>Leading Others Through Change</a:t>
            </a:r>
            <a:endParaRPr lang="en-US" b="1" dirty="0">
              <a:solidFill>
                <a:schemeClr val="bg1">
                  <a:lumMod val="65000"/>
                </a:schemeClr>
              </a:solidFill>
            </a:endParaRPr>
          </a:p>
        </p:txBody>
      </p:sp>
    </p:spTree>
    <p:extLst>
      <p:ext uri="{BB962C8B-B14F-4D97-AF65-F5344CB8AC3E}">
        <p14:creationId xmlns:p14="http://schemas.microsoft.com/office/powerpoint/2010/main" val="1731591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Grp="1" noChangeArrowheads="1"/>
          </p:cNvSpPr>
          <p:nvPr/>
        </p:nvSpPr>
        <p:spPr bwMode="auto">
          <a:xfrm>
            <a:off x="5334000" y="1905000"/>
            <a:ext cx="3302000" cy="4572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800" b="1" dirty="0" smtClean="0">
                <a:ln>
                  <a:solidFill>
                    <a:srgbClr val="C00000"/>
                  </a:solidFill>
                </a:ln>
              </a:rPr>
              <a:t>Change in Government is not new – </a:t>
            </a:r>
          </a:p>
          <a:p>
            <a:pPr marL="0" indent="0" algn="ctr">
              <a:buNone/>
            </a:pPr>
            <a:r>
              <a:rPr lang="en-US" altLang="en-US" sz="2800" b="1" dirty="0" smtClean="0">
                <a:ln>
                  <a:solidFill>
                    <a:srgbClr val="C00000"/>
                  </a:solidFill>
                </a:ln>
              </a:rPr>
              <a:t>change is constant… </a:t>
            </a:r>
          </a:p>
          <a:p>
            <a:pPr marL="0" indent="0" algn="ctr">
              <a:buNone/>
            </a:pPr>
            <a:r>
              <a:rPr lang="en-US" altLang="en-US" sz="2800" b="1" dirty="0" smtClean="0">
                <a:ln>
                  <a:solidFill>
                    <a:srgbClr val="C00000"/>
                  </a:solidFill>
                </a:ln>
              </a:rPr>
              <a:t>its how you approach it that makes all the difference</a:t>
            </a:r>
            <a:endParaRPr lang="en-US" altLang="en-US" sz="2000" b="1" dirty="0">
              <a:ln>
                <a:solidFill>
                  <a:srgbClr val="C00000"/>
                </a:solidFill>
              </a:ln>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231"/>
          <a:stretch/>
        </p:blipFill>
        <p:spPr>
          <a:xfrm>
            <a:off x="508000" y="2286000"/>
            <a:ext cx="4568662" cy="3167623"/>
          </a:xfrm>
          <a:prstGeom prst="rect">
            <a:avLst/>
          </a:prstGeom>
          <a:ln w="73025" cmpd="thinThick">
            <a:solidFill>
              <a:srgbClr val="C00000"/>
            </a:solidFill>
          </a:ln>
        </p:spPr>
      </p:pic>
    </p:spTree>
    <p:extLst>
      <p:ext uri="{BB962C8B-B14F-4D97-AF65-F5344CB8AC3E}">
        <p14:creationId xmlns:p14="http://schemas.microsoft.com/office/powerpoint/2010/main" val="3524308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3491" y="369957"/>
            <a:ext cx="5497018" cy="707886"/>
          </a:xfrm>
          <a:prstGeom prst="rect">
            <a:avLst/>
          </a:prstGeom>
          <a:noFill/>
        </p:spPr>
        <p:txBody>
          <a:bodyPr wrap="none" rtlCol="0">
            <a:spAutoFit/>
          </a:bodyPr>
          <a:lstStyle/>
          <a:p>
            <a:pPr algn="ctr"/>
            <a:r>
              <a:rPr lang="en-US" sz="4000" b="1" cap="all" dirty="0" smtClean="0">
                <a:solidFill>
                  <a:schemeClr val="bg1"/>
                </a:solidFill>
              </a:rPr>
              <a:t>The Nature of Change</a:t>
            </a:r>
            <a:endParaRPr lang="en-US" sz="4000" b="1" cap="all" dirty="0">
              <a:solidFill>
                <a:schemeClr val="bg1"/>
              </a:solidFill>
            </a:endParaRPr>
          </a:p>
        </p:txBody>
      </p:sp>
      <p:sp>
        <p:nvSpPr>
          <p:cNvPr id="5" name="Rectangle 4"/>
          <p:cNvSpPr>
            <a:spLocks noGrp="1" noChangeArrowheads="1"/>
          </p:cNvSpPr>
          <p:nvPr/>
        </p:nvSpPr>
        <p:spPr bwMode="auto">
          <a:xfrm>
            <a:off x="1600200" y="1676400"/>
            <a:ext cx="701039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Exercise</a:t>
            </a:r>
          </a:p>
          <a:p>
            <a:pPr marL="0" indent="0">
              <a:buNone/>
            </a:pPr>
            <a:r>
              <a:rPr lang="en-US" dirty="0" smtClean="0"/>
              <a:t>What to expect from change</a:t>
            </a:r>
            <a:endParaRPr lang="en-US" dirty="0"/>
          </a:p>
          <a:p>
            <a:pPr marL="0" indent="0">
              <a:buNone/>
            </a:pPr>
            <a:r>
              <a:rPr lang="en-US" dirty="0" smtClean="0"/>
              <a:t>What will happen if the ‘people side’ of change is not managed?</a:t>
            </a:r>
          </a:p>
          <a:p>
            <a:pPr marL="0" indent="0">
              <a:buNone/>
            </a:pPr>
            <a:r>
              <a:rPr lang="en-US" dirty="0" smtClean="0"/>
              <a:t>States of change</a:t>
            </a:r>
            <a:endParaRPr lang="en-US" dirty="0"/>
          </a:p>
          <a:p>
            <a:pPr marL="0" indent="0">
              <a:buNone/>
            </a:pPr>
            <a:r>
              <a:rPr lang="en-US" dirty="0" smtClean="0"/>
              <a:t>Psychology of change</a:t>
            </a:r>
          </a:p>
          <a:p>
            <a:pPr marL="0" indent="0">
              <a:buNone/>
            </a:pPr>
            <a:r>
              <a:rPr lang="en-US" sz="1800" dirty="0" smtClean="0"/>
              <a:t>Changing the head</a:t>
            </a:r>
          </a:p>
          <a:p>
            <a:pPr marL="0" indent="0">
              <a:buNone/>
            </a:pPr>
            <a:r>
              <a:rPr lang="en-US" sz="1800" dirty="0" smtClean="0"/>
              <a:t>Changing the heart</a:t>
            </a:r>
          </a:p>
          <a:p>
            <a:pPr marL="0" indent="0">
              <a:buNone/>
            </a:pPr>
            <a:r>
              <a:rPr lang="en-US" sz="1800" dirty="0" smtClean="0"/>
              <a:t>Changing the hand</a:t>
            </a:r>
            <a:endParaRPr lang="en-US" sz="1800" dirty="0"/>
          </a:p>
        </p:txBody>
      </p:sp>
      <p:pic>
        <p:nvPicPr>
          <p:cNvPr id="3" name="Picture 2"/>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3945"/>
          <a:stretch/>
        </p:blipFill>
        <p:spPr>
          <a:xfrm>
            <a:off x="817514" y="2310653"/>
            <a:ext cx="571593" cy="681223"/>
          </a:xfrm>
          <a:prstGeom prst="rect">
            <a:avLst/>
          </a:prstGeom>
        </p:spPr>
      </p:pic>
      <p:pic>
        <p:nvPicPr>
          <p:cNvPr id="6" name="Picture 5"/>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838200" y="2991876"/>
            <a:ext cx="550908" cy="656570"/>
          </a:xfrm>
          <a:prstGeom prst="rect">
            <a:avLst/>
          </a:prstGeom>
        </p:spPr>
      </p:pic>
      <p:pic>
        <p:nvPicPr>
          <p:cNvPr id="7" name="Picture 6"/>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53945"/>
          <a:stretch/>
        </p:blipFill>
        <p:spPr>
          <a:xfrm>
            <a:off x="822960" y="3890234"/>
            <a:ext cx="550908" cy="656570"/>
          </a:xfrm>
          <a:prstGeom prst="rect">
            <a:avLst/>
          </a:prstGeom>
        </p:spPr>
      </p:pic>
      <p:pic>
        <p:nvPicPr>
          <p:cNvPr id="8" name="Picture 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817514" y="1629430"/>
            <a:ext cx="571593" cy="681223"/>
          </a:xfrm>
          <a:prstGeom prst="rect">
            <a:avLst/>
          </a:prstGeom>
        </p:spPr>
      </p:pic>
      <p:pic>
        <p:nvPicPr>
          <p:cNvPr id="9" name="Picture 8"/>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838200" y="4558306"/>
            <a:ext cx="550908" cy="656570"/>
          </a:xfrm>
          <a:prstGeom prst="rect">
            <a:avLst/>
          </a:prstGeom>
        </p:spPr>
      </p:pic>
    </p:spTree>
    <p:extLst>
      <p:ext uri="{BB962C8B-B14F-4D97-AF65-F5344CB8AC3E}">
        <p14:creationId xmlns:p14="http://schemas.microsoft.com/office/powerpoint/2010/main" val="360734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Grp="1" noChangeArrowheads="1"/>
          </p:cNvSpPr>
          <p:nvPr/>
        </p:nvSpPr>
        <p:spPr bwMode="auto">
          <a:xfrm>
            <a:off x="457200" y="2480272"/>
            <a:ext cx="4867964" cy="48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800" b="1" dirty="0" smtClean="0">
                <a:solidFill>
                  <a:schemeClr val="accent2"/>
                </a:solidFill>
              </a:rPr>
              <a:t>1: Crossed Arms</a:t>
            </a:r>
          </a:p>
        </p:txBody>
      </p:sp>
      <p:sp>
        <p:nvSpPr>
          <p:cNvPr id="4" name="TextBox 3"/>
          <p:cNvSpPr txBox="1"/>
          <p:nvPr/>
        </p:nvSpPr>
        <p:spPr>
          <a:xfrm>
            <a:off x="3377987" y="372668"/>
            <a:ext cx="2388026" cy="707886"/>
          </a:xfrm>
          <a:prstGeom prst="rect">
            <a:avLst/>
          </a:prstGeom>
          <a:noFill/>
        </p:spPr>
        <p:txBody>
          <a:bodyPr wrap="none" rtlCol="0">
            <a:spAutoFit/>
          </a:bodyPr>
          <a:lstStyle/>
          <a:p>
            <a:pPr algn="ctr"/>
            <a:r>
              <a:rPr lang="en-US" sz="4000" b="1" cap="all" dirty="0" smtClean="0">
                <a:solidFill>
                  <a:schemeClr val="bg1"/>
                </a:solidFill>
              </a:rPr>
              <a:t>Exercises</a:t>
            </a:r>
            <a:endParaRPr lang="en-US" sz="4000" b="1" cap="all" dirty="0">
              <a:solidFill>
                <a:schemeClr val="bg1"/>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6805" b="15649"/>
          <a:stretch/>
        </p:blipFill>
        <p:spPr>
          <a:xfrm>
            <a:off x="132431" y="3672815"/>
            <a:ext cx="5517501" cy="2667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1786979"/>
            <a:ext cx="3410314" cy="3219336"/>
          </a:xfrm>
          <a:prstGeom prst="rect">
            <a:avLst/>
          </a:prstGeom>
        </p:spPr>
      </p:pic>
      <p:sp>
        <p:nvSpPr>
          <p:cNvPr id="7" name="Rectangle 6"/>
          <p:cNvSpPr>
            <a:spLocks noGrp="1" noChangeArrowheads="1"/>
          </p:cNvSpPr>
          <p:nvPr/>
        </p:nvSpPr>
        <p:spPr bwMode="auto">
          <a:xfrm>
            <a:off x="3209323" y="5414268"/>
            <a:ext cx="8128000" cy="78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800" b="1" dirty="0" smtClean="0">
                <a:solidFill>
                  <a:schemeClr val="accent2"/>
                </a:solidFill>
              </a:rPr>
              <a:t>2: Seat Swop</a:t>
            </a:r>
            <a:endParaRPr lang="en-US" altLang="en-US" sz="2000" b="1" dirty="0">
              <a:solidFill>
                <a:schemeClr val="accent2"/>
              </a:solidFill>
            </a:endParaRPr>
          </a:p>
        </p:txBody>
      </p:sp>
    </p:spTree>
    <p:extLst>
      <p:ext uri="{BB962C8B-B14F-4D97-AF65-F5344CB8AC3E}">
        <p14:creationId xmlns:p14="http://schemas.microsoft.com/office/powerpoint/2010/main" val="3738447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44917" y="369957"/>
            <a:ext cx="7254166" cy="707886"/>
          </a:xfrm>
          <a:prstGeom prst="rect">
            <a:avLst/>
          </a:prstGeom>
          <a:noFill/>
        </p:spPr>
        <p:txBody>
          <a:bodyPr wrap="none" rtlCol="0">
            <a:spAutoFit/>
          </a:bodyPr>
          <a:lstStyle/>
          <a:p>
            <a:pPr algn="ctr"/>
            <a:r>
              <a:rPr lang="en-US" sz="4000" b="1" cap="all" dirty="0" smtClean="0">
                <a:solidFill>
                  <a:schemeClr val="bg1"/>
                </a:solidFill>
              </a:rPr>
              <a:t>What to expect from change</a:t>
            </a:r>
            <a:endParaRPr lang="en-US" sz="4000" b="1" cap="all" dirty="0">
              <a:solidFill>
                <a:schemeClr val="bg1"/>
              </a:solidFill>
            </a:endParaRPr>
          </a:p>
        </p:txBody>
      </p:sp>
      <p:sp>
        <p:nvSpPr>
          <p:cNvPr id="5" name="Rectangle 4"/>
          <p:cNvSpPr>
            <a:spLocks noGrp="1" noChangeArrowheads="1"/>
          </p:cNvSpPr>
          <p:nvPr/>
        </p:nvSpPr>
        <p:spPr bwMode="auto">
          <a:xfrm>
            <a:off x="508000" y="1600200"/>
            <a:ext cx="8128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0000"/>
              </a:buClr>
            </a:pPr>
            <a:r>
              <a:rPr lang="en-ZA" altLang="en-US" dirty="0"/>
              <a:t>Sense of loss, </a:t>
            </a:r>
            <a:r>
              <a:rPr lang="en-ZA" altLang="en-US" dirty="0" smtClean="0"/>
              <a:t>confusion</a:t>
            </a:r>
            <a:endParaRPr lang="en-ZA" altLang="en-US" dirty="0"/>
          </a:p>
          <a:p>
            <a:pPr>
              <a:spcBef>
                <a:spcPts val="1200"/>
              </a:spcBef>
              <a:buClr>
                <a:srgbClr val="C00000"/>
              </a:buClr>
            </a:pPr>
            <a:r>
              <a:rPr lang="en-ZA" altLang="en-US" dirty="0"/>
              <a:t>Mistrust and a “me” </a:t>
            </a:r>
            <a:r>
              <a:rPr lang="en-ZA" altLang="en-US" dirty="0" smtClean="0"/>
              <a:t>focus</a:t>
            </a:r>
            <a:endParaRPr lang="en-ZA" altLang="en-US" dirty="0"/>
          </a:p>
          <a:p>
            <a:pPr>
              <a:spcBef>
                <a:spcPts val="1200"/>
              </a:spcBef>
              <a:buClr>
                <a:srgbClr val="C00000"/>
              </a:buClr>
            </a:pPr>
            <a:r>
              <a:rPr lang="en-ZA" altLang="en-US" dirty="0"/>
              <a:t>Fear of letting go of that which led to success in the </a:t>
            </a:r>
            <a:r>
              <a:rPr lang="en-ZA" altLang="en-US" dirty="0" smtClean="0"/>
              <a:t>past</a:t>
            </a:r>
            <a:endParaRPr lang="en-ZA" altLang="en-US" dirty="0"/>
          </a:p>
          <a:p>
            <a:pPr>
              <a:spcBef>
                <a:spcPts val="1200"/>
              </a:spcBef>
              <a:buClr>
                <a:srgbClr val="C00000"/>
              </a:buClr>
            </a:pPr>
            <a:r>
              <a:rPr lang="en-ZA" altLang="en-US" dirty="0"/>
              <a:t>People hold onto &amp; value the </a:t>
            </a:r>
            <a:r>
              <a:rPr lang="en-ZA" altLang="en-US" dirty="0" smtClean="0"/>
              <a:t>past</a:t>
            </a:r>
            <a:endParaRPr lang="en-ZA" altLang="en-US" dirty="0"/>
          </a:p>
          <a:p>
            <a:pPr>
              <a:spcBef>
                <a:spcPts val="1200"/>
              </a:spcBef>
              <a:buClr>
                <a:srgbClr val="C00000"/>
              </a:buClr>
            </a:pPr>
            <a:r>
              <a:rPr lang="en-ZA" altLang="en-US" dirty="0"/>
              <a:t>High uncertainty, low stability, </a:t>
            </a:r>
            <a:r>
              <a:rPr lang="en-ZA" altLang="en-US" dirty="0" smtClean="0"/>
              <a:t>high </a:t>
            </a:r>
            <a:r>
              <a:rPr lang="en-ZA" altLang="en-US" dirty="0"/>
              <a:t>emotional stress</a:t>
            </a:r>
          </a:p>
          <a:p>
            <a:pPr>
              <a:spcBef>
                <a:spcPts val="1200"/>
              </a:spcBef>
              <a:buClr>
                <a:srgbClr val="C00000"/>
              </a:buClr>
            </a:pPr>
            <a:r>
              <a:rPr lang="en-ZA" altLang="en-US" dirty="0"/>
              <a:t>Perceived high levels of </a:t>
            </a:r>
            <a:r>
              <a:rPr lang="en-ZA" altLang="en-US" dirty="0" smtClean="0"/>
              <a:t>inconsistency</a:t>
            </a:r>
            <a:endParaRPr lang="en-ZA" altLang="en-US" dirty="0"/>
          </a:p>
          <a:p>
            <a:pPr>
              <a:spcBef>
                <a:spcPts val="1200"/>
              </a:spcBef>
              <a:buClr>
                <a:srgbClr val="C00000"/>
              </a:buClr>
            </a:pPr>
            <a:r>
              <a:rPr lang="en-ZA" altLang="en-US" dirty="0"/>
              <a:t>High energy — often </a:t>
            </a:r>
            <a:r>
              <a:rPr lang="en-ZA" altLang="en-US" dirty="0" smtClean="0"/>
              <a:t>undirected</a:t>
            </a:r>
            <a:endParaRPr lang="en-ZA" altLang="en-US" dirty="0"/>
          </a:p>
          <a:p>
            <a:pPr>
              <a:spcBef>
                <a:spcPts val="1200"/>
              </a:spcBef>
              <a:buClr>
                <a:srgbClr val="C00000"/>
              </a:buClr>
            </a:pPr>
            <a:r>
              <a:rPr lang="en-ZA" altLang="en-US" dirty="0"/>
              <a:t>Control becomes a major </a:t>
            </a:r>
            <a:r>
              <a:rPr lang="en-ZA" altLang="en-US" dirty="0" smtClean="0"/>
              <a:t>issue</a:t>
            </a:r>
            <a:endParaRPr lang="en-ZA" altLang="en-US" dirty="0"/>
          </a:p>
          <a:p>
            <a:pPr>
              <a:spcBef>
                <a:spcPts val="1200"/>
              </a:spcBef>
              <a:buClr>
                <a:srgbClr val="C00000"/>
              </a:buClr>
            </a:pPr>
            <a:r>
              <a:rPr lang="en-ZA" altLang="en-US" dirty="0"/>
              <a:t>Conflict increases — especially between </a:t>
            </a:r>
            <a:r>
              <a:rPr lang="en-ZA" altLang="en-US" dirty="0" smtClean="0"/>
              <a:t>groups</a:t>
            </a:r>
            <a:endParaRPr lang="en-ZA" altLang="en-US" dirty="0"/>
          </a:p>
        </p:txBody>
      </p:sp>
    </p:spTree>
    <p:extLst>
      <p:ext uri="{BB962C8B-B14F-4D97-AF65-F5344CB8AC3E}">
        <p14:creationId xmlns:p14="http://schemas.microsoft.com/office/powerpoint/2010/main" val="263149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64" y="62180"/>
            <a:ext cx="9123844" cy="1323439"/>
          </a:xfrm>
          <a:prstGeom prst="rect">
            <a:avLst/>
          </a:prstGeom>
          <a:noFill/>
        </p:spPr>
        <p:txBody>
          <a:bodyPr wrap="none" rtlCol="0">
            <a:spAutoFit/>
          </a:bodyPr>
          <a:lstStyle/>
          <a:p>
            <a:pPr algn="ctr"/>
            <a:r>
              <a:rPr lang="en-US" sz="4000" b="1" cap="all" dirty="0" smtClean="0">
                <a:solidFill>
                  <a:schemeClr val="bg1"/>
                </a:solidFill>
              </a:rPr>
              <a:t>What will happen if the ‘people side’ </a:t>
            </a:r>
          </a:p>
          <a:p>
            <a:pPr algn="ctr"/>
            <a:r>
              <a:rPr lang="en-US" sz="4000" b="1" cap="all" dirty="0" smtClean="0">
                <a:solidFill>
                  <a:schemeClr val="bg1"/>
                </a:solidFill>
              </a:rPr>
              <a:t>of change is not managed?</a:t>
            </a:r>
            <a:endParaRPr lang="en-US" sz="4000" b="1" cap="all" dirty="0">
              <a:solidFill>
                <a:schemeClr val="bg1"/>
              </a:solidFill>
            </a:endParaRPr>
          </a:p>
        </p:txBody>
      </p:sp>
      <p:sp>
        <p:nvSpPr>
          <p:cNvPr id="5" name="Rectangle 4"/>
          <p:cNvSpPr>
            <a:spLocks noGrp="1" noChangeArrowheads="1"/>
          </p:cNvSpPr>
          <p:nvPr/>
        </p:nvSpPr>
        <p:spPr bwMode="auto">
          <a:xfrm>
            <a:off x="508000" y="1600200"/>
            <a:ext cx="8128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1200"/>
              </a:spcBef>
              <a:buClr>
                <a:srgbClr val="C00000"/>
              </a:buClr>
              <a:defRPr/>
            </a:pPr>
            <a:r>
              <a:rPr lang="en-US" altLang="en-US" dirty="0"/>
              <a:t>Lower productivity</a:t>
            </a:r>
          </a:p>
          <a:p>
            <a:pPr>
              <a:lnSpc>
                <a:spcPct val="90000"/>
              </a:lnSpc>
              <a:spcBef>
                <a:spcPts val="1200"/>
              </a:spcBef>
              <a:buClr>
                <a:srgbClr val="C00000"/>
              </a:buClr>
              <a:defRPr/>
            </a:pPr>
            <a:r>
              <a:rPr lang="en-US" altLang="en-US" dirty="0"/>
              <a:t>Passive resistance</a:t>
            </a:r>
          </a:p>
          <a:p>
            <a:pPr>
              <a:lnSpc>
                <a:spcPct val="90000"/>
              </a:lnSpc>
              <a:spcBef>
                <a:spcPts val="1200"/>
              </a:spcBef>
              <a:buClr>
                <a:srgbClr val="C00000"/>
              </a:buClr>
              <a:defRPr/>
            </a:pPr>
            <a:r>
              <a:rPr lang="en-US" altLang="en-US" dirty="0"/>
              <a:t>Active resistance </a:t>
            </a:r>
          </a:p>
          <a:p>
            <a:pPr>
              <a:lnSpc>
                <a:spcPct val="90000"/>
              </a:lnSpc>
              <a:spcBef>
                <a:spcPts val="1200"/>
              </a:spcBef>
              <a:buClr>
                <a:srgbClr val="C00000"/>
              </a:buClr>
              <a:defRPr/>
            </a:pPr>
            <a:r>
              <a:rPr lang="en-US" altLang="en-US" dirty="0"/>
              <a:t>Turnover of valued employees</a:t>
            </a:r>
          </a:p>
          <a:p>
            <a:pPr>
              <a:lnSpc>
                <a:spcPct val="90000"/>
              </a:lnSpc>
              <a:spcBef>
                <a:spcPts val="1200"/>
              </a:spcBef>
              <a:buClr>
                <a:srgbClr val="C00000"/>
              </a:buClr>
              <a:defRPr/>
            </a:pPr>
            <a:r>
              <a:rPr lang="en-US" altLang="en-US" dirty="0"/>
              <a:t>Disinterest in the current or future state</a:t>
            </a:r>
          </a:p>
          <a:p>
            <a:pPr>
              <a:lnSpc>
                <a:spcPct val="90000"/>
              </a:lnSpc>
              <a:spcBef>
                <a:spcPts val="1200"/>
              </a:spcBef>
              <a:buClr>
                <a:srgbClr val="C00000"/>
              </a:buClr>
              <a:defRPr/>
            </a:pPr>
            <a:r>
              <a:rPr lang="en-US" altLang="en-US" dirty="0"/>
              <a:t>Arguing about the need for change</a:t>
            </a:r>
          </a:p>
          <a:p>
            <a:pPr>
              <a:lnSpc>
                <a:spcPct val="90000"/>
              </a:lnSpc>
              <a:spcBef>
                <a:spcPts val="1200"/>
              </a:spcBef>
              <a:buClr>
                <a:srgbClr val="C00000"/>
              </a:buClr>
              <a:defRPr/>
            </a:pPr>
            <a:r>
              <a:rPr lang="en-US" altLang="en-US" dirty="0"/>
              <a:t>More people taking sick days or not showing up</a:t>
            </a:r>
          </a:p>
          <a:p>
            <a:pPr>
              <a:lnSpc>
                <a:spcPct val="90000"/>
              </a:lnSpc>
              <a:spcBef>
                <a:spcPts val="1200"/>
              </a:spcBef>
              <a:buClr>
                <a:srgbClr val="C00000"/>
              </a:buClr>
              <a:defRPr/>
            </a:pPr>
            <a:r>
              <a:rPr lang="en-US" altLang="en-US" dirty="0"/>
              <a:t>Changes not fully implemented</a:t>
            </a:r>
          </a:p>
          <a:p>
            <a:pPr>
              <a:lnSpc>
                <a:spcPct val="90000"/>
              </a:lnSpc>
              <a:spcBef>
                <a:spcPts val="1200"/>
              </a:spcBef>
              <a:buClr>
                <a:srgbClr val="C00000"/>
              </a:buClr>
              <a:defRPr/>
            </a:pPr>
            <a:r>
              <a:rPr lang="en-US" altLang="en-US" dirty="0"/>
              <a:t>People finding work-arounds</a:t>
            </a:r>
          </a:p>
          <a:p>
            <a:pPr>
              <a:lnSpc>
                <a:spcPct val="90000"/>
              </a:lnSpc>
              <a:spcBef>
                <a:spcPts val="1200"/>
              </a:spcBef>
              <a:buClr>
                <a:srgbClr val="C00000"/>
              </a:buClr>
              <a:defRPr/>
            </a:pPr>
            <a:r>
              <a:rPr lang="en-US" altLang="en-US" dirty="0"/>
              <a:t>People revert to the old way of doing </a:t>
            </a:r>
            <a:r>
              <a:rPr lang="en-US" altLang="en-US" dirty="0" smtClean="0"/>
              <a:t>things</a:t>
            </a:r>
            <a:endParaRPr lang="en-US" alt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5407" y="1600200"/>
            <a:ext cx="1789284" cy="275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759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32151" y="369957"/>
            <a:ext cx="4279698" cy="707886"/>
          </a:xfrm>
          <a:prstGeom prst="rect">
            <a:avLst/>
          </a:prstGeom>
          <a:noFill/>
        </p:spPr>
        <p:txBody>
          <a:bodyPr wrap="none" rtlCol="0">
            <a:spAutoFit/>
          </a:bodyPr>
          <a:lstStyle/>
          <a:p>
            <a:pPr algn="ctr"/>
            <a:r>
              <a:rPr lang="en-US" sz="4000" b="1" cap="all" dirty="0" smtClean="0">
                <a:solidFill>
                  <a:schemeClr val="bg1"/>
                </a:solidFill>
              </a:rPr>
              <a:t>States of change</a:t>
            </a:r>
            <a:endParaRPr lang="en-US" sz="4000" b="1" cap="all" dirty="0">
              <a:solidFill>
                <a:schemeClr val="bg1"/>
              </a:solidFill>
            </a:endParaRPr>
          </a:p>
        </p:txBody>
      </p:sp>
      <p:sp>
        <p:nvSpPr>
          <p:cNvPr id="15" name="Text Box 16"/>
          <p:cNvSpPr txBox="1">
            <a:spLocks noChangeArrowheads="1"/>
          </p:cNvSpPr>
          <p:nvPr/>
        </p:nvSpPr>
        <p:spPr bwMode="auto">
          <a:xfrm>
            <a:off x="696291" y="4655713"/>
            <a:ext cx="2380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eaLnBrk="1" hangingPunct="1">
              <a:spcBef>
                <a:spcPct val="50000"/>
              </a:spcBef>
              <a:defRPr/>
            </a:pPr>
            <a:r>
              <a:rPr lang="en-US" sz="1800" dirty="0" smtClean="0">
                <a:latin typeface="+mn-lt"/>
                <a:cs typeface="+mn-cs"/>
              </a:rPr>
              <a:t>How things </a:t>
            </a:r>
            <a:br>
              <a:rPr lang="en-US" sz="1800" dirty="0" smtClean="0">
                <a:latin typeface="+mn-lt"/>
                <a:cs typeface="+mn-cs"/>
              </a:rPr>
            </a:br>
            <a:r>
              <a:rPr lang="en-US" sz="1800" dirty="0" smtClean="0">
                <a:latin typeface="+mn-lt"/>
                <a:cs typeface="+mn-cs"/>
              </a:rPr>
              <a:t>are done today</a:t>
            </a:r>
          </a:p>
        </p:txBody>
      </p:sp>
      <p:sp>
        <p:nvSpPr>
          <p:cNvPr id="16" name="Text Box 17"/>
          <p:cNvSpPr txBox="1">
            <a:spLocks noChangeArrowheads="1"/>
          </p:cNvSpPr>
          <p:nvPr/>
        </p:nvSpPr>
        <p:spPr bwMode="auto">
          <a:xfrm>
            <a:off x="5840796" y="4655713"/>
            <a:ext cx="23809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eaLnBrk="1" hangingPunct="1">
              <a:spcBef>
                <a:spcPct val="50000"/>
              </a:spcBef>
              <a:defRPr/>
            </a:pPr>
            <a:r>
              <a:rPr lang="en-US" sz="1800" dirty="0" smtClean="0">
                <a:latin typeface="+mn-lt"/>
                <a:cs typeface="+mn-cs"/>
              </a:rPr>
              <a:t>How things will </a:t>
            </a:r>
            <a:br>
              <a:rPr lang="en-US" sz="1800" dirty="0" smtClean="0">
                <a:latin typeface="+mn-lt"/>
                <a:cs typeface="+mn-cs"/>
              </a:rPr>
            </a:br>
            <a:r>
              <a:rPr lang="en-US" sz="1800" dirty="0" smtClean="0">
                <a:latin typeface="+mn-lt"/>
                <a:cs typeface="+mn-cs"/>
              </a:rPr>
              <a:t>be done </a:t>
            </a:r>
            <a:br>
              <a:rPr lang="en-US" sz="1800" dirty="0" smtClean="0">
                <a:latin typeface="+mn-lt"/>
                <a:cs typeface="+mn-cs"/>
              </a:rPr>
            </a:br>
            <a:r>
              <a:rPr lang="en-US" sz="1800" dirty="0" smtClean="0">
                <a:latin typeface="+mn-lt"/>
                <a:cs typeface="+mn-cs"/>
              </a:rPr>
              <a:t>tomorrow</a:t>
            </a:r>
          </a:p>
        </p:txBody>
      </p:sp>
      <p:sp>
        <p:nvSpPr>
          <p:cNvPr id="17" name="Text Box 18"/>
          <p:cNvSpPr txBox="1">
            <a:spLocks noChangeArrowheads="1"/>
          </p:cNvSpPr>
          <p:nvPr/>
        </p:nvSpPr>
        <p:spPr bwMode="auto">
          <a:xfrm>
            <a:off x="3267213" y="4610722"/>
            <a:ext cx="23809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eaLnBrk="1" hangingPunct="1">
              <a:spcBef>
                <a:spcPct val="50000"/>
              </a:spcBef>
              <a:defRPr/>
            </a:pPr>
            <a:r>
              <a:rPr lang="en-US" sz="1800" dirty="0" smtClean="0">
                <a:latin typeface="+mn-lt"/>
                <a:cs typeface="+mn-cs"/>
              </a:rPr>
              <a:t>How to move </a:t>
            </a:r>
            <a:br>
              <a:rPr lang="en-US" sz="1800" dirty="0" smtClean="0">
                <a:latin typeface="+mn-lt"/>
                <a:cs typeface="+mn-cs"/>
              </a:rPr>
            </a:br>
            <a:r>
              <a:rPr lang="en-US" sz="1800" dirty="0" smtClean="0">
                <a:latin typeface="+mn-lt"/>
                <a:cs typeface="+mn-cs"/>
              </a:rPr>
              <a:t>from current </a:t>
            </a:r>
            <a:br>
              <a:rPr lang="en-US" sz="1800" dirty="0" smtClean="0">
                <a:latin typeface="+mn-lt"/>
                <a:cs typeface="+mn-cs"/>
              </a:rPr>
            </a:br>
            <a:r>
              <a:rPr lang="en-US" sz="1800" dirty="0" smtClean="0">
                <a:latin typeface="+mn-lt"/>
                <a:cs typeface="+mn-cs"/>
              </a:rPr>
              <a:t>to future</a:t>
            </a:r>
          </a:p>
        </p:txBody>
      </p:sp>
      <p:grpSp>
        <p:nvGrpSpPr>
          <p:cNvPr id="18" name="Group 17"/>
          <p:cNvGrpSpPr>
            <a:grpSpLocks/>
          </p:cNvGrpSpPr>
          <p:nvPr/>
        </p:nvGrpSpPr>
        <p:grpSpPr bwMode="auto">
          <a:xfrm>
            <a:off x="762000" y="1786979"/>
            <a:ext cx="7391400" cy="2731046"/>
            <a:chOff x="1752600" y="3048000"/>
            <a:chExt cx="5257800" cy="1676400"/>
          </a:xfrm>
        </p:grpSpPr>
        <p:sp>
          <p:nvSpPr>
            <p:cNvPr id="19" name="Rectangle 18"/>
            <p:cNvSpPr>
              <a:spLocks noChangeArrowheads="1"/>
            </p:cNvSpPr>
            <p:nvPr/>
          </p:nvSpPr>
          <p:spPr bwMode="auto">
            <a:xfrm>
              <a:off x="1752600" y="3048000"/>
              <a:ext cx="1600200" cy="1676400"/>
            </a:xfrm>
            <a:prstGeom prst="rect">
              <a:avLst/>
            </a:prstGeom>
            <a:solidFill>
              <a:srgbClr val="D00829"/>
            </a:solidFill>
            <a:ln w="9525">
              <a:solidFill>
                <a:srgbClr val="D00829"/>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spcBef>
                  <a:spcPct val="0"/>
                </a:spcBef>
                <a:buFontTx/>
                <a:buNone/>
              </a:pPr>
              <a:endParaRPr lang="en-US" altLang="en-US" sz="2400" b="1" dirty="0">
                <a:latin typeface="Times New Roman" panose="02020603050405020304" pitchFamily="18" charset="0"/>
              </a:endParaRPr>
            </a:p>
          </p:txBody>
        </p:sp>
        <p:sp>
          <p:nvSpPr>
            <p:cNvPr id="20" name="Rectangle 19"/>
            <p:cNvSpPr>
              <a:spLocks noChangeArrowheads="1"/>
            </p:cNvSpPr>
            <p:nvPr/>
          </p:nvSpPr>
          <p:spPr bwMode="auto">
            <a:xfrm>
              <a:off x="3581400" y="3048000"/>
              <a:ext cx="1600200" cy="1676400"/>
            </a:xfrm>
            <a:prstGeom prst="rect">
              <a:avLst/>
            </a:prstGeom>
            <a:solidFill>
              <a:srgbClr val="FFF200"/>
            </a:solidFill>
            <a:ln w="9525">
              <a:solidFill>
                <a:srgbClr val="F2E818"/>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spcBef>
                  <a:spcPct val="0"/>
                </a:spcBef>
                <a:buFontTx/>
                <a:buNone/>
              </a:pPr>
              <a:endParaRPr lang="en-US" altLang="en-US" sz="2400" b="1" dirty="0">
                <a:latin typeface="Times New Roman" panose="02020603050405020304" pitchFamily="18" charset="0"/>
              </a:endParaRPr>
            </a:p>
          </p:txBody>
        </p:sp>
        <p:sp>
          <p:nvSpPr>
            <p:cNvPr id="21" name="Rectangle 20"/>
            <p:cNvSpPr>
              <a:spLocks noChangeArrowheads="1"/>
            </p:cNvSpPr>
            <p:nvPr/>
          </p:nvSpPr>
          <p:spPr bwMode="auto">
            <a:xfrm>
              <a:off x="5410200" y="3048000"/>
              <a:ext cx="1600200" cy="1676400"/>
            </a:xfrm>
            <a:prstGeom prst="rect">
              <a:avLst/>
            </a:prstGeom>
            <a:solidFill>
              <a:srgbClr val="00CC00"/>
            </a:solidFill>
            <a:ln w="9525">
              <a:solidFill>
                <a:srgbClr val="00CC00"/>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spcBef>
                  <a:spcPct val="0"/>
                </a:spcBef>
                <a:buFontTx/>
                <a:buNone/>
              </a:pPr>
              <a:endParaRPr lang="en-US" altLang="en-US" sz="2400" b="1" dirty="0">
                <a:latin typeface="Times New Roman" panose="02020603050405020304" pitchFamily="18" charset="0"/>
              </a:endParaRPr>
            </a:p>
          </p:txBody>
        </p:sp>
        <p:sp>
          <p:nvSpPr>
            <p:cNvPr id="22" name="Text Box 6"/>
            <p:cNvSpPr txBox="1">
              <a:spLocks noChangeArrowheads="1"/>
            </p:cNvSpPr>
            <p:nvPr/>
          </p:nvSpPr>
          <p:spPr bwMode="auto">
            <a:xfrm>
              <a:off x="2084842" y="3565525"/>
              <a:ext cx="935714" cy="5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eaLnBrk="1" hangingPunct="1">
                <a:defRPr/>
              </a:pPr>
              <a:r>
                <a:rPr lang="en-US" altLang="en-US" sz="2800" b="1" dirty="0">
                  <a:solidFill>
                    <a:schemeClr val="bg1"/>
                  </a:solidFill>
                  <a:latin typeface="+mn-lt"/>
                  <a:cs typeface="+mn-cs"/>
                </a:rPr>
                <a:t>Current</a:t>
              </a:r>
            </a:p>
            <a:p>
              <a:pPr algn="ctr" eaLnBrk="1" hangingPunct="1">
                <a:defRPr/>
              </a:pPr>
              <a:r>
                <a:rPr lang="en-US" altLang="en-US" sz="2800" b="1" dirty="0">
                  <a:solidFill>
                    <a:schemeClr val="bg1"/>
                  </a:solidFill>
                  <a:latin typeface="+mn-lt"/>
                  <a:cs typeface="+mn-cs"/>
                </a:rPr>
                <a:t>state</a:t>
              </a:r>
            </a:p>
          </p:txBody>
        </p:sp>
        <p:sp>
          <p:nvSpPr>
            <p:cNvPr id="23" name="Text Box 7"/>
            <p:cNvSpPr txBox="1">
              <a:spLocks noChangeArrowheads="1"/>
            </p:cNvSpPr>
            <p:nvPr/>
          </p:nvSpPr>
          <p:spPr bwMode="auto">
            <a:xfrm>
              <a:off x="3789809" y="3565525"/>
              <a:ext cx="1183383" cy="5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eaLnBrk="1" hangingPunct="1">
                <a:defRPr/>
              </a:pPr>
              <a:r>
                <a:rPr lang="en-US" altLang="en-US" sz="2800" b="1" dirty="0">
                  <a:latin typeface="+mn-lt"/>
                  <a:cs typeface="+mn-cs"/>
                </a:rPr>
                <a:t>Transition</a:t>
              </a:r>
            </a:p>
            <a:p>
              <a:pPr algn="ctr" eaLnBrk="1" hangingPunct="1">
                <a:defRPr/>
              </a:pPr>
              <a:r>
                <a:rPr lang="en-US" altLang="en-US" sz="2800" b="1" dirty="0">
                  <a:latin typeface="+mn-lt"/>
                  <a:cs typeface="+mn-cs"/>
                </a:rPr>
                <a:t>state</a:t>
              </a:r>
            </a:p>
          </p:txBody>
        </p:sp>
        <p:sp>
          <p:nvSpPr>
            <p:cNvPr id="24" name="Text Box 8"/>
            <p:cNvSpPr txBox="1">
              <a:spLocks noChangeArrowheads="1"/>
            </p:cNvSpPr>
            <p:nvPr/>
          </p:nvSpPr>
          <p:spPr bwMode="auto">
            <a:xfrm>
              <a:off x="5795991" y="3565525"/>
              <a:ext cx="828619" cy="5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eaLnBrk="1" hangingPunct="1">
                <a:defRPr/>
              </a:pPr>
              <a:r>
                <a:rPr lang="en-US" altLang="en-US" sz="2800" b="1" dirty="0">
                  <a:solidFill>
                    <a:schemeClr val="bg1"/>
                  </a:solidFill>
                  <a:latin typeface="+mn-lt"/>
                  <a:cs typeface="+mn-cs"/>
                </a:rPr>
                <a:t>Future</a:t>
              </a:r>
            </a:p>
            <a:p>
              <a:pPr algn="ctr" eaLnBrk="1" hangingPunct="1">
                <a:defRPr/>
              </a:pPr>
              <a:r>
                <a:rPr lang="en-US" altLang="en-US" sz="2800" b="1" dirty="0">
                  <a:solidFill>
                    <a:schemeClr val="bg1"/>
                  </a:solidFill>
                  <a:latin typeface="+mn-lt"/>
                  <a:cs typeface="+mn-cs"/>
                </a:rPr>
                <a:t>state</a:t>
              </a:r>
            </a:p>
          </p:txBody>
        </p:sp>
      </p:grpSp>
      <p:sp>
        <p:nvSpPr>
          <p:cNvPr id="25" name="Rectangle 24"/>
          <p:cNvSpPr>
            <a:spLocks noChangeArrowheads="1"/>
          </p:cNvSpPr>
          <p:nvPr/>
        </p:nvSpPr>
        <p:spPr bwMode="auto">
          <a:xfrm>
            <a:off x="3184600" y="5553631"/>
            <a:ext cx="2546199" cy="800219"/>
          </a:xfrm>
          <a:prstGeom prst="rect">
            <a:avLst/>
          </a:prstGeom>
          <a:noFill/>
          <a:ln>
            <a:noFill/>
          </a:ln>
          <a:effectLst>
            <a:outerShdw dist="127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square">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r>
              <a:rPr lang="en-US" altLang="en-US" sz="2600" dirty="0">
                <a:solidFill>
                  <a:srgbClr val="0000FF"/>
                </a:solidFill>
              </a:rPr>
              <a:t>“</a:t>
            </a:r>
            <a:r>
              <a:rPr lang="en-US" altLang="en-US" sz="2000" dirty="0">
                <a:solidFill>
                  <a:srgbClr val="0000FF"/>
                </a:solidFill>
              </a:rPr>
              <a:t>Working through the Change”</a:t>
            </a:r>
          </a:p>
        </p:txBody>
      </p:sp>
      <p:sp>
        <p:nvSpPr>
          <p:cNvPr id="26" name="Rectangle 25"/>
          <p:cNvSpPr>
            <a:spLocks noChangeArrowheads="1"/>
          </p:cNvSpPr>
          <p:nvPr/>
        </p:nvSpPr>
        <p:spPr bwMode="auto">
          <a:xfrm>
            <a:off x="782465" y="5599797"/>
            <a:ext cx="2208626" cy="707886"/>
          </a:xfrm>
          <a:prstGeom prst="rect">
            <a:avLst/>
          </a:prstGeom>
          <a:noFill/>
          <a:ln>
            <a:noFill/>
          </a:ln>
          <a:effectLst>
            <a:outerShdw dist="127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square">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2000" dirty="0">
                <a:solidFill>
                  <a:srgbClr val="0000FF"/>
                </a:solidFill>
              </a:rPr>
              <a:t>“Coming to Grips with the Problem”</a:t>
            </a:r>
          </a:p>
        </p:txBody>
      </p:sp>
      <p:sp>
        <p:nvSpPr>
          <p:cNvPr id="27" name="Rectangle 26"/>
          <p:cNvSpPr>
            <a:spLocks noChangeArrowheads="1"/>
          </p:cNvSpPr>
          <p:nvPr/>
        </p:nvSpPr>
        <p:spPr bwMode="auto">
          <a:xfrm>
            <a:off x="5903843" y="5599797"/>
            <a:ext cx="2236788" cy="1015663"/>
          </a:xfrm>
          <a:prstGeom prst="rect">
            <a:avLst/>
          </a:prstGeom>
          <a:noFill/>
          <a:ln>
            <a:noFill/>
          </a:ln>
          <a:effectLst>
            <a:outerShdw dist="127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square">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r>
              <a:rPr lang="en-US" altLang="en-US" sz="2000" dirty="0">
                <a:solidFill>
                  <a:srgbClr val="0000FF"/>
                </a:solidFill>
              </a:rPr>
              <a:t>“Attaining and Sustaining Improvement”</a:t>
            </a:r>
          </a:p>
        </p:txBody>
      </p:sp>
    </p:spTree>
    <p:extLst>
      <p:ext uri="{BB962C8B-B14F-4D97-AF65-F5344CB8AC3E}">
        <p14:creationId xmlns:p14="http://schemas.microsoft.com/office/powerpoint/2010/main" val="327221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47284" y="305977"/>
            <a:ext cx="5649432" cy="707886"/>
          </a:xfrm>
          <a:prstGeom prst="rect">
            <a:avLst/>
          </a:prstGeom>
          <a:noFill/>
        </p:spPr>
        <p:txBody>
          <a:bodyPr wrap="none" rtlCol="0">
            <a:spAutoFit/>
          </a:bodyPr>
          <a:lstStyle/>
          <a:p>
            <a:pPr algn="ctr"/>
            <a:r>
              <a:rPr lang="en-US" sz="4000" b="1" cap="all" dirty="0" smtClean="0">
                <a:solidFill>
                  <a:schemeClr val="bg1"/>
                </a:solidFill>
              </a:rPr>
              <a:t>Psychology of change</a:t>
            </a:r>
            <a:endParaRPr lang="en-US" sz="4000" b="1" cap="all" dirty="0">
              <a:solidFill>
                <a:schemeClr val="bg1"/>
              </a:solidFill>
            </a:endParaRPr>
          </a:p>
        </p:txBody>
      </p:sp>
      <p:sp>
        <p:nvSpPr>
          <p:cNvPr id="7" name="Rectangle 6"/>
          <p:cNvSpPr>
            <a:spLocks noChangeArrowheads="1"/>
          </p:cNvSpPr>
          <p:nvPr/>
        </p:nvSpPr>
        <p:spPr bwMode="auto">
          <a:xfrm>
            <a:off x="188913" y="1898650"/>
            <a:ext cx="31242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spcBef>
                <a:spcPct val="50000"/>
              </a:spcBef>
            </a:pPr>
            <a:r>
              <a:rPr lang="en-US" altLang="en-US" sz="2400" dirty="0">
                <a:solidFill>
                  <a:srgbClr val="C00000"/>
                </a:solidFill>
                <a:effectLst>
                  <a:outerShdw blurRad="38100" dist="38100" dir="2700000" algn="tl">
                    <a:srgbClr val="C0C0C0"/>
                  </a:outerShdw>
                </a:effectLst>
              </a:rPr>
              <a:t>Why should I change?</a:t>
            </a:r>
          </a:p>
        </p:txBody>
      </p:sp>
      <p:sp>
        <p:nvSpPr>
          <p:cNvPr id="8" name="Rectangle 7"/>
          <p:cNvSpPr>
            <a:spLocks noChangeArrowheads="1"/>
          </p:cNvSpPr>
          <p:nvPr/>
        </p:nvSpPr>
        <p:spPr bwMode="auto">
          <a:xfrm>
            <a:off x="6246813" y="2376488"/>
            <a:ext cx="274478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sz="2400" dirty="0">
                <a:solidFill>
                  <a:srgbClr val="C00000"/>
                </a:solidFill>
                <a:effectLst>
                  <a:outerShdw blurRad="38100" dist="38100" dir="2700000" algn="tl">
                    <a:srgbClr val="C0C0C0"/>
                  </a:outerShdw>
                </a:effectLst>
              </a:rPr>
              <a:t>What’s in it for me?</a:t>
            </a:r>
          </a:p>
        </p:txBody>
      </p:sp>
      <p:sp>
        <p:nvSpPr>
          <p:cNvPr id="9" name="Rectangle 8"/>
          <p:cNvSpPr>
            <a:spLocks noChangeArrowheads="1"/>
          </p:cNvSpPr>
          <p:nvPr/>
        </p:nvSpPr>
        <p:spPr bwMode="auto">
          <a:xfrm>
            <a:off x="2514601" y="5943600"/>
            <a:ext cx="408463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spcBef>
                <a:spcPct val="50000"/>
              </a:spcBef>
            </a:pPr>
            <a:r>
              <a:rPr lang="en-US" altLang="en-US" sz="2400" dirty="0">
                <a:solidFill>
                  <a:srgbClr val="C00000"/>
                </a:solidFill>
                <a:effectLst>
                  <a:outerShdw blurRad="38100" dist="38100" dir="2700000" algn="tl">
                    <a:srgbClr val="C0C0C0"/>
                  </a:outerShdw>
                </a:effectLst>
              </a:rPr>
              <a:t>What </a:t>
            </a:r>
            <a:r>
              <a:rPr lang="en-US" altLang="en-US" sz="2400" dirty="0" smtClean="0">
                <a:solidFill>
                  <a:srgbClr val="C00000"/>
                </a:solidFill>
                <a:effectLst>
                  <a:outerShdw blurRad="38100" dist="38100" dir="2700000" algn="tl">
                    <a:srgbClr val="C0C0C0"/>
                  </a:outerShdw>
                </a:effectLst>
              </a:rPr>
              <a:t>should </a:t>
            </a:r>
            <a:r>
              <a:rPr lang="en-US" altLang="en-US" sz="2400" dirty="0">
                <a:solidFill>
                  <a:srgbClr val="C00000"/>
                </a:solidFill>
                <a:effectLst>
                  <a:outerShdw blurRad="38100" dist="38100" dir="2700000" algn="tl">
                    <a:srgbClr val="C0C0C0"/>
                  </a:outerShdw>
                </a:effectLst>
              </a:rPr>
              <a:t>I do differently?</a:t>
            </a:r>
          </a:p>
        </p:txBody>
      </p:sp>
      <p:sp>
        <p:nvSpPr>
          <p:cNvPr id="71" name="Oval 70"/>
          <p:cNvSpPr>
            <a:spLocks noChangeArrowheads="1"/>
          </p:cNvSpPr>
          <p:nvPr/>
        </p:nvSpPr>
        <p:spPr bwMode="auto">
          <a:xfrm>
            <a:off x="2514600" y="2133600"/>
            <a:ext cx="4025900" cy="3711575"/>
          </a:xfrm>
          <a:prstGeom prst="ellipse">
            <a:avLst/>
          </a:prstGeom>
          <a:gradFill rotWithShape="0">
            <a:gsLst>
              <a:gs pos="89000">
                <a:schemeClr val="bg1"/>
              </a:gs>
              <a:gs pos="100000">
                <a:srgbClr val="C00000"/>
              </a:gs>
            </a:gsLst>
            <a:path path="shape">
              <a:fillToRect l="50000" t="50000" r="50000" b="50000"/>
            </a:path>
          </a:gradFill>
          <a:ln w="28575">
            <a:solidFill>
              <a:schemeClr val="tx1"/>
            </a:solidFill>
            <a:round/>
            <a:headEnd/>
            <a:tailEnd/>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75" name="Freeform 74"/>
          <p:cNvSpPr>
            <a:spLocks/>
          </p:cNvSpPr>
          <p:nvPr/>
        </p:nvSpPr>
        <p:spPr bwMode="auto">
          <a:xfrm>
            <a:off x="3331270" y="3033091"/>
            <a:ext cx="715962" cy="798512"/>
          </a:xfrm>
          <a:custGeom>
            <a:avLst/>
            <a:gdLst>
              <a:gd name="T0" fmla="*/ 217 w 333"/>
              <a:gd name="T1" fmla="*/ 271 h 300"/>
              <a:gd name="T2" fmla="*/ 220 w 333"/>
              <a:gd name="T3" fmla="*/ 257 h 300"/>
              <a:gd name="T4" fmla="*/ 232 w 333"/>
              <a:gd name="T5" fmla="*/ 250 h 300"/>
              <a:gd name="T6" fmla="*/ 272 w 333"/>
              <a:gd name="T7" fmla="*/ 244 h 300"/>
              <a:gd name="T8" fmla="*/ 291 w 333"/>
              <a:gd name="T9" fmla="*/ 236 h 300"/>
              <a:gd name="T10" fmla="*/ 298 w 333"/>
              <a:gd name="T11" fmla="*/ 229 h 300"/>
              <a:gd name="T12" fmla="*/ 298 w 333"/>
              <a:gd name="T13" fmla="*/ 213 h 300"/>
              <a:gd name="T14" fmla="*/ 296 w 333"/>
              <a:gd name="T15" fmla="*/ 188 h 300"/>
              <a:gd name="T16" fmla="*/ 301 w 333"/>
              <a:gd name="T17" fmla="*/ 171 h 300"/>
              <a:gd name="T18" fmla="*/ 314 w 333"/>
              <a:gd name="T19" fmla="*/ 165 h 300"/>
              <a:gd name="T20" fmla="*/ 329 w 333"/>
              <a:gd name="T21" fmla="*/ 159 h 300"/>
              <a:gd name="T22" fmla="*/ 332 w 333"/>
              <a:gd name="T23" fmla="*/ 151 h 300"/>
              <a:gd name="T24" fmla="*/ 323 w 333"/>
              <a:gd name="T25" fmla="*/ 144 h 300"/>
              <a:gd name="T26" fmla="*/ 294 w 333"/>
              <a:gd name="T27" fmla="*/ 114 h 300"/>
              <a:gd name="T28" fmla="*/ 299 w 333"/>
              <a:gd name="T29" fmla="*/ 105 h 300"/>
              <a:gd name="T30" fmla="*/ 306 w 333"/>
              <a:gd name="T31" fmla="*/ 87 h 300"/>
              <a:gd name="T32" fmla="*/ 300 w 333"/>
              <a:gd name="T33" fmla="*/ 58 h 300"/>
              <a:gd name="T34" fmla="*/ 282 w 333"/>
              <a:gd name="T35" fmla="*/ 31 h 300"/>
              <a:gd name="T36" fmla="*/ 263 w 333"/>
              <a:gd name="T37" fmla="*/ 12 h 300"/>
              <a:gd name="T38" fmla="*/ 224 w 333"/>
              <a:gd name="T39" fmla="*/ 1 h 300"/>
              <a:gd name="T40" fmla="*/ 180 w 333"/>
              <a:gd name="T41" fmla="*/ 0 h 300"/>
              <a:gd name="T42" fmla="*/ 139 w 333"/>
              <a:gd name="T43" fmla="*/ 2 h 300"/>
              <a:gd name="T44" fmla="*/ 102 w 333"/>
              <a:gd name="T45" fmla="*/ 11 h 300"/>
              <a:gd name="T46" fmla="*/ 59 w 333"/>
              <a:gd name="T47" fmla="*/ 32 h 300"/>
              <a:gd name="T48" fmla="*/ 38 w 333"/>
              <a:gd name="T49" fmla="*/ 48 h 300"/>
              <a:gd name="T50" fmla="*/ 17 w 333"/>
              <a:gd name="T51" fmla="*/ 72 h 300"/>
              <a:gd name="T52" fmla="*/ 1 w 333"/>
              <a:gd name="T53" fmla="*/ 102 h 300"/>
              <a:gd name="T54" fmla="*/ 0 w 333"/>
              <a:gd name="T55" fmla="*/ 129 h 300"/>
              <a:gd name="T56" fmla="*/ 9 w 333"/>
              <a:gd name="T57" fmla="*/ 153 h 300"/>
              <a:gd name="T58" fmla="*/ 52 w 333"/>
              <a:gd name="T59" fmla="*/ 206 h 300"/>
              <a:gd name="T60" fmla="*/ 66 w 333"/>
              <a:gd name="T61" fmla="*/ 230 h 300"/>
              <a:gd name="T62" fmla="*/ 70 w 333"/>
              <a:gd name="T63" fmla="*/ 246 h 300"/>
              <a:gd name="T64" fmla="*/ 71 w 333"/>
              <a:gd name="T65" fmla="*/ 267 h 300"/>
              <a:gd name="T66" fmla="*/ 217 w 333"/>
              <a:gd name="T67"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 h="300">
                <a:moveTo>
                  <a:pt x="217" y="299"/>
                </a:moveTo>
                <a:lnTo>
                  <a:pt x="217" y="271"/>
                </a:lnTo>
                <a:lnTo>
                  <a:pt x="218" y="264"/>
                </a:lnTo>
                <a:lnTo>
                  <a:pt x="220" y="257"/>
                </a:lnTo>
                <a:lnTo>
                  <a:pt x="225" y="252"/>
                </a:lnTo>
                <a:lnTo>
                  <a:pt x="232" y="250"/>
                </a:lnTo>
                <a:lnTo>
                  <a:pt x="257" y="246"/>
                </a:lnTo>
                <a:lnTo>
                  <a:pt x="272" y="244"/>
                </a:lnTo>
                <a:lnTo>
                  <a:pt x="282" y="240"/>
                </a:lnTo>
                <a:lnTo>
                  <a:pt x="291" y="236"/>
                </a:lnTo>
                <a:lnTo>
                  <a:pt x="295" y="234"/>
                </a:lnTo>
                <a:lnTo>
                  <a:pt x="298" y="229"/>
                </a:lnTo>
                <a:lnTo>
                  <a:pt x="298" y="221"/>
                </a:lnTo>
                <a:lnTo>
                  <a:pt x="298" y="213"/>
                </a:lnTo>
                <a:lnTo>
                  <a:pt x="296" y="199"/>
                </a:lnTo>
                <a:lnTo>
                  <a:pt x="296" y="188"/>
                </a:lnTo>
                <a:lnTo>
                  <a:pt x="298" y="178"/>
                </a:lnTo>
                <a:lnTo>
                  <a:pt x="301" y="171"/>
                </a:lnTo>
                <a:lnTo>
                  <a:pt x="306" y="168"/>
                </a:lnTo>
                <a:lnTo>
                  <a:pt x="314" y="165"/>
                </a:lnTo>
                <a:lnTo>
                  <a:pt x="326" y="161"/>
                </a:lnTo>
                <a:lnTo>
                  <a:pt x="329" y="159"/>
                </a:lnTo>
                <a:lnTo>
                  <a:pt x="332" y="156"/>
                </a:lnTo>
                <a:lnTo>
                  <a:pt x="332" y="151"/>
                </a:lnTo>
                <a:lnTo>
                  <a:pt x="327" y="148"/>
                </a:lnTo>
                <a:lnTo>
                  <a:pt x="323" y="144"/>
                </a:lnTo>
                <a:lnTo>
                  <a:pt x="296" y="117"/>
                </a:lnTo>
                <a:lnTo>
                  <a:pt x="294" y="114"/>
                </a:lnTo>
                <a:lnTo>
                  <a:pt x="295" y="109"/>
                </a:lnTo>
                <a:lnTo>
                  <a:pt x="299" y="105"/>
                </a:lnTo>
                <a:lnTo>
                  <a:pt x="305" y="94"/>
                </a:lnTo>
                <a:lnTo>
                  <a:pt x="306" y="87"/>
                </a:lnTo>
                <a:lnTo>
                  <a:pt x="306" y="74"/>
                </a:lnTo>
                <a:lnTo>
                  <a:pt x="300" y="58"/>
                </a:lnTo>
                <a:lnTo>
                  <a:pt x="293" y="46"/>
                </a:lnTo>
                <a:lnTo>
                  <a:pt x="282" y="31"/>
                </a:lnTo>
                <a:lnTo>
                  <a:pt x="273" y="21"/>
                </a:lnTo>
                <a:lnTo>
                  <a:pt x="263" y="12"/>
                </a:lnTo>
                <a:lnTo>
                  <a:pt x="247" y="6"/>
                </a:lnTo>
                <a:lnTo>
                  <a:pt x="224" y="1"/>
                </a:lnTo>
                <a:lnTo>
                  <a:pt x="202" y="0"/>
                </a:lnTo>
                <a:lnTo>
                  <a:pt x="180" y="0"/>
                </a:lnTo>
                <a:lnTo>
                  <a:pt x="157" y="0"/>
                </a:lnTo>
                <a:lnTo>
                  <a:pt x="139" y="2"/>
                </a:lnTo>
                <a:lnTo>
                  <a:pt x="122" y="4"/>
                </a:lnTo>
                <a:lnTo>
                  <a:pt x="102" y="11"/>
                </a:lnTo>
                <a:lnTo>
                  <a:pt x="83" y="19"/>
                </a:lnTo>
                <a:lnTo>
                  <a:pt x="59" y="32"/>
                </a:lnTo>
                <a:lnTo>
                  <a:pt x="49" y="39"/>
                </a:lnTo>
                <a:lnTo>
                  <a:pt x="38" y="48"/>
                </a:lnTo>
                <a:lnTo>
                  <a:pt x="28" y="58"/>
                </a:lnTo>
                <a:lnTo>
                  <a:pt x="17" y="72"/>
                </a:lnTo>
                <a:lnTo>
                  <a:pt x="7" y="88"/>
                </a:lnTo>
                <a:lnTo>
                  <a:pt x="1" y="102"/>
                </a:lnTo>
                <a:lnTo>
                  <a:pt x="0" y="117"/>
                </a:lnTo>
                <a:lnTo>
                  <a:pt x="0" y="129"/>
                </a:lnTo>
                <a:lnTo>
                  <a:pt x="3" y="140"/>
                </a:lnTo>
                <a:lnTo>
                  <a:pt x="9" y="153"/>
                </a:lnTo>
                <a:lnTo>
                  <a:pt x="28" y="178"/>
                </a:lnTo>
                <a:lnTo>
                  <a:pt x="52" y="206"/>
                </a:lnTo>
                <a:lnTo>
                  <a:pt x="61" y="221"/>
                </a:lnTo>
                <a:lnTo>
                  <a:pt x="66" y="230"/>
                </a:lnTo>
                <a:lnTo>
                  <a:pt x="68" y="239"/>
                </a:lnTo>
                <a:lnTo>
                  <a:pt x="70" y="246"/>
                </a:lnTo>
                <a:lnTo>
                  <a:pt x="70" y="254"/>
                </a:lnTo>
                <a:lnTo>
                  <a:pt x="71" y="267"/>
                </a:lnTo>
                <a:lnTo>
                  <a:pt x="68" y="299"/>
                </a:lnTo>
                <a:lnTo>
                  <a:pt x="217" y="299"/>
                </a:lnTo>
              </a:path>
            </a:pathLst>
          </a:custGeom>
          <a:solidFill>
            <a:srgbClr val="3333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76" name="Rectangle 75"/>
          <p:cNvSpPr>
            <a:spLocks noChangeArrowheads="1"/>
          </p:cNvSpPr>
          <p:nvPr/>
        </p:nvSpPr>
        <p:spPr bwMode="auto">
          <a:xfrm>
            <a:off x="3284705" y="3861962"/>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sz="2000" dirty="0"/>
              <a:t>Head</a:t>
            </a:r>
          </a:p>
        </p:txBody>
      </p:sp>
      <p:sp>
        <p:nvSpPr>
          <p:cNvPr id="77" name="Rectangle 76"/>
          <p:cNvSpPr>
            <a:spLocks noChangeArrowheads="1"/>
          </p:cNvSpPr>
          <p:nvPr/>
        </p:nvSpPr>
        <p:spPr bwMode="auto">
          <a:xfrm>
            <a:off x="4910977" y="3835202"/>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sz="2000" dirty="0"/>
              <a:t>Heart</a:t>
            </a:r>
          </a:p>
        </p:txBody>
      </p:sp>
      <p:sp>
        <p:nvSpPr>
          <p:cNvPr id="78" name="Rectangle 77"/>
          <p:cNvSpPr>
            <a:spLocks noChangeArrowheads="1"/>
          </p:cNvSpPr>
          <p:nvPr/>
        </p:nvSpPr>
        <p:spPr bwMode="auto">
          <a:xfrm>
            <a:off x="4188887" y="5273892"/>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sz="2000" dirty="0"/>
              <a:t>Hands</a:t>
            </a:r>
          </a:p>
        </p:txBody>
      </p:sp>
      <p:grpSp>
        <p:nvGrpSpPr>
          <p:cNvPr id="79" name="Group 78"/>
          <p:cNvGrpSpPr>
            <a:grpSpLocks/>
          </p:cNvGrpSpPr>
          <p:nvPr/>
        </p:nvGrpSpPr>
        <p:grpSpPr bwMode="auto">
          <a:xfrm>
            <a:off x="4918796" y="3047847"/>
            <a:ext cx="835338" cy="809625"/>
            <a:chOff x="3072" y="816"/>
            <a:chExt cx="361" cy="288"/>
          </a:xfrm>
        </p:grpSpPr>
        <p:grpSp>
          <p:nvGrpSpPr>
            <p:cNvPr id="131" name="Group 130"/>
            <p:cNvGrpSpPr>
              <a:grpSpLocks/>
            </p:cNvGrpSpPr>
            <p:nvPr/>
          </p:nvGrpSpPr>
          <p:grpSpPr bwMode="auto">
            <a:xfrm>
              <a:off x="3072" y="816"/>
              <a:ext cx="360" cy="288"/>
              <a:chOff x="3072" y="816"/>
              <a:chExt cx="360" cy="288"/>
            </a:xfrm>
          </p:grpSpPr>
          <p:sp>
            <p:nvSpPr>
              <p:cNvPr id="133" name="Rectangle 132"/>
              <p:cNvSpPr>
                <a:spLocks noChangeArrowheads="1"/>
              </p:cNvSpPr>
              <p:nvPr/>
            </p:nvSpPr>
            <p:spPr bwMode="auto">
              <a:xfrm>
                <a:off x="3072" y="816"/>
                <a:ext cx="3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34" name="Freeform 133"/>
              <p:cNvSpPr>
                <a:spLocks/>
              </p:cNvSpPr>
              <p:nvPr/>
            </p:nvSpPr>
            <p:spPr bwMode="auto">
              <a:xfrm>
                <a:off x="3075" y="816"/>
                <a:ext cx="342" cy="164"/>
              </a:xfrm>
              <a:custGeom>
                <a:avLst/>
                <a:gdLst>
                  <a:gd name="T0" fmla="*/ 115 w 342"/>
                  <a:gd name="T1" fmla="*/ 138 h 164"/>
                  <a:gd name="T2" fmla="*/ 71 w 342"/>
                  <a:gd name="T3" fmla="*/ 155 h 164"/>
                  <a:gd name="T4" fmla="*/ 50 w 342"/>
                  <a:gd name="T5" fmla="*/ 161 h 164"/>
                  <a:gd name="T6" fmla="*/ 38 w 342"/>
                  <a:gd name="T7" fmla="*/ 145 h 164"/>
                  <a:gd name="T8" fmla="*/ 53 w 342"/>
                  <a:gd name="T9" fmla="*/ 131 h 164"/>
                  <a:gd name="T10" fmla="*/ 82 w 342"/>
                  <a:gd name="T11" fmla="*/ 110 h 164"/>
                  <a:gd name="T12" fmla="*/ 92 w 342"/>
                  <a:gd name="T13" fmla="*/ 101 h 164"/>
                  <a:gd name="T14" fmla="*/ 62 w 342"/>
                  <a:gd name="T15" fmla="*/ 113 h 164"/>
                  <a:gd name="T16" fmla="*/ 36 w 342"/>
                  <a:gd name="T17" fmla="*/ 124 h 164"/>
                  <a:gd name="T18" fmla="*/ 26 w 342"/>
                  <a:gd name="T19" fmla="*/ 120 h 164"/>
                  <a:gd name="T20" fmla="*/ 24 w 342"/>
                  <a:gd name="T21" fmla="*/ 110 h 164"/>
                  <a:gd name="T22" fmla="*/ 50 w 342"/>
                  <a:gd name="T23" fmla="*/ 93 h 164"/>
                  <a:gd name="T24" fmla="*/ 81 w 342"/>
                  <a:gd name="T25" fmla="*/ 71 h 164"/>
                  <a:gd name="T26" fmla="*/ 78 w 342"/>
                  <a:gd name="T27" fmla="*/ 71 h 164"/>
                  <a:gd name="T28" fmla="*/ 44 w 342"/>
                  <a:gd name="T29" fmla="*/ 87 h 164"/>
                  <a:gd name="T30" fmla="*/ 19 w 342"/>
                  <a:gd name="T31" fmla="*/ 100 h 164"/>
                  <a:gd name="T32" fmla="*/ 12 w 342"/>
                  <a:gd name="T33" fmla="*/ 91 h 164"/>
                  <a:gd name="T34" fmla="*/ 13 w 342"/>
                  <a:gd name="T35" fmla="*/ 83 h 164"/>
                  <a:gd name="T36" fmla="*/ 36 w 342"/>
                  <a:gd name="T37" fmla="*/ 64 h 164"/>
                  <a:gd name="T38" fmla="*/ 57 w 342"/>
                  <a:gd name="T39" fmla="*/ 48 h 164"/>
                  <a:gd name="T40" fmla="*/ 42 w 342"/>
                  <a:gd name="T41" fmla="*/ 53 h 164"/>
                  <a:gd name="T42" fmla="*/ 18 w 342"/>
                  <a:gd name="T43" fmla="*/ 65 h 164"/>
                  <a:gd name="T44" fmla="*/ 5 w 342"/>
                  <a:gd name="T45" fmla="*/ 68 h 164"/>
                  <a:gd name="T46" fmla="*/ 0 w 342"/>
                  <a:gd name="T47" fmla="*/ 57 h 164"/>
                  <a:gd name="T48" fmla="*/ 8 w 342"/>
                  <a:gd name="T49" fmla="*/ 47 h 164"/>
                  <a:gd name="T50" fmla="*/ 9 w 342"/>
                  <a:gd name="T51" fmla="*/ 37 h 164"/>
                  <a:gd name="T52" fmla="*/ 15 w 342"/>
                  <a:gd name="T53" fmla="*/ 23 h 164"/>
                  <a:gd name="T54" fmla="*/ 40 w 342"/>
                  <a:gd name="T55" fmla="*/ 7 h 164"/>
                  <a:gd name="T56" fmla="*/ 87 w 342"/>
                  <a:gd name="T57" fmla="*/ 3 h 164"/>
                  <a:gd name="T58" fmla="*/ 101 w 342"/>
                  <a:gd name="T59" fmla="*/ 11 h 164"/>
                  <a:gd name="T60" fmla="*/ 122 w 342"/>
                  <a:gd name="T61" fmla="*/ 5 h 164"/>
                  <a:gd name="T62" fmla="*/ 140 w 342"/>
                  <a:gd name="T63" fmla="*/ 2 h 164"/>
                  <a:gd name="T64" fmla="*/ 143 w 342"/>
                  <a:gd name="T65" fmla="*/ 20 h 164"/>
                  <a:gd name="T66" fmla="*/ 124 w 342"/>
                  <a:gd name="T67" fmla="*/ 26 h 164"/>
                  <a:gd name="T68" fmla="*/ 108 w 342"/>
                  <a:gd name="T69" fmla="*/ 36 h 164"/>
                  <a:gd name="T70" fmla="*/ 118 w 342"/>
                  <a:gd name="T71" fmla="*/ 36 h 164"/>
                  <a:gd name="T72" fmla="*/ 151 w 342"/>
                  <a:gd name="T73" fmla="*/ 24 h 164"/>
                  <a:gd name="T74" fmla="*/ 175 w 342"/>
                  <a:gd name="T75" fmla="*/ 16 h 164"/>
                  <a:gd name="T76" fmla="*/ 186 w 342"/>
                  <a:gd name="T77" fmla="*/ 28 h 164"/>
                  <a:gd name="T78" fmla="*/ 179 w 342"/>
                  <a:gd name="T79" fmla="*/ 38 h 164"/>
                  <a:gd name="T80" fmla="*/ 168 w 342"/>
                  <a:gd name="T81" fmla="*/ 48 h 164"/>
                  <a:gd name="T82" fmla="*/ 216 w 342"/>
                  <a:gd name="T83" fmla="*/ 28 h 164"/>
                  <a:gd name="T84" fmla="*/ 265 w 342"/>
                  <a:gd name="T85" fmla="*/ 7 h 164"/>
                  <a:gd name="T86" fmla="*/ 283 w 342"/>
                  <a:gd name="T87" fmla="*/ 4 h 164"/>
                  <a:gd name="T88" fmla="*/ 295 w 342"/>
                  <a:gd name="T89" fmla="*/ 8 h 164"/>
                  <a:gd name="T90" fmla="*/ 300 w 342"/>
                  <a:gd name="T91" fmla="*/ 22 h 164"/>
                  <a:gd name="T92" fmla="*/ 289 w 342"/>
                  <a:gd name="T93" fmla="*/ 30 h 164"/>
                  <a:gd name="T94" fmla="*/ 292 w 342"/>
                  <a:gd name="T95" fmla="*/ 31 h 164"/>
                  <a:gd name="T96" fmla="*/ 310 w 342"/>
                  <a:gd name="T97" fmla="*/ 22 h 164"/>
                  <a:gd name="T98" fmla="*/ 324 w 342"/>
                  <a:gd name="T99" fmla="*/ 16 h 164"/>
                  <a:gd name="T100" fmla="*/ 330 w 342"/>
                  <a:gd name="T101" fmla="*/ 30 h 164"/>
                  <a:gd name="T102" fmla="*/ 336 w 342"/>
                  <a:gd name="T103" fmla="*/ 29 h 164"/>
                  <a:gd name="T104" fmla="*/ 339 w 342"/>
                  <a:gd name="T105" fmla="*/ 44 h 164"/>
                  <a:gd name="T106" fmla="*/ 324 w 342"/>
                  <a:gd name="T107" fmla="*/ 52 h 164"/>
                  <a:gd name="T108" fmla="*/ 306 w 342"/>
                  <a:gd name="T109"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 h="164">
                    <a:moveTo>
                      <a:pt x="143" y="125"/>
                    </a:moveTo>
                    <a:lnTo>
                      <a:pt x="139" y="127"/>
                    </a:lnTo>
                    <a:lnTo>
                      <a:pt x="134" y="129"/>
                    </a:lnTo>
                    <a:lnTo>
                      <a:pt x="128" y="132"/>
                    </a:lnTo>
                    <a:lnTo>
                      <a:pt x="122" y="134"/>
                    </a:lnTo>
                    <a:lnTo>
                      <a:pt x="115" y="138"/>
                    </a:lnTo>
                    <a:lnTo>
                      <a:pt x="107" y="141"/>
                    </a:lnTo>
                    <a:lnTo>
                      <a:pt x="100" y="144"/>
                    </a:lnTo>
                    <a:lnTo>
                      <a:pt x="92" y="147"/>
                    </a:lnTo>
                    <a:lnTo>
                      <a:pt x="85" y="150"/>
                    </a:lnTo>
                    <a:lnTo>
                      <a:pt x="78" y="152"/>
                    </a:lnTo>
                    <a:lnTo>
                      <a:pt x="71" y="155"/>
                    </a:lnTo>
                    <a:lnTo>
                      <a:pt x="65" y="157"/>
                    </a:lnTo>
                    <a:lnTo>
                      <a:pt x="60" y="159"/>
                    </a:lnTo>
                    <a:lnTo>
                      <a:pt x="56" y="161"/>
                    </a:lnTo>
                    <a:lnTo>
                      <a:pt x="53" y="163"/>
                    </a:lnTo>
                    <a:lnTo>
                      <a:pt x="52" y="163"/>
                    </a:lnTo>
                    <a:lnTo>
                      <a:pt x="50" y="161"/>
                    </a:lnTo>
                    <a:lnTo>
                      <a:pt x="48" y="158"/>
                    </a:lnTo>
                    <a:lnTo>
                      <a:pt x="46" y="156"/>
                    </a:lnTo>
                    <a:lnTo>
                      <a:pt x="44" y="153"/>
                    </a:lnTo>
                    <a:lnTo>
                      <a:pt x="42" y="150"/>
                    </a:lnTo>
                    <a:lnTo>
                      <a:pt x="39" y="147"/>
                    </a:lnTo>
                    <a:lnTo>
                      <a:pt x="38" y="145"/>
                    </a:lnTo>
                    <a:lnTo>
                      <a:pt x="36" y="144"/>
                    </a:lnTo>
                    <a:lnTo>
                      <a:pt x="38" y="142"/>
                    </a:lnTo>
                    <a:lnTo>
                      <a:pt x="41" y="140"/>
                    </a:lnTo>
                    <a:lnTo>
                      <a:pt x="45" y="138"/>
                    </a:lnTo>
                    <a:lnTo>
                      <a:pt x="49" y="134"/>
                    </a:lnTo>
                    <a:lnTo>
                      <a:pt x="53" y="131"/>
                    </a:lnTo>
                    <a:lnTo>
                      <a:pt x="58" y="127"/>
                    </a:lnTo>
                    <a:lnTo>
                      <a:pt x="63" y="124"/>
                    </a:lnTo>
                    <a:lnTo>
                      <a:pt x="68" y="120"/>
                    </a:lnTo>
                    <a:lnTo>
                      <a:pt x="73" y="117"/>
                    </a:lnTo>
                    <a:lnTo>
                      <a:pt x="77" y="113"/>
                    </a:lnTo>
                    <a:lnTo>
                      <a:pt x="82" y="110"/>
                    </a:lnTo>
                    <a:lnTo>
                      <a:pt x="86" y="106"/>
                    </a:lnTo>
                    <a:lnTo>
                      <a:pt x="89" y="104"/>
                    </a:lnTo>
                    <a:lnTo>
                      <a:pt x="92" y="102"/>
                    </a:lnTo>
                    <a:lnTo>
                      <a:pt x="94" y="100"/>
                    </a:lnTo>
                    <a:lnTo>
                      <a:pt x="96" y="99"/>
                    </a:lnTo>
                    <a:lnTo>
                      <a:pt x="92" y="101"/>
                    </a:lnTo>
                    <a:lnTo>
                      <a:pt x="88" y="102"/>
                    </a:lnTo>
                    <a:lnTo>
                      <a:pt x="83" y="104"/>
                    </a:lnTo>
                    <a:lnTo>
                      <a:pt x="78" y="106"/>
                    </a:lnTo>
                    <a:lnTo>
                      <a:pt x="73" y="109"/>
                    </a:lnTo>
                    <a:lnTo>
                      <a:pt x="68" y="111"/>
                    </a:lnTo>
                    <a:lnTo>
                      <a:pt x="62" y="113"/>
                    </a:lnTo>
                    <a:lnTo>
                      <a:pt x="57" y="115"/>
                    </a:lnTo>
                    <a:lnTo>
                      <a:pt x="52" y="117"/>
                    </a:lnTo>
                    <a:lnTo>
                      <a:pt x="48" y="119"/>
                    </a:lnTo>
                    <a:lnTo>
                      <a:pt x="43" y="121"/>
                    </a:lnTo>
                    <a:lnTo>
                      <a:pt x="39" y="123"/>
                    </a:lnTo>
                    <a:lnTo>
                      <a:pt x="36" y="124"/>
                    </a:lnTo>
                    <a:lnTo>
                      <a:pt x="33" y="125"/>
                    </a:lnTo>
                    <a:lnTo>
                      <a:pt x="31" y="126"/>
                    </a:lnTo>
                    <a:lnTo>
                      <a:pt x="30" y="126"/>
                    </a:lnTo>
                    <a:lnTo>
                      <a:pt x="29" y="124"/>
                    </a:lnTo>
                    <a:lnTo>
                      <a:pt x="27" y="122"/>
                    </a:lnTo>
                    <a:lnTo>
                      <a:pt x="26" y="120"/>
                    </a:lnTo>
                    <a:lnTo>
                      <a:pt x="25" y="118"/>
                    </a:lnTo>
                    <a:lnTo>
                      <a:pt x="24" y="115"/>
                    </a:lnTo>
                    <a:lnTo>
                      <a:pt x="24" y="113"/>
                    </a:lnTo>
                    <a:lnTo>
                      <a:pt x="23" y="112"/>
                    </a:lnTo>
                    <a:lnTo>
                      <a:pt x="23" y="111"/>
                    </a:lnTo>
                    <a:lnTo>
                      <a:pt x="24" y="110"/>
                    </a:lnTo>
                    <a:lnTo>
                      <a:pt x="27" y="107"/>
                    </a:lnTo>
                    <a:lnTo>
                      <a:pt x="30" y="105"/>
                    </a:lnTo>
                    <a:lnTo>
                      <a:pt x="34" y="102"/>
                    </a:lnTo>
                    <a:lnTo>
                      <a:pt x="39" y="99"/>
                    </a:lnTo>
                    <a:lnTo>
                      <a:pt x="44" y="96"/>
                    </a:lnTo>
                    <a:lnTo>
                      <a:pt x="50" y="93"/>
                    </a:lnTo>
                    <a:lnTo>
                      <a:pt x="55" y="89"/>
                    </a:lnTo>
                    <a:lnTo>
                      <a:pt x="61" y="85"/>
                    </a:lnTo>
                    <a:lnTo>
                      <a:pt x="67" y="82"/>
                    </a:lnTo>
                    <a:lnTo>
                      <a:pt x="72" y="77"/>
                    </a:lnTo>
                    <a:lnTo>
                      <a:pt x="77" y="74"/>
                    </a:lnTo>
                    <a:lnTo>
                      <a:pt x="81" y="71"/>
                    </a:lnTo>
                    <a:lnTo>
                      <a:pt x="85" y="69"/>
                    </a:lnTo>
                    <a:lnTo>
                      <a:pt x="88" y="68"/>
                    </a:lnTo>
                    <a:lnTo>
                      <a:pt x="89" y="66"/>
                    </a:lnTo>
                    <a:lnTo>
                      <a:pt x="86" y="68"/>
                    </a:lnTo>
                    <a:lnTo>
                      <a:pt x="83" y="69"/>
                    </a:lnTo>
                    <a:lnTo>
                      <a:pt x="78" y="71"/>
                    </a:lnTo>
                    <a:lnTo>
                      <a:pt x="73" y="73"/>
                    </a:lnTo>
                    <a:lnTo>
                      <a:pt x="68" y="75"/>
                    </a:lnTo>
                    <a:lnTo>
                      <a:pt x="62" y="78"/>
                    </a:lnTo>
                    <a:lnTo>
                      <a:pt x="56" y="80"/>
                    </a:lnTo>
                    <a:lnTo>
                      <a:pt x="50" y="84"/>
                    </a:lnTo>
                    <a:lnTo>
                      <a:pt x="44" y="87"/>
                    </a:lnTo>
                    <a:lnTo>
                      <a:pt x="38" y="89"/>
                    </a:lnTo>
                    <a:lnTo>
                      <a:pt x="33" y="92"/>
                    </a:lnTo>
                    <a:lnTo>
                      <a:pt x="28" y="94"/>
                    </a:lnTo>
                    <a:lnTo>
                      <a:pt x="24" y="96"/>
                    </a:lnTo>
                    <a:lnTo>
                      <a:pt x="21" y="98"/>
                    </a:lnTo>
                    <a:lnTo>
                      <a:pt x="19" y="100"/>
                    </a:lnTo>
                    <a:lnTo>
                      <a:pt x="18" y="101"/>
                    </a:lnTo>
                    <a:lnTo>
                      <a:pt x="16" y="99"/>
                    </a:lnTo>
                    <a:lnTo>
                      <a:pt x="15" y="97"/>
                    </a:lnTo>
                    <a:lnTo>
                      <a:pt x="14" y="95"/>
                    </a:lnTo>
                    <a:lnTo>
                      <a:pt x="13" y="93"/>
                    </a:lnTo>
                    <a:lnTo>
                      <a:pt x="12" y="91"/>
                    </a:lnTo>
                    <a:lnTo>
                      <a:pt x="11" y="90"/>
                    </a:lnTo>
                    <a:lnTo>
                      <a:pt x="10" y="89"/>
                    </a:lnTo>
                    <a:lnTo>
                      <a:pt x="10" y="87"/>
                    </a:lnTo>
                    <a:lnTo>
                      <a:pt x="10" y="86"/>
                    </a:lnTo>
                    <a:lnTo>
                      <a:pt x="11" y="85"/>
                    </a:lnTo>
                    <a:lnTo>
                      <a:pt x="13" y="83"/>
                    </a:lnTo>
                    <a:lnTo>
                      <a:pt x="16" y="79"/>
                    </a:lnTo>
                    <a:lnTo>
                      <a:pt x="20" y="76"/>
                    </a:lnTo>
                    <a:lnTo>
                      <a:pt x="23" y="73"/>
                    </a:lnTo>
                    <a:lnTo>
                      <a:pt x="27" y="70"/>
                    </a:lnTo>
                    <a:lnTo>
                      <a:pt x="32" y="67"/>
                    </a:lnTo>
                    <a:lnTo>
                      <a:pt x="36" y="64"/>
                    </a:lnTo>
                    <a:lnTo>
                      <a:pt x="40" y="60"/>
                    </a:lnTo>
                    <a:lnTo>
                      <a:pt x="44" y="57"/>
                    </a:lnTo>
                    <a:lnTo>
                      <a:pt x="48" y="55"/>
                    </a:lnTo>
                    <a:lnTo>
                      <a:pt x="51" y="51"/>
                    </a:lnTo>
                    <a:lnTo>
                      <a:pt x="54" y="49"/>
                    </a:lnTo>
                    <a:lnTo>
                      <a:pt x="57" y="48"/>
                    </a:lnTo>
                    <a:lnTo>
                      <a:pt x="58" y="47"/>
                    </a:lnTo>
                    <a:lnTo>
                      <a:pt x="56" y="48"/>
                    </a:lnTo>
                    <a:lnTo>
                      <a:pt x="53" y="49"/>
                    </a:lnTo>
                    <a:lnTo>
                      <a:pt x="50" y="50"/>
                    </a:lnTo>
                    <a:lnTo>
                      <a:pt x="46" y="51"/>
                    </a:lnTo>
                    <a:lnTo>
                      <a:pt x="42" y="53"/>
                    </a:lnTo>
                    <a:lnTo>
                      <a:pt x="38" y="56"/>
                    </a:lnTo>
                    <a:lnTo>
                      <a:pt x="34" y="57"/>
                    </a:lnTo>
                    <a:lnTo>
                      <a:pt x="30" y="59"/>
                    </a:lnTo>
                    <a:lnTo>
                      <a:pt x="25" y="61"/>
                    </a:lnTo>
                    <a:lnTo>
                      <a:pt x="21" y="63"/>
                    </a:lnTo>
                    <a:lnTo>
                      <a:pt x="18" y="65"/>
                    </a:lnTo>
                    <a:lnTo>
                      <a:pt x="14" y="66"/>
                    </a:lnTo>
                    <a:lnTo>
                      <a:pt x="11" y="67"/>
                    </a:lnTo>
                    <a:lnTo>
                      <a:pt x="9" y="69"/>
                    </a:lnTo>
                    <a:lnTo>
                      <a:pt x="7" y="69"/>
                    </a:lnTo>
                    <a:lnTo>
                      <a:pt x="6" y="70"/>
                    </a:lnTo>
                    <a:lnTo>
                      <a:pt x="5" y="68"/>
                    </a:lnTo>
                    <a:lnTo>
                      <a:pt x="4" y="66"/>
                    </a:lnTo>
                    <a:lnTo>
                      <a:pt x="2" y="64"/>
                    </a:lnTo>
                    <a:lnTo>
                      <a:pt x="1" y="62"/>
                    </a:lnTo>
                    <a:lnTo>
                      <a:pt x="0" y="60"/>
                    </a:lnTo>
                    <a:lnTo>
                      <a:pt x="0" y="58"/>
                    </a:lnTo>
                    <a:lnTo>
                      <a:pt x="0" y="57"/>
                    </a:lnTo>
                    <a:lnTo>
                      <a:pt x="1" y="56"/>
                    </a:lnTo>
                    <a:lnTo>
                      <a:pt x="2" y="53"/>
                    </a:lnTo>
                    <a:lnTo>
                      <a:pt x="4" y="52"/>
                    </a:lnTo>
                    <a:lnTo>
                      <a:pt x="5" y="50"/>
                    </a:lnTo>
                    <a:lnTo>
                      <a:pt x="7" y="49"/>
                    </a:lnTo>
                    <a:lnTo>
                      <a:pt x="8" y="47"/>
                    </a:lnTo>
                    <a:lnTo>
                      <a:pt x="10" y="46"/>
                    </a:lnTo>
                    <a:lnTo>
                      <a:pt x="11" y="45"/>
                    </a:lnTo>
                    <a:lnTo>
                      <a:pt x="13" y="44"/>
                    </a:lnTo>
                    <a:lnTo>
                      <a:pt x="11" y="42"/>
                    </a:lnTo>
                    <a:lnTo>
                      <a:pt x="10" y="39"/>
                    </a:lnTo>
                    <a:lnTo>
                      <a:pt x="9" y="37"/>
                    </a:lnTo>
                    <a:lnTo>
                      <a:pt x="7" y="35"/>
                    </a:lnTo>
                    <a:lnTo>
                      <a:pt x="8" y="33"/>
                    </a:lnTo>
                    <a:lnTo>
                      <a:pt x="9" y="31"/>
                    </a:lnTo>
                    <a:lnTo>
                      <a:pt x="11" y="29"/>
                    </a:lnTo>
                    <a:lnTo>
                      <a:pt x="13" y="25"/>
                    </a:lnTo>
                    <a:lnTo>
                      <a:pt x="15" y="23"/>
                    </a:lnTo>
                    <a:lnTo>
                      <a:pt x="17" y="20"/>
                    </a:lnTo>
                    <a:lnTo>
                      <a:pt x="21" y="17"/>
                    </a:lnTo>
                    <a:lnTo>
                      <a:pt x="24" y="14"/>
                    </a:lnTo>
                    <a:lnTo>
                      <a:pt x="29" y="12"/>
                    </a:lnTo>
                    <a:lnTo>
                      <a:pt x="34" y="9"/>
                    </a:lnTo>
                    <a:lnTo>
                      <a:pt x="40" y="7"/>
                    </a:lnTo>
                    <a:lnTo>
                      <a:pt x="48" y="4"/>
                    </a:lnTo>
                    <a:lnTo>
                      <a:pt x="56" y="3"/>
                    </a:lnTo>
                    <a:lnTo>
                      <a:pt x="65" y="1"/>
                    </a:lnTo>
                    <a:lnTo>
                      <a:pt x="75" y="0"/>
                    </a:lnTo>
                    <a:lnTo>
                      <a:pt x="87" y="0"/>
                    </a:lnTo>
                    <a:lnTo>
                      <a:pt x="87" y="3"/>
                    </a:lnTo>
                    <a:lnTo>
                      <a:pt x="88" y="7"/>
                    </a:lnTo>
                    <a:lnTo>
                      <a:pt x="89" y="11"/>
                    </a:lnTo>
                    <a:lnTo>
                      <a:pt x="92" y="13"/>
                    </a:lnTo>
                    <a:lnTo>
                      <a:pt x="95" y="12"/>
                    </a:lnTo>
                    <a:lnTo>
                      <a:pt x="98" y="12"/>
                    </a:lnTo>
                    <a:lnTo>
                      <a:pt x="101" y="11"/>
                    </a:lnTo>
                    <a:lnTo>
                      <a:pt x="105" y="10"/>
                    </a:lnTo>
                    <a:lnTo>
                      <a:pt x="108" y="9"/>
                    </a:lnTo>
                    <a:lnTo>
                      <a:pt x="112" y="8"/>
                    </a:lnTo>
                    <a:lnTo>
                      <a:pt x="115" y="7"/>
                    </a:lnTo>
                    <a:lnTo>
                      <a:pt x="119" y="6"/>
                    </a:lnTo>
                    <a:lnTo>
                      <a:pt x="122" y="5"/>
                    </a:lnTo>
                    <a:lnTo>
                      <a:pt x="126" y="4"/>
                    </a:lnTo>
                    <a:lnTo>
                      <a:pt x="129" y="3"/>
                    </a:lnTo>
                    <a:lnTo>
                      <a:pt x="132" y="2"/>
                    </a:lnTo>
                    <a:lnTo>
                      <a:pt x="135" y="2"/>
                    </a:lnTo>
                    <a:lnTo>
                      <a:pt x="138" y="2"/>
                    </a:lnTo>
                    <a:lnTo>
                      <a:pt x="140" y="2"/>
                    </a:lnTo>
                    <a:lnTo>
                      <a:pt x="142" y="2"/>
                    </a:lnTo>
                    <a:lnTo>
                      <a:pt x="143" y="6"/>
                    </a:lnTo>
                    <a:lnTo>
                      <a:pt x="143" y="11"/>
                    </a:lnTo>
                    <a:lnTo>
                      <a:pt x="144" y="15"/>
                    </a:lnTo>
                    <a:lnTo>
                      <a:pt x="145" y="19"/>
                    </a:lnTo>
                    <a:lnTo>
                      <a:pt x="143" y="20"/>
                    </a:lnTo>
                    <a:lnTo>
                      <a:pt x="140" y="20"/>
                    </a:lnTo>
                    <a:lnTo>
                      <a:pt x="137" y="21"/>
                    </a:lnTo>
                    <a:lnTo>
                      <a:pt x="134" y="23"/>
                    </a:lnTo>
                    <a:lnTo>
                      <a:pt x="131" y="24"/>
                    </a:lnTo>
                    <a:lnTo>
                      <a:pt x="128" y="25"/>
                    </a:lnTo>
                    <a:lnTo>
                      <a:pt x="124" y="26"/>
                    </a:lnTo>
                    <a:lnTo>
                      <a:pt x="121" y="29"/>
                    </a:lnTo>
                    <a:lnTo>
                      <a:pt x="118" y="30"/>
                    </a:lnTo>
                    <a:lnTo>
                      <a:pt x="115" y="32"/>
                    </a:lnTo>
                    <a:lnTo>
                      <a:pt x="113" y="33"/>
                    </a:lnTo>
                    <a:lnTo>
                      <a:pt x="110" y="34"/>
                    </a:lnTo>
                    <a:lnTo>
                      <a:pt x="108" y="36"/>
                    </a:lnTo>
                    <a:lnTo>
                      <a:pt x="107" y="37"/>
                    </a:lnTo>
                    <a:lnTo>
                      <a:pt x="106" y="39"/>
                    </a:lnTo>
                    <a:lnTo>
                      <a:pt x="105" y="40"/>
                    </a:lnTo>
                    <a:lnTo>
                      <a:pt x="109" y="39"/>
                    </a:lnTo>
                    <a:lnTo>
                      <a:pt x="113" y="37"/>
                    </a:lnTo>
                    <a:lnTo>
                      <a:pt x="118" y="36"/>
                    </a:lnTo>
                    <a:lnTo>
                      <a:pt x="123" y="34"/>
                    </a:lnTo>
                    <a:lnTo>
                      <a:pt x="129" y="32"/>
                    </a:lnTo>
                    <a:lnTo>
                      <a:pt x="134" y="31"/>
                    </a:lnTo>
                    <a:lnTo>
                      <a:pt x="140" y="28"/>
                    </a:lnTo>
                    <a:lnTo>
                      <a:pt x="146" y="26"/>
                    </a:lnTo>
                    <a:lnTo>
                      <a:pt x="151" y="24"/>
                    </a:lnTo>
                    <a:lnTo>
                      <a:pt x="156" y="22"/>
                    </a:lnTo>
                    <a:lnTo>
                      <a:pt x="161" y="20"/>
                    </a:lnTo>
                    <a:lnTo>
                      <a:pt x="166" y="19"/>
                    </a:lnTo>
                    <a:lnTo>
                      <a:pt x="170" y="17"/>
                    </a:lnTo>
                    <a:lnTo>
                      <a:pt x="173" y="16"/>
                    </a:lnTo>
                    <a:lnTo>
                      <a:pt x="175" y="16"/>
                    </a:lnTo>
                    <a:lnTo>
                      <a:pt x="176" y="15"/>
                    </a:lnTo>
                    <a:lnTo>
                      <a:pt x="178" y="18"/>
                    </a:lnTo>
                    <a:lnTo>
                      <a:pt x="180" y="20"/>
                    </a:lnTo>
                    <a:lnTo>
                      <a:pt x="182" y="22"/>
                    </a:lnTo>
                    <a:lnTo>
                      <a:pt x="184" y="25"/>
                    </a:lnTo>
                    <a:lnTo>
                      <a:pt x="186" y="28"/>
                    </a:lnTo>
                    <a:lnTo>
                      <a:pt x="187" y="30"/>
                    </a:lnTo>
                    <a:lnTo>
                      <a:pt x="189" y="32"/>
                    </a:lnTo>
                    <a:lnTo>
                      <a:pt x="190" y="34"/>
                    </a:lnTo>
                    <a:lnTo>
                      <a:pt x="187" y="34"/>
                    </a:lnTo>
                    <a:lnTo>
                      <a:pt x="183" y="36"/>
                    </a:lnTo>
                    <a:lnTo>
                      <a:pt x="179" y="38"/>
                    </a:lnTo>
                    <a:lnTo>
                      <a:pt x="175" y="40"/>
                    </a:lnTo>
                    <a:lnTo>
                      <a:pt x="171" y="43"/>
                    </a:lnTo>
                    <a:lnTo>
                      <a:pt x="167" y="45"/>
                    </a:lnTo>
                    <a:lnTo>
                      <a:pt x="165" y="47"/>
                    </a:lnTo>
                    <a:lnTo>
                      <a:pt x="164" y="50"/>
                    </a:lnTo>
                    <a:lnTo>
                      <a:pt x="168" y="48"/>
                    </a:lnTo>
                    <a:lnTo>
                      <a:pt x="174" y="45"/>
                    </a:lnTo>
                    <a:lnTo>
                      <a:pt x="181" y="42"/>
                    </a:lnTo>
                    <a:lnTo>
                      <a:pt x="189" y="39"/>
                    </a:lnTo>
                    <a:lnTo>
                      <a:pt x="198" y="36"/>
                    </a:lnTo>
                    <a:lnTo>
                      <a:pt x="207" y="32"/>
                    </a:lnTo>
                    <a:lnTo>
                      <a:pt x="216" y="28"/>
                    </a:lnTo>
                    <a:lnTo>
                      <a:pt x="225" y="23"/>
                    </a:lnTo>
                    <a:lnTo>
                      <a:pt x="234" y="20"/>
                    </a:lnTo>
                    <a:lnTo>
                      <a:pt x="243" y="16"/>
                    </a:lnTo>
                    <a:lnTo>
                      <a:pt x="251" y="13"/>
                    </a:lnTo>
                    <a:lnTo>
                      <a:pt x="258" y="10"/>
                    </a:lnTo>
                    <a:lnTo>
                      <a:pt x="265" y="7"/>
                    </a:lnTo>
                    <a:lnTo>
                      <a:pt x="270" y="6"/>
                    </a:lnTo>
                    <a:lnTo>
                      <a:pt x="273" y="4"/>
                    </a:lnTo>
                    <a:lnTo>
                      <a:pt x="275" y="3"/>
                    </a:lnTo>
                    <a:lnTo>
                      <a:pt x="278" y="4"/>
                    </a:lnTo>
                    <a:lnTo>
                      <a:pt x="281" y="4"/>
                    </a:lnTo>
                    <a:lnTo>
                      <a:pt x="283" y="4"/>
                    </a:lnTo>
                    <a:lnTo>
                      <a:pt x="286" y="5"/>
                    </a:lnTo>
                    <a:lnTo>
                      <a:pt x="288" y="5"/>
                    </a:lnTo>
                    <a:lnTo>
                      <a:pt x="290" y="5"/>
                    </a:lnTo>
                    <a:lnTo>
                      <a:pt x="292" y="6"/>
                    </a:lnTo>
                    <a:lnTo>
                      <a:pt x="294" y="6"/>
                    </a:lnTo>
                    <a:lnTo>
                      <a:pt x="295" y="8"/>
                    </a:lnTo>
                    <a:lnTo>
                      <a:pt x="296" y="10"/>
                    </a:lnTo>
                    <a:lnTo>
                      <a:pt x="297" y="13"/>
                    </a:lnTo>
                    <a:lnTo>
                      <a:pt x="299" y="15"/>
                    </a:lnTo>
                    <a:lnTo>
                      <a:pt x="299" y="18"/>
                    </a:lnTo>
                    <a:lnTo>
                      <a:pt x="300" y="20"/>
                    </a:lnTo>
                    <a:lnTo>
                      <a:pt x="300" y="22"/>
                    </a:lnTo>
                    <a:lnTo>
                      <a:pt x="300" y="23"/>
                    </a:lnTo>
                    <a:lnTo>
                      <a:pt x="297" y="24"/>
                    </a:lnTo>
                    <a:lnTo>
                      <a:pt x="295" y="25"/>
                    </a:lnTo>
                    <a:lnTo>
                      <a:pt x="293" y="26"/>
                    </a:lnTo>
                    <a:lnTo>
                      <a:pt x="291" y="29"/>
                    </a:lnTo>
                    <a:lnTo>
                      <a:pt x="289" y="30"/>
                    </a:lnTo>
                    <a:lnTo>
                      <a:pt x="287" y="32"/>
                    </a:lnTo>
                    <a:lnTo>
                      <a:pt x="285" y="33"/>
                    </a:lnTo>
                    <a:lnTo>
                      <a:pt x="283" y="35"/>
                    </a:lnTo>
                    <a:lnTo>
                      <a:pt x="286" y="34"/>
                    </a:lnTo>
                    <a:lnTo>
                      <a:pt x="289" y="33"/>
                    </a:lnTo>
                    <a:lnTo>
                      <a:pt x="292" y="31"/>
                    </a:lnTo>
                    <a:lnTo>
                      <a:pt x="295" y="30"/>
                    </a:lnTo>
                    <a:lnTo>
                      <a:pt x="298" y="29"/>
                    </a:lnTo>
                    <a:lnTo>
                      <a:pt x="301" y="26"/>
                    </a:lnTo>
                    <a:lnTo>
                      <a:pt x="304" y="25"/>
                    </a:lnTo>
                    <a:lnTo>
                      <a:pt x="307" y="24"/>
                    </a:lnTo>
                    <a:lnTo>
                      <a:pt x="310" y="22"/>
                    </a:lnTo>
                    <a:lnTo>
                      <a:pt x="313" y="21"/>
                    </a:lnTo>
                    <a:lnTo>
                      <a:pt x="316" y="20"/>
                    </a:lnTo>
                    <a:lnTo>
                      <a:pt x="318" y="19"/>
                    </a:lnTo>
                    <a:lnTo>
                      <a:pt x="320" y="18"/>
                    </a:lnTo>
                    <a:lnTo>
                      <a:pt x="322" y="17"/>
                    </a:lnTo>
                    <a:lnTo>
                      <a:pt x="324" y="16"/>
                    </a:lnTo>
                    <a:lnTo>
                      <a:pt x="325" y="15"/>
                    </a:lnTo>
                    <a:lnTo>
                      <a:pt x="326" y="18"/>
                    </a:lnTo>
                    <a:lnTo>
                      <a:pt x="327" y="22"/>
                    </a:lnTo>
                    <a:lnTo>
                      <a:pt x="328" y="26"/>
                    </a:lnTo>
                    <a:lnTo>
                      <a:pt x="329" y="30"/>
                    </a:lnTo>
                    <a:lnTo>
                      <a:pt x="330" y="30"/>
                    </a:lnTo>
                    <a:lnTo>
                      <a:pt x="331" y="30"/>
                    </a:lnTo>
                    <a:lnTo>
                      <a:pt x="332" y="30"/>
                    </a:lnTo>
                    <a:lnTo>
                      <a:pt x="333" y="29"/>
                    </a:lnTo>
                    <a:lnTo>
                      <a:pt x="334" y="29"/>
                    </a:lnTo>
                    <a:lnTo>
                      <a:pt x="335" y="29"/>
                    </a:lnTo>
                    <a:lnTo>
                      <a:pt x="336" y="29"/>
                    </a:lnTo>
                    <a:lnTo>
                      <a:pt x="338" y="29"/>
                    </a:lnTo>
                    <a:lnTo>
                      <a:pt x="338" y="32"/>
                    </a:lnTo>
                    <a:lnTo>
                      <a:pt x="339" y="36"/>
                    </a:lnTo>
                    <a:lnTo>
                      <a:pt x="340" y="40"/>
                    </a:lnTo>
                    <a:lnTo>
                      <a:pt x="341" y="43"/>
                    </a:lnTo>
                    <a:lnTo>
                      <a:pt x="339" y="44"/>
                    </a:lnTo>
                    <a:lnTo>
                      <a:pt x="338" y="44"/>
                    </a:lnTo>
                    <a:lnTo>
                      <a:pt x="335" y="46"/>
                    </a:lnTo>
                    <a:lnTo>
                      <a:pt x="333" y="47"/>
                    </a:lnTo>
                    <a:lnTo>
                      <a:pt x="330" y="49"/>
                    </a:lnTo>
                    <a:lnTo>
                      <a:pt x="327" y="50"/>
                    </a:lnTo>
                    <a:lnTo>
                      <a:pt x="324" y="52"/>
                    </a:lnTo>
                    <a:lnTo>
                      <a:pt x="321" y="55"/>
                    </a:lnTo>
                    <a:lnTo>
                      <a:pt x="317" y="57"/>
                    </a:lnTo>
                    <a:lnTo>
                      <a:pt x="314" y="58"/>
                    </a:lnTo>
                    <a:lnTo>
                      <a:pt x="311" y="60"/>
                    </a:lnTo>
                    <a:lnTo>
                      <a:pt x="309" y="61"/>
                    </a:lnTo>
                    <a:lnTo>
                      <a:pt x="306" y="63"/>
                    </a:lnTo>
                    <a:lnTo>
                      <a:pt x="304" y="64"/>
                    </a:lnTo>
                    <a:lnTo>
                      <a:pt x="303" y="65"/>
                    </a:lnTo>
                    <a:lnTo>
                      <a:pt x="302" y="65"/>
                    </a:lnTo>
                    <a:lnTo>
                      <a:pt x="143" y="12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sp>
          <p:nvSpPr>
            <p:cNvPr id="132" name="Freeform 131"/>
            <p:cNvSpPr>
              <a:spLocks/>
            </p:cNvSpPr>
            <p:nvPr/>
          </p:nvSpPr>
          <p:spPr bwMode="auto">
            <a:xfrm>
              <a:off x="3138" y="864"/>
              <a:ext cx="295" cy="240"/>
            </a:xfrm>
            <a:custGeom>
              <a:avLst/>
              <a:gdLst>
                <a:gd name="T0" fmla="*/ 290 w 295"/>
                <a:gd name="T1" fmla="*/ 5 h 240"/>
                <a:gd name="T2" fmla="*/ 292 w 295"/>
                <a:gd name="T3" fmla="*/ 11 h 240"/>
                <a:gd name="T4" fmla="*/ 292 w 295"/>
                <a:gd name="T5" fmla="*/ 17 h 240"/>
                <a:gd name="T6" fmla="*/ 283 w 295"/>
                <a:gd name="T7" fmla="*/ 24 h 240"/>
                <a:gd name="T8" fmla="*/ 286 w 295"/>
                <a:gd name="T9" fmla="*/ 36 h 240"/>
                <a:gd name="T10" fmla="*/ 270 w 295"/>
                <a:gd name="T11" fmla="*/ 46 h 240"/>
                <a:gd name="T12" fmla="*/ 241 w 295"/>
                <a:gd name="T13" fmla="*/ 62 h 240"/>
                <a:gd name="T14" fmla="*/ 218 w 295"/>
                <a:gd name="T15" fmla="*/ 75 h 240"/>
                <a:gd name="T16" fmla="*/ 229 w 295"/>
                <a:gd name="T17" fmla="*/ 72 h 240"/>
                <a:gd name="T18" fmla="*/ 253 w 295"/>
                <a:gd name="T19" fmla="*/ 62 h 240"/>
                <a:gd name="T20" fmla="*/ 272 w 295"/>
                <a:gd name="T21" fmla="*/ 55 h 240"/>
                <a:gd name="T22" fmla="*/ 278 w 295"/>
                <a:gd name="T23" fmla="*/ 59 h 240"/>
                <a:gd name="T24" fmla="*/ 283 w 295"/>
                <a:gd name="T25" fmla="*/ 68 h 240"/>
                <a:gd name="T26" fmla="*/ 265 w 295"/>
                <a:gd name="T27" fmla="*/ 81 h 240"/>
                <a:gd name="T28" fmla="*/ 256 w 295"/>
                <a:gd name="T29" fmla="*/ 94 h 240"/>
                <a:gd name="T30" fmla="*/ 248 w 295"/>
                <a:gd name="T31" fmla="*/ 105 h 240"/>
                <a:gd name="T32" fmla="*/ 223 w 295"/>
                <a:gd name="T33" fmla="*/ 117 h 240"/>
                <a:gd name="T34" fmla="*/ 200 w 295"/>
                <a:gd name="T35" fmla="*/ 130 h 240"/>
                <a:gd name="T36" fmla="*/ 197 w 295"/>
                <a:gd name="T37" fmla="*/ 142 h 240"/>
                <a:gd name="T38" fmla="*/ 184 w 295"/>
                <a:gd name="T39" fmla="*/ 159 h 240"/>
                <a:gd name="T40" fmla="*/ 150 w 295"/>
                <a:gd name="T41" fmla="*/ 181 h 240"/>
                <a:gd name="T42" fmla="*/ 111 w 295"/>
                <a:gd name="T43" fmla="*/ 213 h 240"/>
                <a:gd name="T44" fmla="*/ 85 w 295"/>
                <a:gd name="T45" fmla="*/ 236 h 240"/>
                <a:gd name="T46" fmla="*/ 80 w 295"/>
                <a:gd name="T47" fmla="*/ 230 h 240"/>
                <a:gd name="T48" fmla="*/ 79 w 295"/>
                <a:gd name="T49" fmla="*/ 223 h 240"/>
                <a:gd name="T50" fmla="*/ 86 w 295"/>
                <a:gd name="T51" fmla="*/ 214 h 240"/>
                <a:gd name="T52" fmla="*/ 83 w 295"/>
                <a:gd name="T53" fmla="*/ 211 h 240"/>
                <a:gd name="T54" fmla="*/ 72 w 295"/>
                <a:gd name="T55" fmla="*/ 211 h 240"/>
                <a:gd name="T56" fmla="*/ 67 w 295"/>
                <a:gd name="T57" fmla="*/ 204 h 240"/>
                <a:gd name="T58" fmla="*/ 67 w 295"/>
                <a:gd name="T59" fmla="*/ 194 h 240"/>
                <a:gd name="T60" fmla="*/ 98 w 295"/>
                <a:gd name="T61" fmla="*/ 169 h 240"/>
                <a:gd name="T62" fmla="*/ 141 w 295"/>
                <a:gd name="T63" fmla="*/ 137 h 240"/>
                <a:gd name="T64" fmla="*/ 175 w 295"/>
                <a:gd name="T65" fmla="*/ 117 h 240"/>
                <a:gd name="T66" fmla="*/ 137 w 295"/>
                <a:gd name="T67" fmla="*/ 135 h 240"/>
                <a:gd name="T68" fmla="*/ 86 w 295"/>
                <a:gd name="T69" fmla="*/ 163 h 240"/>
                <a:gd name="T70" fmla="*/ 55 w 295"/>
                <a:gd name="T71" fmla="*/ 183 h 240"/>
                <a:gd name="T72" fmla="*/ 44 w 295"/>
                <a:gd name="T73" fmla="*/ 175 h 240"/>
                <a:gd name="T74" fmla="*/ 39 w 295"/>
                <a:gd name="T75" fmla="*/ 165 h 240"/>
                <a:gd name="T76" fmla="*/ 65 w 295"/>
                <a:gd name="T77" fmla="*/ 146 h 240"/>
                <a:gd name="T78" fmla="*/ 101 w 295"/>
                <a:gd name="T79" fmla="*/ 120 h 240"/>
                <a:gd name="T80" fmla="*/ 122 w 295"/>
                <a:gd name="T81" fmla="*/ 104 h 240"/>
                <a:gd name="T82" fmla="*/ 96 w 295"/>
                <a:gd name="T83" fmla="*/ 116 h 240"/>
                <a:gd name="T84" fmla="*/ 55 w 295"/>
                <a:gd name="T85" fmla="*/ 140 h 240"/>
                <a:gd name="T86" fmla="*/ 26 w 295"/>
                <a:gd name="T87" fmla="*/ 156 h 240"/>
                <a:gd name="T88" fmla="*/ 9 w 295"/>
                <a:gd name="T89" fmla="*/ 141 h 240"/>
                <a:gd name="T90" fmla="*/ 2 w 295"/>
                <a:gd name="T91" fmla="*/ 129 h 240"/>
                <a:gd name="T92" fmla="*/ 26 w 295"/>
                <a:gd name="T93" fmla="*/ 112 h 240"/>
                <a:gd name="T94" fmla="*/ 61 w 295"/>
                <a:gd name="T95" fmla="*/ 90 h 240"/>
                <a:gd name="T96" fmla="*/ 80 w 295"/>
                <a:gd name="T97" fmla="*/ 77 h 240"/>
                <a:gd name="T98" fmla="*/ 252 w 295"/>
                <a:gd name="T99" fmla="*/ 12 h 240"/>
                <a:gd name="T100" fmla="*/ 270 w 295"/>
                <a:gd name="T101" fmla="*/ 6 h 240"/>
                <a:gd name="T102" fmla="*/ 283 w 295"/>
                <a:gd name="T10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40">
                  <a:moveTo>
                    <a:pt x="285" y="0"/>
                  </a:moveTo>
                  <a:lnTo>
                    <a:pt x="286" y="1"/>
                  </a:lnTo>
                  <a:lnTo>
                    <a:pt x="288" y="2"/>
                  </a:lnTo>
                  <a:lnTo>
                    <a:pt x="289" y="4"/>
                  </a:lnTo>
                  <a:lnTo>
                    <a:pt x="290" y="5"/>
                  </a:lnTo>
                  <a:lnTo>
                    <a:pt x="291" y="6"/>
                  </a:lnTo>
                  <a:lnTo>
                    <a:pt x="292" y="8"/>
                  </a:lnTo>
                  <a:lnTo>
                    <a:pt x="293" y="9"/>
                  </a:lnTo>
                  <a:lnTo>
                    <a:pt x="293" y="10"/>
                  </a:lnTo>
                  <a:lnTo>
                    <a:pt x="292" y="11"/>
                  </a:lnTo>
                  <a:lnTo>
                    <a:pt x="293" y="12"/>
                  </a:lnTo>
                  <a:lnTo>
                    <a:pt x="294" y="14"/>
                  </a:lnTo>
                  <a:lnTo>
                    <a:pt x="294" y="15"/>
                  </a:lnTo>
                  <a:lnTo>
                    <a:pt x="294" y="16"/>
                  </a:lnTo>
                  <a:lnTo>
                    <a:pt x="292" y="17"/>
                  </a:lnTo>
                  <a:lnTo>
                    <a:pt x="291" y="18"/>
                  </a:lnTo>
                  <a:lnTo>
                    <a:pt x="289" y="19"/>
                  </a:lnTo>
                  <a:lnTo>
                    <a:pt x="287" y="20"/>
                  </a:lnTo>
                  <a:lnTo>
                    <a:pt x="285" y="22"/>
                  </a:lnTo>
                  <a:lnTo>
                    <a:pt x="283" y="24"/>
                  </a:lnTo>
                  <a:lnTo>
                    <a:pt x="282" y="25"/>
                  </a:lnTo>
                  <a:lnTo>
                    <a:pt x="282" y="27"/>
                  </a:lnTo>
                  <a:lnTo>
                    <a:pt x="283" y="30"/>
                  </a:lnTo>
                  <a:lnTo>
                    <a:pt x="285" y="33"/>
                  </a:lnTo>
                  <a:lnTo>
                    <a:pt x="286" y="36"/>
                  </a:lnTo>
                  <a:lnTo>
                    <a:pt x="285" y="37"/>
                  </a:lnTo>
                  <a:lnTo>
                    <a:pt x="282" y="39"/>
                  </a:lnTo>
                  <a:lnTo>
                    <a:pt x="279" y="41"/>
                  </a:lnTo>
                  <a:lnTo>
                    <a:pt x="275" y="43"/>
                  </a:lnTo>
                  <a:lnTo>
                    <a:pt x="270" y="46"/>
                  </a:lnTo>
                  <a:lnTo>
                    <a:pt x="265" y="50"/>
                  </a:lnTo>
                  <a:lnTo>
                    <a:pt x="259" y="53"/>
                  </a:lnTo>
                  <a:lnTo>
                    <a:pt x="253" y="56"/>
                  </a:lnTo>
                  <a:lnTo>
                    <a:pt x="247" y="59"/>
                  </a:lnTo>
                  <a:lnTo>
                    <a:pt x="241" y="62"/>
                  </a:lnTo>
                  <a:lnTo>
                    <a:pt x="235" y="65"/>
                  </a:lnTo>
                  <a:lnTo>
                    <a:pt x="230" y="68"/>
                  </a:lnTo>
                  <a:lnTo>
                    <a:pt x="225" y="70"/>
                  </a:lnTo>
                  <a:lnTo>
                    <a:pt x="221" y="73"/>
                  </a:lnTo>
                  <a:lnTo>
                    <a:pt x="218" y="75"/>
                  </a:lnTo>
                  <a:lnTo>
                    <a:pt x="215" y="76"/>
                  </a:lnTo>
                  <a:lnTo>
                    <a:pt x="218" y="76"/>
                  </a:lnTo>
                  <a:lnTo>
                    <a:pt x="221" y="75"/>
                  </a:lnTo>
                  <a:lnTo>
                    <a:pt x="225" y="73"/>
                  </a:lnTo>
                  <a:lnTo>
                    <a:pt x="229" y="72"/>
                  </a:lnTo>
                  <a:lnTo>
                    <a:pt x="234" y="69"/>
                  </a:lnTo>
                  <a:lnTo>
                    <a:pt x="239" y="67"/>
                  </a:lnTo>
                  <a:lnTo>
                    <a:pt x="243" y="65"/>
                  </a:lnTo>
                  <a:lnTo>
                    <a:pt x="248" y="63"/>
                  </a:lnTo>
                  <a:lnTo>
                    <a:pt x="253" y="62"/>
                  </a:lnTo>
                  <a:lnTo>
                    <a:pt x="258" y="60"/>
                  </a:lnTo>
                  <a:lnTo>
                    <a:pt x="262" y="58"/>
                  </a:lnTo>
                  <a:lnTo>
                    <a:pt x="266" y="57"/>
                  </a:lnTo>
                  <a:lnTo>
                    <a:pt x="269" y="56"/>
                  </a:lnTo>
                  <a:lnTo>
                    <a:pt x="272" y="55"/>
                  </a:lnTo>
                  <a:lnTo>
                    <a:pt x="274" y="54"/>
                  </a:lnTo>
                  <a:lnTo>
                    <a:pt x="275" y="54"/>
                  </a:lnTo>
                  <a:lnTo>
                    <a:pt x="277" y="54"/>
                  </a:lnTo>
                  <a:lnTo>
                    <a:pt x="278" y="56"/>
                  </a:lnTo>
                  <a:lnTo>
                    <a:pt x="278" y="59"/>
                  </a:lnTo>
                  <a:lnTo>
                    <a:pt x="278" y="61"/>
                  </a:lnTo>
                  <a:lnTo>
                    <a:pt x="279" y="63"/>
                  </a:lnTo>
                  <a:lnTo>
                    <a:pt x="280" y="65"/>
                  </a:lnTo>
                  <a:lnTo>
                    <a:pt x="281" y="67"/>
                  </a:lnTo>
                  <a:lnTo>
                    <a:pt x="283" y="68"/>
                  </a:lnTo>
                  <a:lnTo>
                    <a:pt x="281" y="70"/>
                  </a:lnTo>
                  <a:lnTo>
                    <a:pt x="278" y="73"/>
                  </a:lnTo>
                  <a:lnTo>
                    <a:pt x="274" y="75"/>
                  </a:lnTo>
                  <a:lnTo>
                    <a:pt x="270" y="78"/>
                  </a:lnTo>
                  <a:lnTo>
                    <a:pt x="265" y="81"/>
                  </a:lnTo>
                  <a:lnTo>
                    <a:pt x="261" y="83"/>
                  </a:lnTo>
                  <a:lnTo>
                    <a:pt x="257" y="85"/>
                  </a:lnTo>
                  <a:lnTo>
                    <a:pt x="255" y="87"/>
                  </a:lnTo>
                  <a:lnTo>
                    <a:pt x="256" y="90"/>
                  </a:lnTo>
                  <a:lnTo>
                    <a:pt x="256" y="94"/>
                  </a:lnTo>
                  <a:lnTo>
                    <a:pt x="256" y="98"/>
                  </a:lnTo>
                  <a:lnTo>
                    <a:pt x="256" y="100"/>
                  </a:lnTo>
                  <a:lnTo>
                    <a:pt x="254" y="101"/>
                  </a:lnTo>
                  <a:lnTo>
                    <a:pt x="251" y="103"/>
                  </a:lnTo>
                  <a:lnTo>
                    <a:pt x="248" y="105"/>
                  </a:lnTo>
                  <a:lnTo>
                    <a:pt x="243" y="107"/>
                  </a:lnTo>
                  <a:lnTo>
                    <a:pt x="239" y="109"/>
                  </a:lnTo>
                  <a:lnTo>
                    <a:pt x="234" y="112"/>
                  </a:lnTo>
                  <a:lnTo>
                    <a:pt x="228" y="114"/>
                  </a:lnTo>
                  <a:lnTo>
                    <a:pt x="223" y="117"/>
                  </a:lnTo>
                  <a:lnTo>
                    <a:pt x="218" y="121"/>
                  </a:lnTo>
                  <a:lnTo>
                    <a:pt x="213" y="123"/>
                  </a:lnTo>
                  <a:lnTo>
                    <a:pt x="208" y="126"/>
                  </a:lnTo>
                  <a:lnTo>
                    <a:pt x="204" y="128"/>
                  </a:lnTo>
                  <a:lnTo>
                    <a:pt x="200" y="130"/>
                  </a:lnTo>
                  <a:lnTo>
                    <a:pt x="198" y="132"/>
                  </a:lnTo>
                  <a:lnTo>
                    <a:pt x="196" y="133"/>
                  </a:lnTo>
                  <a:lnTo>
                    <a:pt x="195" y="134"/>
                  </a:lnTo>
                  <a:lnTo>
                    <a:pt x="196" y="137"/>
                  </a:lnTo>
                  <a:lnTo>
                    <a:pt x="197" y="142"/>
                  </a:lnTo>
                  <a:lnTo>
                    <a:pt x="198" y="147"/>
                  </a:lnTo>
                  <a:lnTo>
                    <a:pt x="199" y="150"/>
                  </a:lnTo>
                  <a:lnTo>
                    <a:pt x="195" y="153"/>
                  </a:lnTo>
                  <a:lnTo>
                    <a:pt x="190" y="155"/>
                  </a:lnTo>
                  <a:lnTo>
                    <a:pt x="184" y="159"/>
                  </a:lnTo>
                  <a:lnTo>
                    <a:pt x="178" y="162"/>
                  </a:lnTo>
                  <a:lnTo>
                    <a:pt x="172" y="166"/>
                  </a:lnTo>
                  <a:lnTo>
                    <a:pt x="165" y="171"/>
                  </a:lnTo>
                  <a:lnTo>
                    <a:pt x="157" y="176"/>
                  </a:lnTo>
                  <a:lnTo>
                    <a:pt x="150" y="181"/>
                  </a:lnTo>
                  <a:lnTo>
                    <a:pt x="142" y="187"/>
                  </a:lnTo>
                  <a:lnTo>
                    <a:pt x="134" y="193"/>
                  </a:lnTo>
                  <a:lnTo>
                    <a:pt x="126" y="200"/>
                  </a:lnTo>
                  <a:lnTo>
                    <a:pt x="118" y="206"/>
                  </a:lnTo>
                  <a:lnTo>
                    <a:pt x="111" y="213"/>
                  </a:lnTo>
                  <a:lnTo>
                    <a:pt x="103" y="222"/>
                  </a:lnTo>
                  <a:lnTo>
                    <a:pt x="95" y="230"/>
                  </a:lnTo>
                  <a:lnTo>
                    <a:pt x="88" y="239"/>
                  </a:lnTo>
                  <a:lnTo>
                    <a:pt x="86" y="237"/>
                  </a:lnTo>
                  <a:lnTo>
                    <a:pt x="85" y="236"/>
                  </a:lnTo>
                  <a:lnTo>
                    <a:pt x="83" y="235"/>
                  </a:lnTo>
                  <a:lnTo>
                    <a:pt x="82" y="233"/>
                  </a:lnTo>
                  <a:lnTo>
                    <a:pt x="81" y="232"/>
                  </a:lnTo>
                  <a:lnTo>
                    <a:pt x="81" y="231"/>
                  </a:lnTo>
                  <a:lnTo>
                    <a:pt x="80" y="230"/>
                  </a:lnTo>
                  <a:lnTo>
                    <a:pt x="80" y="229"/>
                  </a:lnTo>
                  <a:lnTo>
                    <a:pt x="80" y="227"/>
                  </a:lnTo>
                  <a:lnTo>
                    <a:pt x="80" y="226"/>
                  </a:lnTo>
                  <a:lnTo>
                    <a:pt x="79" y="225"/>
                  </a:lnTo>
                  <a:lnTo>
                    <a:pt x="79" y="223"/>
                  </a:lnTo>
                  <a:lnTo>
                    <a:pt x="80" y="222"/>
                  </a:lnTo>
                  <a:lnTo>
                    <a:pt x="81" y="220"/>
                  </a:lnTo>
                  <a:lnTo>
                    <a:pt x="83" y="219"/>
                  </a:lnTo>
                  <a:lnTo>
                    <a:pt x="84" y="217"/>
                  </a:lnTo>
                  <a:lnTo>
                    <a:pt x="86" y="214"/>
                  </a:lnTo>
                  <a:lnTo>
                    <a:pt x="87" y="212"/>
                  </a:lnTo>
                  <a:lnTo>
                    <a:pt x="88" y="211"/>
                  </a:lnTo>
                  <a:lnTo>
                    <a:pt x="90" y="210"/>
                  </a:lnTo>
                  <a:lnTo>
                    <a:pt x="86" y="210"/>
                  </a:lnTo>
                  <a:lnTo>
                    <a:pt x="83" y="211"/>
                  </a:lnTo>
                  <a:lnTo>
                    <a:pt x="81" y="212"/>
                  </a:lnTo>
                  <a:lnTo>
                    <a:pt x="78" y="212"/>
                  </a:lnTo>
                  <a:lnTo>
                    <a:pt x="76" y="212"/>
                  </a:lnTo>
                  <a:lnTo>
                    <a:pt x="74" y="211"/>
                  </a:lnTo>
                  <a:lnTo>
                    <a:pt x="72" y="211"/>
                  </a:lnTo>
                  <a:lnTo>
                    <a:pt x="71" y="210"/>
                  </a:lnTo>
                  <a:lnTo>
                    <a:pt x="70" y="209"/>
                  </a:lnTo>
                  <a:lnTo>
                    <a:pt x="69" y="207"/>
                  </a:lnTo>
                  <a:lnTo>
                    <a:pt x="68" y="206"/>
                  </a:lnTo>
                  <a:lnTo>
                    <a:pt x="67" y="204"/>
                  </a:lnTo>
                  <a:lnTo>
                    <a:pt x="66" y="202"/>
                  </a:lnTo>
                  <a:lnTo>
                    <a:pt x="65" y="200"/>
                  </a:lnTo>
                  <a:lnTo>
                    <a:pt x="64" y="198"/>
                  </a:lnTo>
                  <a:lnTo>
                    <a:pt x="63" y="197"/>
                  </a:lnTo>
                  <a:lnTo>
                    <a:pt x="67" y="194"/>
                  </a:lnTo>
                  <a:lnTo>
                    <a:pt x="71" y="190"/>
                  </a:lnTo>
                  <a:lnTo>
                    <a:pt x="77" y="185"/>
                  </a:lnTo>
                  <a:lnTo>
                    <a:pt x="83" y="180"/>
                  </a:lnTo>
                  <a:lnTo>
                    <a:pt x="90" y="175"/>
                  </a:lnTo>
                  <a:lnTo>
                    <a:pt x="98" y="169"/>
                  </a:lnTo>
                  <a:lnTo>
                    <a:pt x="107" y="162"/>
                  </a:lnTo>
                  <a:lnTo>
                    <a:pt x="115" y="156"/>
                  </a:lnTo>
                  <a:lnTo>
                    <a:pt x="124" y="150"/>
                  </a:lnTo>
                  <a:lnTo>
                    <a:pt x="132" y="144"/>
                  </a:lnTo>
                  <a:lnTo>
                    <a:pt x="141" y="137"/>
                  </a:lnTo>
                  <a:lnTo>
                    <a:pt x="149" y="132"/>
                  </a:lnTo>
                  <a:lnTo>
                    <a:pt x="156" y="127"/>
                  </a:lnTo>
                  <a:lnTo>
                    <a:pt x="163" y="123"/>
                  </a:lnTo>
                  <a:lnTo>
                    <a:pt x="169" y="120"/>
                  </a:lnTo>
                  <a:lnTo>
                    <a:pt x="175" y="117"/>
                  </a:lnTo>
                  <a:lnTo>
                    <a:pt x="169" y="120"/>
                  </a:lnTo>
                  <a:lnTo>
                    <a:pt x="163" y="122"/>
                  </a:lnTo>
                  <a:lnTo>
                    <a:pt x="155" y="126"/>
                  </a:lnTo>
                  <a:lnTo>
                    <a:pt x="146" y="130"/>
                  </a:lnTo>
                  <a:lnTo>
                    <a:pt x="137" y="135"/>
                  </a:lnTo>
                  <a:lnTo>
                    <a:pt x="127" y="140"/>
                  </a:lnTo>
                  <a:lnTo>
                    <a:pt x="116" y="146"/>
                  </a:lnTo>
                  <a:lnTo>
                    <a:pt x="106" y="152"/>
                  </a:lnTo>
                  <a:lnTo>
                    <a:pt x="96" y="157"/>
                  </a:lnTo>
                  <a:lnTo>
                    <a:pt x="86" y="163"/>
                  </a:lnTo>
                  <a:lnTo>
                    <a:pt x="77" y="169"/>
                  </a:lnTo>
                  <a:lnTo>
                    <a:pt x="70" y="173"/>
                  </a:lnTo>
                  <a:lnTo>
                    <a:pt x="63" y="177"/>
                  </a:lnTo>
                  <a:lnTo>
                    <a:pt x="58" y="181"/>
                  </a:lnTo>
                  <a:lnTo>
                    <a:pt x="55" y="183"/>
                  </a:lnTo>
                  <a:lnTo>
                    <a:pt x="54" y="184"/>
                  </a:lnTo>
                  <a:lnTo>
                    <a:pt x="51" y="182"/>
                  </a:lnTo>
                  <a:lnTo>
                    <a:pt x="49" y="180"/>
                  </a:lnTo>
                  <a:lnTo>
                    <a:pt x="46" y="177"/>
                  </a:lnTo>
                  <a:lnTo>
                    <a:pt x="44" y="175"/>
                  </a:lnTo>
                  <a:lnTo>
                    <a:pt x="42" y="173"/>
                  </a:lnTo>
                  <a:lnTo>
                    <a:pt x="40" y="171"/>
                  </a:lnTo>
                  <a:lnTo>
                    <a:pt x="38" y="169"/>
                  </a:lnTo>
                  <a:lnTo>
                    <a:pt x="37" y="168"/>
                  </a:lnTo>
                  <a:lnTo>
                    <a:pt x="39" y="165"/>
                  </a:lnTo>
                  <a:lnTo>
                    <a:pt x="42" y="162"/>
                  </a:lnTo>
                  <a:lnTo>
                    <a:pt x="47" y="159"/>
                  </a:lnTo>
                  <a:lnTo>
                    <a:pt x="53" y="155"/>
                  </a:lnTo>
                  <a:lnTo>
                    <a:pt x="59" y="150"/>
                  </a:lnTo>
                  <a:lnTo>
                    <a:pt x="65" y="146"/>
                  </a:lnTo>
                  <a:lnTo>
                    <a:pt x="72" y="140"/>
                  </a:lnTo>
                  <a:lnTo>
                    <a:pt x="80" y="135"/>
                  </a:lnTo>
                  <a:lnTo>
                    <a:pt x="87" y="130"/>
                  </a:lnTo>
                  <a:lnTo>
                    <a:pt x="94" y="125"/>
                  </a:lnTo>
                  <a:lnTo>
                    <a:pt x="101" y="120"/>
                  </a:lnTo>
                  <a:lnTo>
                    <a:pt x="107" y="115"/>
                  </a:lnTo>
                  <a:lnTo>
                    <a:pt x="112" y="111"/>
                  </a:lnTo>
                  <a:lnTo>
                    <a:pt x="116" y="108"/>
                  </a:lnTo>
                  <a:lnTo>
                    <a:pt x="120" y="105"/>
                  </a:lnTo>
                  <a:lnTo>
                    <a:pt x="122" y="104"/>
                  </a:lnTo>
                  <a:lnTo>
                    <a:pt x="120" y="104"/>
                  </a:lnTo>
                  <a:lnTo>
                    <a:pt x="115" y="106"/>
                  </a:lnTo>
                  <a:lnTo>
                    <a:pt x="110" y="109"/>
                  </a:lnTo>
                  <a:lnTo>
                    <a:pt x="104" y="112"/>
                  </a:lnTo>
                  <a:lnTo>
                    <a:pt x="96" y="116"/>
                  </a:lnTo>
                  <a:lnTo>
                    <a:pt x="88" y="121"/>
                  </a:lnTo>
                  <a:lnTo>
                    <a:pt x="80" y="126"/>
                  </a:lnTo>
                  <a:lnTo>
                    <a:pt x="71" y="130"/>
                  </a:lnTo>
                  <a:lnTo>
                    <a:pt x="63" y="135"/>
                  </a:lnTo>
                  <a:lnTo>
                    <a:pt x="55" y="140"/>
                  </a:lnTo>
                  <a:lnTo>
                    <a:pt x="47" y="145"/>
                  </a:lnTo>
                  <a:lnTo>
                    <a:pt x="40" y="149"/>
                  </a:lnTo>
                  <a:lnTo>
                    <a:pt x="34" y="152"/>
                  </a:lnTo>
                  <a:lnTo>
                    <a:pt x="29" y="154"/>
                  </a:lnTo>
                  <a:lnTo>
                    <a:pt x="26" y="156"/>
                  </a:lnTo>
                  <a:lnTo>
                    <a:pt x="25" y="157"/>
                  </a:lnTo>
                  <a:lnTo>
                    <a:pt x="21" y="154"/>
                  </a:lnTo>
                  <a:lnTo>
                    <a:pt x="17" y="150"/>
                  </a:lnTo>
                  <a:lnTo>
                    <a:pt x="13" y="146"/>
                  </a:lnTo>
                  <a:lnTo>
                    <a:pt x="9" y="141"/>
                  </a:lnTo>
                  <a:lnTo>
                    <a:pt x="5" y="137"/>
                  </a:lnTo>
                  <a:lnTo>
                    <a:pt x="2" y="134"/>
                  </a:lnTo>
                  <a:lnTo>
                    <a:pt x="0" y="131"/>
                  </a:lnTo>
                  <a:lnTo>
                    <a:pt x="0" y="130"/>
                  </a:lnTo>
                  <a:lnTo>
                    <a:pt x="2" y="129"/>
                  </a:lnTo>
                  <a:lnTo>
                    <a:pt x="4" y="127"/>
                  </a:lnTo>
                  <a:lnTo>
                    <a:pt x="9" y="124"/>
                  </a:lnTo>
                  <a:lnTo>
                    <a:pt x="14" y="121"/>
                  </a:lnTo>
                  <a:lnTo>
                    <a:pt x="20" y="116"/>
                  </a:lnTo>
                  <a:lnTo>
                    <a:pt x="26" y="112"/>
                  </a:lnTo>
                  <a:lnTo>
                    <a:pt x="33" y="108"/>
                  </a:lnTo>
                  <a:lnTo>
                    <a:pt x="40" y="104"/>
                  </a:lnTo>
                  <a:lnTo>
                    <a:pt x="48" y="99"/>
                  </a:lnTo>
                  <a:lnTo>
                    <a:pt x="54" y="94"/>
                  </a:lnTo>
                  <a:lnTo>
                    <a:pt x="61" y="90"/>
                  </a:lnTo>
                  <a:lnTo>
                    <a:pt x="67" y="86"/>
                  </a:lnTo>
                  <a:lnTo>
                    <a:pt x="72" y="83"/>
                  </a:lnTo>
                  <a:lnTo>
                    <a:pt x="76" y="80"/>
                  </a:lnTo>
                  <a:lnTo>
                    <a:pt x="79" y="78"/>
                  </a:lnTo>
                  <a:lnTo>
                    <a:pt x="80" y="77"/>
                  </a:lnTo>
                  <a:lnTo>
                    <a:pt x="239" y="16"/>
                  </a:lnTo>
                  <a:lnTo>
                    <a:pt x="242" y="16"/>
                  </a:lnTo>
                  <a:lnTo>
                    <a:pt x="245" y="14"/>
                  </a:lnTo>
                  <a:lnTo>
                    <a:pt x="248" y="13"/>
                  </a:lnTo>
                  <a:lnTo>
                    <a:pt x="252" y="12"/>
                  </a:lnTo>
                  <a:lnTo>
                    <a:pt x="255" y="11"/>
                  </a:lnTo>
                  <a:lnTo>
                    <a:pt x="259" y="10"/>
                  </a:lnTo>
                  <a:lnTo>
                    <a:pt x="263" y="8"/>
                  </a:lnTo>
                  <a:lnTo>
                    <a:pt x="266" y="7"/>
                  </a:lnTo>
                  <a:lnTo>
                    <a:pt x="270" y="6"/>
                  </a:lnTo>
                  <a:lnTo>
                    <a:pt x="272" y="5"/>
                  </a:lnTo>
                  <a:lnTo>
                    <a:pt x="275" y="4"/>
                  </a:lnTo>
                  <a:lnTo>
                    <a:pt x="278" y="3"/>
                  </a:lnTo>
                  <a:lnTo>
                    <a:pt x="280" y="2"/>
                  </a:lnTo>
                  <a:lnTo>
                    <a:pt x="283" y="1"/>
                  </a:lnTo>
                  <a:lnTo>
                    <a:pt x="284" y="0"/>
                  </a:lnTo>
                  <a:lnTo>
                    <a:pt x="28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grpSp>
        <p:nvGrpSpPr>
          <p:cNvPr id="80" name="Group 79"/>
          <p:cNvGrpSpPr>
            <a:grpSpLocks/>
          </p:cNvGrpSpPr>
          <p:nvPr/>
        </p:nvGrpSpPr>
        <p:grpSpPr bwMode="auto">
          <a:xfrm>
            <a:off x="3972112" y="4562430"/>
            <a:ext cx="1199776" cy="614363"/>
            <a:chOff x="2450" y="2856"/>
            <a:chExt cx="559" cy="239"/>
          </a:xfrm>
        </p:grpSpPr>
        <p:grpSp>
          <p:nvGrpSpPr>
            <p:cNvPr id="84" name="Group 83"/>
            <p:cNvGrpSpPr>
              <a:grpSpLocks/>
            </p:cNvGrpSpPr>
            <p:nvPr/>
          </p:nvGrpSpPr>
          <p:grpSpPr bwMode="auto">
            <a:xfrm>
              <a:off x="2450" y="2911"/>
              <a:ext cx="324" cy="184"/>
              <a:chOff x="2450" y="2911"/>
              <a:chExt cx="324" cy="184"/>
            </a:xfrm>
          </p:grpSpPr>
          <p:sp>
            <p:nvSpPr>
              <p:cNvPr id="106" name="Freeform 105"/>
              <p:cNvSpPr>
                <a:spLocks/>
              </p:cNvSpPr>
              <p:nvPr/>
            </p:nvSpPr>
            <p:spPr bwMode="auto">
              <a:xfrm>
                <a:off x="2450" y="2911"/>
                <a:ext cx="324" cy="184"/>
              </a:xfrm>
              <a:custGeom>
                <a:avLst/>
                <a:gdLst>
                  <a:gd name="T0" fmla="*/ 129 w 324"/>
                  <a:gd name="T1" fmla="*/ 17 h 184"/>
                  <a:gd name="T2" fmla="*/ 155 w 324"/>
                  <a:gd name="T3" fmla="*/ 18 h 184"/>
                  <a:gd name="T4" fmla="*/ 162 w 324"/>
                  <a:gd name="T5" fmla="*/ 21 h 184"/>
                  <a:gd name="T6" fmla="*/ 206 w 324"/>
                  <a:gd name="T7" fmla="*/ 56 h 184"/>
                  <a:gd name="T8" fmla="*/ 227 w 324"/>
                  <a:gd name="T9" fmla="*/ 84 h 184"/>
                  <a:gd name="T10" fmla="*/ 259 w 324"/>
                  <a:gd name="T11" fmla="*/ 95 h 184"/>
                  <a:gd name="T12" fmla="*/ 272 w 324"/>
                  <a:gd name="T13" fmla="*/ 101 h 184"/>
                  <a:gd name="T14" fmla="*/ 284 w 324"/>
                  <a:gd name="T15" fmla="*/ 102 h 184"/>
                  <a:gd name="T16" fmla="*/ 297 w 324"/>
                  <a:gd name="T17" fmla="*/ 103 h 184"/>
                  <a:gd name="T18" fmla="*/ 307 w 324"/>
                  <a:gd name="T19" fmla="*/ 105 h 184"/>
                  <a:gd name="T20" fmla="*/ 315 w 324"/>
                  <a:gd name="T21" fmla="*/ 111 h 184"/>
                  <a:gd name="T22" fmla="*/ 316 w 324"/>
                  <a:gd name="T23" fmla="*/ 120 h 184"/>
                  <a:gd name="T24" fmla="*/ 311 w 324"/>
                  <a:gd name="T25" fmla="*/ 126 h 184"/>
                  <a:gd name="T26" fmla="*/ 318 w 324"/>
                  <a:gd name="T27" fmla="*/ 129 h 184"/>
                  <a:gd name="T28" fmla="*/ 323 w 324"/>
                  <a:gd name="T29" fmla="*/ 137 h 184"/>
                  <a:gd name="T30" fmla="*/ 321 w 324"/>
                  <a:gd name="T31" fmla="*/ 147 h 184"/>
                  <a:gd name="T32" fmla="*/ 316 w 324"/>
                  <a:gd name="T33" fmla="*/ 151 h 184"/>
                  <a:gd name="T34" fmla="*/ 313 w 324"/>
                  <a:gd name="T35" fmla="*/ 155 h 184"/>
                  <a:gd name="T36" fmla="*/ 312 w 324"/>
                  <a:gd name="T37" fmla="*/ 161 h 184"/>
                  <a:gd name="T38" fmla="*/ 310 w 324"/>
                  <a:gd name="T39" fmla="*/ 167 h 184"/>
                  <a:gd name="T40" fmla="*/ 305 w 324"/>
                  <a:gd name="T41" fmla="*/ 171 h 184"/>
                  <a:gd name="T42" fmla="*/ 276 w 324"/>
                  <a:gd name="T43" fmla="*/ 170 h 184"/>
                  <a:gd name="T44" fmla="*/ 256 w 324"/>
                  <a:gd name="T45" fmla="*/ 177 h 184"/>
                  <a:gd name="T46" fmla="*/ 246 w 324"/>
                  <a:gd name="T47" fmla="*/ 183 h 184"/>
                  <a:gd name="T48" fmla="*/ 214 w 324"/>
                  <a:gd name="T49" fmla="*/ 177 h 184"/>
                  <a:gd name="T50" fmla="*/ 152 w 324"/>
                  <a:gd name="T51" fmla="*/ 169 h 184"/>
                  <a:gd name="T52" fmla="*/ 78 w 324"/>
                  <a:gd name="T53" fmla="*/ 122 h 184"/>
                  <a:gd name="T54" fmla="*/ 63 w 324"/>
                  <a:gd name="T55" fmla="*/ 104 h 184"/>
                  <a:gd name="T56" fmla="*/ 43 w 324"/>
                  <a:gd name="T57" fmla="*/ 70 h 184"/>
                  <a:gd name="T58" fmla="*/ 37 w 324"/>
                  <a:gd name="T59" fmla="*/ 73 h 184"/>
                  <a:gd name="T60" fmla="*/ 29 w 324"/>
                  <a:gd name="T61" fmla="*/ 74 h 184"/>
                  <a:gd name="T62" fmla="*/ 21 w 324"/>
                  <a:gd name="T63" fmla="*/ 73 h 184"/>
                  <a:gd name="T64" fmla="*/ 11 w 324"/>
                  <a:gd name="T65" fmla="*/ 71 h 184"/>
                  <a:gd name="T66" fmla="*/ 2 w 324"/>
                  <a:gd name="T67" fmla="*/ 65 h 184"/>
                  <a:gd name="T68" fmla="*/ 0 w 324"/>
                  <a:gd name="T69" fmla="*/ 53 h 184"/>
                  <a:gd name="T70" fmla="*/ 1 w 324"/>
                  <a:gd name="T71" fmla="*/ 43 h 184"/>
                  <a:gd name="T72" fmla="*/ 7 w 324"/>
                  <a:gd name="T73" fmla="*/ 35 h 184"/>
                  <a:gd name="T74" fmla="*/ 15 w 324"/>
                  <a:gd name="T75" fmla="*/ 29 h 184"/>
                  <a:gd name="T76" fmla="*/ 23 w 324"/>
                  <a:gd name="T77" fmla="*/ 25 h 184"/>
                  <a:gd name="T78" fmla="*/ 41 w 324"/>
                  <a:gd name="T79" fmla="*/ 9 h 184"/>
                  <a:gd name="T80" fmla="*/ 80 w 324"/>
                  <a:gd name="T81" fmla="*/ 0 h 184"/>
                  <a:gd name="T82" fmla="*/ 101 w 324"/>
                  <a:gd name="T83" fmla="*/ 5 h 184"/>
                  <a:gd name="T84" fmla="*/ 114 w 324"/>
                  <a:gd name="T85" fmla="*/ 1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184">
                    <a:moveTo>
                      <a:pt x="124" y="18"/>
                    </a:moveTo>
                    <a:lnTo>
                      <a:pt x="129" y="17"/>
                    </a:lnTo>
                    <a:lnTo>
                      <a:pt x="151" y="17"/>
                    </a:lnTo>
                    <a:lnTo>
                      <a:pt x="155" y="18"/>
                    </a:lnTo>
                    <a:lnTo>
                      <a:pt x="158" y="19"/>
                    </a:lnTo>
                    <a:lnTo>
                      <a:pt x="162" y="21"/>
                    </a:lnTo>
                    <a:lnTo>
                      <a:pt x="190" y="40"/>
                    </a:lnTo>
                    <a:lnTo>
                      <a:pt x="206" y="56"/>
                    </a:lnTo>
                    <a:lnTo>
                      <a:pt x="215" y="66"/>
                    </a:lnTo>
                    <a:lnTo>
                      <a:pt x="227" y="84"/>
                    </a:lnTo>
                    <a:lnTo>
                      <a:pt x="244" y="91"/>
                    </a:lnTo>
                    <a:lnTo>
                      <a:pt x="259" y="95"/>
                    </a:lnTo>
                    <a:lnTo>
                      <a:pt x="268" y="99"/>
                    </a:lnTo>
                    <a:lnTo>
                      <a:pt x="272" y="101"/>
                    </a:lnTo>
                    <a:lnTo>
                      <a:pt x="277" y="101"/>
                    </a:lnTo>
                    <a:lnTo>
                      <a:pt x="284" y="102"/>
                    </a:lnTo>
                    <a:lnTo>
                      <a:pt x="291" y="102"/>
                    </a:lnTo>
                    <a:lnTo>
                      <a:pt x="297" y="103"/>
                    </a:lnTo>
                    <a:lnTo>
                      <a:pt x="302" y="104"/>
                    </a:lnTo>
                    <a:lnTo>
                      <a:pt x="307" y="105"/>
                    </a:lnTo>
                    <a:lnTo>
                      <a:pt x="312" y="108"/>
                    </a:lnTo>
                    <a:lnTo>
                      <a:pt x="315" y="111"/>
                    </a:lnTo>
                    <a:lnTo>
                      <a:pt x="316" y="116"/>
                    </a:lnTo>
                    <a:lnTo>
                      <a:pt x="316" y="120"/>
                    </a:lnTo>
                    <a:lnTo>
                      <a:pt x="314" y="124"/>
                    </a:lnTo>
                    <a:lnTo>
                      <a:pt x="311" y="126"/>
                    </a:lnTo>
                    <a:lnTo>
                      <a:pt x="315" y="127"/>
                    </a:lnTo>
                    <a:lnTo>
                      <a:pt x="318" y="129"/>
                    </a:lnTo>
                    <a:lnTo>
                      <a:pt x="321" y="132"/>
                    </a:lnTo>
                    <a:lnTo>
                      <a:pt x="323" y="137"/>
                    </a:lnTo>
                    <a:lnTo>
                      <a:pt x="323" y="142"/>
                    </a:lnTo>
                    <a:lnTo>
                      <a:pt x="321" y="147"/>
                    </a:lnTo>
                    <a:lnTo>
                      <a:pt x="318" y="149"/>
                    </a:lnTo>
                    <a:lnTo>
                      <a:pt x="316" y="151"/>
                    </a:lnTo>
                    <a:lnTo>
                      <a:pt x="312" y="152"/>
                    </a:lnTo>
                    <a:lnTo>
                      <a:pt x="313" y="155"/>
                    </a:lnTo>
                    <a:lnTo>
                      <a:pt x="313" y="158"/>
                    </a:lnTo>
                    <a:lnTo>
                      <a:pt x="312" y="161"/>
                    </a:lnTo>
                    <a:lnTo>
                      <a:pt x="311" y="164"/>
                    </a:lnTo>
                    <a:lnTo>
                      <a:pt x="310" y="167"/>
                    </a:lnTo>
                    <a:lnTo>
                      <a:pt x="308" y="169"/>
                    </a:lnTo>
                    <a:lnTo>
                      <a:pt x="305" y="171"/>
                    </a:lnTo>
                    <a:lnTo>
                      <a:pt x="301" y="171"/>
                    </a:lnTo>
                    <a:lnTo>
                      <a:pt x="276" y="170"/>
                    </a:lnTo>
                    <a:lnTo>
                      <a:pt x="259" y="172"/>
                    </a:lnTo>
                    <a:lnTo>
                      <a:pt x="256" y="177"/>
                    </a:lnTo>
                    <a:lnTo>
                      <a:pt x="252" y="181"/>
                    </a:lnTo>
                    <a:lnTo>
                      <a:pt x="246" y="183"/>
                    </a:lnTo>
                    <a:lnTo>
                      <a:pt x="240" y="182"/>
                    </a:lnTo>
                    <a:lnTo>
                      <a:pt x="214" y="177"/>
                    </a:lnTo>
                    <a:lnTo>
                      <a:pt x="194" y="174"/>
                    </a:lnTo>
                    <a:lnTo>
                      <a:pt x="152" y="169"/>
                    </a:lnTo>
                    <a:lnTo>
                      <a:pt x="92" y="137"/>
                    </a:lnTo>
                    <a:lnTo>
                      <a:pt x="78" y="122"/>
                    </a:lnTo>
                    <a:lnTo>
                      <a:pt x="69" y="112"/>
                    </a:lnTo>
                    <a:lnTo>
                      <a:pt x="63" y="104"/>
                    </a:lnTo>
                    <a:lnTo>
                      <a:pt x="53" y="89"/>
                    </a:lnTo>
                    <a:lnTo>
                      <a:pt x="43" y="70"/>
                    </a:lnTo>
                    <a:lnTo>
                      <a:pt x="41" y="71"/>
                    </a:lnTo>
                    <a:lnTo>
                      <a:pt x="37" y="73"/>
                    </a:lnTo>
                    <a:lnTo>
                      <a:pt x="34" y="73"/>
                    </a:lnTo>
                    <a:lnTo>
                      <a:pt x="29" y="74"/>
                    </a:lnTo>
                    <a:lnTo>
                      <a:pt x="25" y="74"/>
                    </a:lnTo>
                    <a:lnTo>
                      <a:pt x="21" y="73"/>
                    </a:lnTo>
                    <a:lnTo>
                      <a:pt x="17" y="72"/>
                    </a:lnTo>
                    <a:lnTo>
                      <a:pt x="11" y="71"/>
                    </a:lnTo>
                    <a:lnTo>
                      <a:pt x="6" y="68"/>
                    </a:lnTo>
                    <a:lnTo>
                      <a:pt x="2" y="65"/>
                    </a:lnTo>
                    <a:lnTo>
                      <a:pt x="0" y="59"/>
                    </a:lnTo>
                    <a:lnTo>
                      <a:pt x="0" y="53"/>
                    </a:lnTo>
                    <a:lnTo>
                      <a:pt x="0" y="48"/>
                    </a:lnTo>
                    <a:lnTo>
                      <a:pt x="1" y="43"/>
                    </a:lnTo>
                    <a:lnTo>
                      <a:pt x="4" y="39"/>
                    </a:lnTo>
                    <a:lnTo>
                      <a:pt x="7" y="35"/>
                    </a:lnTo>
                    <a:lnTo>
                      <a:pt x="11" y="32"/>
                    </a:lnTo>
                    <a:lnTo>
                      <a:pt x="15" y="29"/>
                    </a:lnTo>
                    <a:lnTo>
                      <a:pt x="19" y="27"/>
                    </a:lnTo>
                    <a:lnTo>
                      <a:pt x="23" y="25"/>
                    </a:lnTo>
                    <a:lnTo>
                      <a:pt x="25" y="21"/>
                    </a:lnTo>
                    <a:lnTo>
                      <a:pt x="41" y="9"/>
                    </a:lnTo>
                    <a:lnTo>
                      <a:pt x="60" y="1"/>
                    </a:lnTo>
                    <a:lnTo>
                      <a:pt x="80" y="0"/>
                    </a:lnTo>
                    <a:lnTo>
                      <a:pt x="94" y="3"/>
                    </a:lnTo>
                    <a:lnTo>
                      <a:pt x="101" y="5"/>
                    </a:lnTo>
                    <a:lnTo>
                      <a:pt x="107" y="8"/>
                    </a:lnTo>
                    <a:lnTo>
                      <a:pt x="114" y="11"/>
                    </a:lnTo>
                    <a:lnTo>
                      <a:pt x="124" y="18"/>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7" name="Freeform 106"/>
              <p:cNvSpPr>
                <a:spLocks/>
              </p:cNvSpPr>
              <p:nvPr/>
            </p:nvSpPr>
            <p:spPr bwMode="auto">
              <a:xfrm>
                <a:off x="2551" y="3027"/>
                <a:ext cx="159" cy="65"/>
              </a:xfrm>
              <a:custGeom>
                <a:avLst/>
                <a:gdLst>
                  <a:gd name="T0" fmla="*/ 153 w 159"/>
                  <a:gd name="T1" fmla="*/ 64 h 65"/>
                  <a:gd name="T2" fmla="*/ 157 w 159"/>
                  <a:gd name="T3" fmla="*/ 58 h 65"/>
                  <a:gd name="T4" fmla="*/ 158 w 159"/>
                  <a:gd name="T5" fmla="*/ 52 h 65"/>
                  <a:gd name="T6" fmla="*/ 157 w 159"/>
                  <a:gd name="T7" fmla="*/ 46 h 65"/>
                  <a:gd name="T8" fmla="*/ 152 w 159"/>
                  <a:gd name="T9" fmla="*/ 40 h 65"/>
                  <a:gd name="T10" fmla="*/ 147 w 159"/>
                  <a:gd name="T11" fmla="*/ 37 h 65"/>
                  <a:gd name="T12" fmla="*/ 140 w 159"/>
                  <a:gd name="T13" fmla="*/ 35 h 65"/>
                  <a:gd name="T14" fmla="*/ 132 w 159"/>
                  <a:gd name="T15" fmla="*/ 33 h 65"/>
                  <a:gd name="T16" fmla="*/ 124 w 159"/>
                  <a:gd name="T17" fmla="*/ 32 h 65"/>
                  <a:gd name="T18" fmla="*/ 115 w 159"/>
                  <a:gd name="T19" fmla="*/ 32 h 65"/>
                  <a:gd name="T20" fmla="*/ 106 w 159"/>
                  <a:gd name="T21" fmla="*/ 31 h 65"/>
                  <a:gd name="T22" fmla="*/ 101 w 159"/>
                  <a:gd name="T23" fmla="*/ 27 h 65"/>
                  <a:gd name="T24" fmla="*/ 92 w 159"/>
                  <a:gd name="T25" fmla="*/ 22 h 65"/>
                  <a:gd name="T26" fmla="*/ 82 w 159"/>
                  <a:gd name="T27" fmla="*/ 20 h 65"/>
                  <a:gd name="T28" fmla="*/ 72 w 159"/>
                  <a:gd name="T29" fmla="*/ 19 h 65"/>
                  <a:gd name="T30" fmla="*/ 65 w 159"/>
                  <a:gd name="T31" fmla="*/ 13 h 65"/>
                  <a:gd name="T32" fmla="*/ 58 w 159"/>
                  <a:gd name="T33" fmla="*/ 9 h 65"/>
                  <a:gd name="T34" fmla="*/ 49 w 159"/>
                  <a:gd name="T35" fmla="*/ 4 h 65"/>
                  <a:gd name="T36" fmla="*/ 40 w 159"/>
                  <a:gd name="T37" fmla="*/ 1 h 65"/>
                  <a:gd name="T38" fmla="*/ 29 w 159"/>
                  <a:gd name="T39" fmla="*/ 0 h 65"/>
                  <a:gd name="T40" fmla="*/ 21 w 159"/>
                  <a:gd name="T41" fmla="*/ 1 h 65"/>
                  <a:gd name="T42" fmla="*/ 9 w 159"/>
                  <a:gd name="T43" fmla="*/ 2 h 65"/>
                  <a:gd name="T44" fmla="*/ 0 w 159"/>
                  <a:gd name="T45"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65">
                    <a:moveTo>
                      <a:pt x="153" y="64"/>
                    </a:moveTo>
                    <a:lnTo>
                      <a:pt x="157" y="58"/>
                    </a:lnTo>
                    <a:lnTo>
                      <a:pt x="158" y="52"/>
                    </a:lnTo>
                    <a:lnTo>
                      <a:pt x="157" y="46"/>
                    </a:lnTo>
                    <a:lnTo>
                      <a:pt x="152" y="40"/>
                    </a:lnTo>
                    <a:lnTo>
                      <a:pt x="147" y="37"/>
                    </a:lnTo>
                    <a:lnTo>
                      <a:pt x="140" y="35"/>
                    </a:lnTo>
                    <a:lnTo>
                      <a:pt x="132" y="33"/>
                    </a:lnTo>
                    <a:lnTo>
                      <a:pt x="124" y="32"/>
                    </a:lnTo>
                    <a:lnTo>
                      <a:pt x="115" y="32"/>
                    </a:lnTo>
                    <a:lnTo>
                      <a:pt x="106" y="31"/>
                    </a:lnTo>
                    <a:lnTo>
                      <a:pt x="101" y="27"/>
                    </a:lnTo>
                    <a:lnTo>
                      <a:pt x="92" y="22"/>
                    </a:lnTo>
                    <a:lnTo>
                      <a:pt x="82" y="20"/>
                    </a:lnTo>
                    <a:lnTo>
                      <a:pt x="72" y="19"/>
                    </a:lnTo>
                    <a:lnTo>
                      <a:pt x="65" y="13"/>
                    </a:lnTo>
                    <a:lnTo>
                      <a:pt x="58" y="9"/>
                    </a:lnTo>
                    <a:lnTo>
                      <a:pt x="49" y="4"/>
                    </a:lnTo>
                    <a:lnTo>
                      <a:pt x="40" y="1"/>
                    </a:lnTo>
                    <a:lnTo>
                      <a:pt x="29" y="0"/>
                    </a:lnTo>
                    <a:lnTo>
                      <a:pt x="21" y="1"/>
                    </a:lnTo>
                    <a:lnTo>
                      <a:pt x="9" y="2"/>
                    </a:lnTo>
                    <a:lnTo>
                      <a:pt x="0" y="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8" name="Freeform 107"/>
              <p:cNvSpPr>
                <a:spLocks/>
              </p:cNvSpPr>
              <p:nvPr/>
            </p:nvSpPr>
            <p:spPr bwMode="auto">
              <a:xfrm>
                <a:off x="2618" y="3032"/>
                <a:ext cx="144" cy="32"/>
              </a:xfrm>
              <a:custGeom>
                <a:avLst/>
                <a:gdLst>
                  <a:gd name="T0" fmla="*/ 143 w 144"/>
                  <a:gd name="T1" fmla="*/ 31 h 32"/>
                  <a:gd name="T2" fmla="*/ 140 w 144"/>
                  <a:gd name="T3" fmla="*/ 27 h 32"/>
                  <a:gd name="T4" fmla="*/ 135 w 144"/>
                  <a:gd name="T5" fmla="*/ 24 h 32"/>
                  <a:gd name="T6" fmla="*/ 129 w 144"/>
                  <a:gd name="T7" fmla="*/ 23 h 32"/>
                  <a:gd name="T8" fmla="*/ 122 w 144"/>
                  <a:gd name="T9" fmla="*/ 22 h 32"/>
                  <a:gd name="T10" fmla="*/ 115 w 144"/>
                  <a:gd name="T11" fmla="*/ 21 h 32"/>
                  <a:gd name="T12" fmla="*/ 107 w 144"/>
                  <a:gd name="T13" fmla="*/ 21 h 32"/>
                  <a:gd name="T14" fmla="*/ 99 w 144"/>
                  <a:gd name="T15" fmla="*/ 22 h 32"/>
                  <a:gd name="T16" fmla="*/ 91 w 144"/>
                  <a:gd name="T17" fmla="*/ 20 h 32"/>
                  <a:gd name="T18" fmla="*/ 83 w 144"/>
                  <a:gd name="T19" fmla="*/ 17 h 32"/>
                  <a:gd name="T20" fmla="*/ 75 w 144"/>
                  <a:gd name="T21" fmla="*/ 16 h 32"/>
                  <a:gd name="T22" fmla="*/ 67 w 144"/>
                  <a:gd name="T23" fmla="*/ 15 h 32"/>
                  <a:gd name="T24" fmla="*/ 59 w 144"/>
                  <a:gd name="T25" fmla="*/ 14 h 32"/>
                  <a:gd name="T26" fmla="*/ 54 w 144"/>
                  <a:gd name="T27" fmla="*/ 11 h 32"/>
                  <a:gd name="T28" fmla="*/ 48 w 144"/>
                  <a:gd name="T29" fmla="*/ 7 h 32"/>
                  <a:gd name="T30" fmla="*/ 41 w 144"/>
                  <a:gd name="T31" fmla="*/ 4 h 32"/>
                  <a:gd name="T32" fmla="*/ 34 w 144"/>
                  <a:gd name="T33" fmla="*/ 1 h 32"/>
                  <a:gd name="T34" fmla="*/ 27 w 144"/>
                  <a:gd name="T35" fmla="*/ 0 h 32"/>
                  <a:gd name="T36" fmla="*/ 20 w 144"/>
                  <a:gd name="T37" fmla="*/ 0 h 32"/>
                  <a:gd name="T38" fmla="*/ 12 w 144"/>
                  <a:gd name="T39" fmla="*/ 2 h 32"/>
                  <a:gd name="T40" fmla="*/ 8 w 144"/>
                  <a:gd name="T41" fmla="*/ 5 h 32"/>
                  <a:gd name="T42" fmla="*/ 3 w 144"/>
                  <a:gd name="T43" fmla="*/ 8 h 32"/>
                  <a:gd name="T44" fmla="*/ 0 w 144"/>
                  <a:gd name="T4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32">
                    <a:moveTo>
                      <a:pt x="143" y="31"/>
                    </a:moveTo>
                    <a:lnTo>
                      <a:pt x="140" y="27"/>
                    </a:lnTo>
                    <a:lnTo>
                      <a:pt x="135" y="24"/>
                    </a:lnTo>
                    <a:lnTo>
                      <a:pt x="129" y="23"/>
                    </a:lnTo>
                    <a:lnTo>
                      <a:pt x="122" y="22"/>
                    </a:lnTo>
                    <a:lnTo>
                      <a:pt x="115" y="21"/>
                    </a:lnTo>
                    <a:lnTo>
                      <a:pt x="107" y="21"/>
                    </a:lnTo>
                    <a:lnTo>
                      <a:pt x="99" y="22"/>
                    </a:lnTo>
                    <a:lnTo>
                      <a:pt x="91" y="20"/>
                    </a:lnTo>
                    <a:lnTo>
                      <a:pt x="83" y="17"/>
                    </a:lnTo>
                    <a:lnTo>
                      <a:pt x="75" y="16"/>
                    </a:lnTo>
                    <a:lnTo>
                      <a:pt x="67" y="15"/>
                    </a:lnTo>
                    <a:lnTo>
                      <a:pt x="59" y="14"/>
                    </a:lnTo>
                    <a:lnTo>
                      <a:pt x="54" y="11"/>
                    </a:lnTo>
                    <a:lnTo>
                      <a:pt x="48" y="7"/>
                    </a:lnTo>
                    <a:lnTo>
                      <a:pt x="41" y="4"/>
                    </a:lnTo>
                    <a:lnTo>
                      <a:pt x="34" y="1"/>
                    </a:lnTo>
                    <a:lnTo>
                      <a:pt x="27" y="0"/>
                    </a:lnTo>
                    <a:lnTo>
                      <a:pt x="20" y="0"/>
                    </a:lnTo>
                    <a:lnTo>
                      <a:pt x="12" y="2"/>
                    </a:lnTo>
                    <a:lnTo>
                      <a:pt x="8" y="5"/>
                    </a:lnTo>
                    <a:lnTo>
                      <a:pt x="3" y="8"/>
                    </a:lnTo>
                    <a:lnTo>
                      <a:pt x="0" y="1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9" name="Freeform 108"/>
              <p:cNvSpPr>
                <a:spLocks/>
              </p:cNvSpPr>
              <p:nvPr/>
            </p:nvSpPr>
            <p:spPr bwMode="auto">
              <a:xfrm>
                <a:off x="2643" y="3021"/>
                <a:ext cx="119" cy="17"/>
              </a:xfrm>
              <a:custGeom>
                <a:avLst/>
                <a:gdLst>
                  <a:gd name="T0" fmla="*/ 118 w 119"/>
                  <a:gd name="T1" fmla="*/ 16 h 17"/>
                  <a:gd name="T2" fmla="*/ 112 w 119"/>
                  <a:gd name="T3" fmla="*/ 15 h 17"/>
                  <a:gd name="T4" fmla="*/ 105 w 119"/>
                  <a:gd name="T5" fmla="*/ 14 h 17"/>
                  <a:gd name="T6" fmla="*/ 95 w 119"/>
                  <a:gd name="T7" fmla="*/ 14 h 17"/>
                  <a:gd name="T8" fmla="*/ 87 w 119"/>
                  <a:gd name="T9" fmla="*/ 14 h 17"/>
                  <a:gd name="T10" fmla="*/ 77 w 119"/>
                  <a:gd name="T11" fmla="*/ 12 h 17"/>
                  <a:gd name="T12" fmla="*/ 66 w 119"/>
                  <a:gd name="T13" fmla="*/ 11 h 17"/>
                  <a:gd name="T14" fmla="*/ 58 w 119"/>
                  <a:gd name="T15" fmla="*/ 11 h 17"/>
                  <a:gd name="T16" fmla="*/ 48 w 119"/>
                  <a:gd name="T17" fmla="*/ 8 h 17"/>
                  <a:gd name="T18" fmla="*/ 39 w 119"/>
                  <a:gd name="T19" fmla="*/ 3 h 17"/>
                  <a:gd name="T20" fmla="*/ 29 w 119"/>
                  <a:gd name="T21" fmla="*/ 1 h 17"/>
                  <a:gd name="T22" fmla="*/ 22 w 119"/>
                  <a:gd name="T23" fmla="*/ 0 h 17"/>
                  <a:gd name="T24" fmla="*/ 15 w 119"/>
                  <a:gd name="T25" fmla="*/ 0 h 17"/>
                  <a:gd name="T26" fmla="*/ 7 w 119"/>
                  <a:gd name="T27" fmla="*/ 1 h 17"/>
                  <a:gd name="T28" fmla="*/ 0 w 119"/>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7">
                    <a:moveTo>
                      <a:pt x="118" y="16"/>
                    </a:moveTo>
                    <a:lnTo>
                      <a:pt x="112" y="15"/>
                    </a:lnTo>
                    <a:lnTo>
                      <a:pt x="105" y="14"/>
                    </a:lnTo>
                    <a:lnTo>
                      <a:pt x="95" y="14"/>
                    </a:lnTo>
                    <a:lnTo>
                      <a:pt x="87" y="14"/>
                    </a:lnTo>
                    <a:lnTo>
                      <a:pt x="77" y="12"/>
                    </a:lnTo>
                    <a:lnTo>
                      <a:pt x="66" y="11"/>
                    </a:lnTo>
                    <a:lnTo>
                      <a:pt x="58" y="11"/>
                    </a:lnTo>
                    <a:lnTo>
                      <a:pt x="48" y="8"/>
                    </a:lnTo>
                    <a:lnTo>
                      <a:pt x="39" y="3"/>
                    </a:lnTo>
                    <a:lnTo>
                      <a:pt x="29" y="1"/>
                    </a:lnTo>
                    <a:lnTo>
                      <a:pt x="22" y="0"/>
                    </a:lnTo>
                    <a:lnTo>
                      <a:pt x="15" y="0"/>
                    </a:lnTo>
                    <a:lnTo>
                      <a:pt x="7" y="1"/>
                    </a:lnTo>
                    <a:lnTo>
                      <a:pt x="0"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0" name="Freeform 109"/>
              <p:cNvSpPr>
                <a:spLocks/>
              </p:cNvSpPr>
              <p:nvPr/>
            </p:nvSpPr>
            <p:spPr bwMode="auto">
              <a:xfrm>
                <a:off x="2485" y="2935"/>
                <a:ext cx="22" cy="27"/>
              </a:xfrm>
              <a:custGeom>
                <a:avLst/>
                <a:gdLst>
                  <a:gd name="T0" fmla="*/ 0 w 22"/>
                  <a:gd name="T1" fmla="*/ 0 h 27"/>
                  <a:gd name="T2" fmla="*/ 5 w 22"/>
                  <a:gd name="T3" fmla="*/ 0 h 27"/>
                  <a:gd name="T4" fmla="*/ 8 w 22"/>
                  <a:gd name="T5" fmla="*/ 1 h 27"/>
                  <a:gd name="T6" fmla="*/ 12 w 22"/>
                  <a:gd name="T7" fmla="*/ 2 h 27"/>
                  <a:gd name="T8" fmla="*/ 16 w 22"/>
                  <a:gd name="T9" fmla="*/ 5 h 27"/>
                  <a:gd name="T10" fmla="*/ 19 w 22"/>
                  <a:gd name="T11" fmla="*/ 8 h 27"/>
                  <a:gd name="T12" fmla="*/ 21 w 22"/>
                  <a:gd name="T13" fmla="*/ 14 h 27"/>
                  <a:gd name="T14" fmla="*/ 21 w 22"/>
                  <a:gd name="T15" fmla="*/ 19 h 27"/>
                  <a:gd name="T16" fmla="*/ 20 w 2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0" y="0"/>
                    </a:moveTo>
                    <a:lnTo>
                      <a:pt x="5" y="0"/>
                    </a:lnTo>
                    <a:lnTo>
                      <a:pt x="8" y="1"/>
                    </a:lnTo>
                    <a:lnTo>
                      <a:pt x="12" y="2"/>
                    </a:lnTo>
                    <a:lnTo>
                      <a:pt x="16" y="5"/>
                    </a:lnTo>
                    <a:lnTo>
                      <a:pt x="19" y="8"/>
                    </a:lnTo>
                    <a:lnTo>
                      <a:pt x="21" y="14"/>
                    </a:lnTo>
                    <a:lnTo>
                      <a:pt x="21" y="19"/>
                    </a:lnTo>
                    <a:lnTo>
                      <a:pt x="20" y="2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1" name="Freeform 110"/>
              <p:cNvSpPr>
                <a:spLocks/>
              </p:cNvSpPr>
              <p:nvPr/>
            </p:nvSpPr>
            <p:spPr bwMode="auto">
              <a:xfrm>
                <a:off x="2495" y="2943"/>
                <a:ext cx="17" cy="37"/>
              </a:xfrm>
              <a:custGeom>
                <a:avLst/>
                <a:gdLst>
                  <a:gd name="T0" fmla="*/ 16 w 17"/>
                  <a:gd name="T1" fmla="*/ 0 h 37"/>
                  <a:gd name="T2" fmla="*/ 14 w 17"/>
                  <a:gd name="T3" fmla="*/ 8 h 37"/>
                  <a:gd name="T4" fmla="*/ 13 w 17"/>
                  <a:gd name="T5" fmla="*/ 17 h 37"/>
                  <a:gd name="T6" fmla="*/ 11 w 17"/>
                  <a:gd name="T7" fmla="*/ 23 h 37"/>
                  <a:gd name="T8" fmla="*/ 9 w 17"/>
                  <a:gd name="T9" fmla="*/ 27 h 37"/>
                  <a:gd name="T10" fmla="*/ 6 w 17"/>
                  <a:gd name="T11" fmla="*/ 30 h 37"/>
                  <a:gd name="T12" fmla="*/ 3 w 17"/>
                  <a:gd name="T13" fmla="*/ 33 h 37"/>
                  <a:gd name="T14" fmla="*/ 0 w 17"/>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6" y="0"/>
                    </a:moveTo>
                    <a:lnTo>
                      <a:pt x="14" y="8"/>
                    </a:lnTo>
                    <a:lnTo>
                      <a:pt x="13" y="17"/>
                    </a:lnTo>
                    <a:lnTo>
                      <a:pt x="11" y="23"/>
                    </a:lnTo>
                    <a:lnTo>
                      <a:pt x="9" y="27"/>
                    </a:lnTo>
                    <a:lnTo>
                      <a:pt x="6" y="30"/>
                    </a:lnTo>
                    <a:lnTo>
                      <a:pt x="3" y="33"/>
                    </a:lnTo>
                    <a:lnTo>
                      <a:pt x="0" y="3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2" name="Freeform 111"/>
              <p:cNvSpPr>
                <a:spLocks/>
              </p:cNvSpPr>
              <p:nvPr/>
            </p:nvSpPr>
            <p:spPr bwMode="auto">
              <a:xfrm>
                <a:off x="2500" y="2973"/>
                <a:ext cx="24" cy="17"/>
              </a:xfrm>
              <a:custGeom>
                <a:avLst/>
                <a:gdLst>
                  <a:gd name="T0" fmla="*/ 0 w 24"/>
                  <a:gd name="T1" fmla="*/ 0 h 17"/>
                  <a:gd name="T2" fmla="*/ 6 w 24"/>
                  <a:gd name="T3" fmla="*/ 0 h 17"/>
                  <a:gd name="T4" fmla="*/ 11 w 24"/>
                  <a:gd name="T5" fmla="*/ 0 h 17"/>
                  <a:gd name="T6" fmla="*/ 16 w 24"/>
                  <a:gd name="T7" fmla="*/ 6 h 17"/>
                  <a:gd name="T8" fmla="*/ 23 w 24"/>
                  <a:gd name="T9" fmla="*/ 16 h 17"/>
                </a:gdLst>
                <a:ahLst/>
                <a:cxnLst>
                  <a:cxn ang="0">
                    <a:pos x="T0" y="T1"/>
                  </a:cxn>
                  <a:cxn ang="0">
                    <a:pos x="T2" y="T3"/>
                  </a:cxn>
                  <a:cxn ang="0">
                    <a:pos x="T4" y="T5"/>
                  </a:cxn>
                  <a:cxn ang="0">
                    <a:pos x="T6" y="T7"/>
                  </a:cxn>
                  <a:cxn ang="0">
                    <a:pos x="T8" y="T9"/>
                  </a:cxn>
                </a:cxnLst>
                <a:rect l="0" t="0" r="r" b="b"/>
                <a:pathLst>
                  <a:path w="24" h="17">
                    <a:moveTo>
                      <a:pt x="0" y="0"/>
                    </a:moveTo>
                    <a:lnTo>
                      <a:pt x="6" y="0"/>
                    </a:lnTo>
                    <a:lnTo>
                      <a:pt x="11" y="0"/>
                    </a:lnTo>
                    <a:lnTo>
                      <a:pt x="16" y="6"/>
                    </a:lnTo>
                    <a:lnTo>
                      <a:pt x="2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3" name="Freeform 112"/>
              <p:cNvSpPr>
                <a:spLocks/>
              </p:cNvSpPr>
              <p:nvPr/>
            </p:nvSpPr>
            <p:spPr bwMode="auto">
              <a:xfrm>
                <a:off x="2495" y="2978"/>
                <a:ext cx="28" cy="17"/>
              </a:xfrm>
              <a:custGeom>
                <a:avLst/>
                <a:gdLst>
                  <a:gd name="T0" fmla="*/ 0 w 28"/>
                  <a:gd name="T1" fmla="*/ 2 h 17"/>
                  <a:gd name="T2" fmla="*/ 6 w 28"/>
                  <a:gd name="T3" fmla="*/ 0 h 17"/>
                  <a:gd name="T4" fmla="*/ 9 w 28"/>
                  <a:gd name="T5" fmla="*/ 0 h 17"/>
                  <a:gd name="T6" fmla="*/ 14 w 28"/>
                  <a:gd name="T7" fmla="*/ 0 h 17"/>
                  <a:gd name="T8" fmla="*/ 19 w 28"/>
                  <a:gd name="T9" fmla="*/ 2 h 17"/>
                  <a:gd name="T10" fmla="*/ 23 w 28"/>
                  <a:gd name="T11" fmla="*/ 10 h 17"/>
                  <a:gd name="T12" fmla="*/ 27 w 2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8" h="17">
                    <a:moveTo>
                      <a:pt x="0" y="2"/>
                    </a:moveTo>
                    <a:lnTo>
                      <a:pt x="6" y="0"/>
                    </a:lnTo>
                    <a:lnTo>
                      <a:pt x="9" y="0"/>
                    </a:lnTo>
                    <a:lnTo>
                      <a:pt x="14" y="0"/>
                    </a:lnTo>
                    <a:lnTo>
                      <a:pt x="19" y="2"/>
                    </a:lnTo>
                    <a:lnTo>
                      <a:pt x="23" y="10"/>
                    </a:lnTo>
                    <a:lnTo>
                      <a:pt x="2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4" name="Freeform 113"/>
              <p:cNvSpPr>
                <a:spLocks/>
              </p:cNvSpPr>
              <p:nvPr/>
            </p:nvSpPr>
            <p:spPr bwMode="auto">
              <a:xfrm>
                <a:off x="2572" y="2929"/>
                <a:ext cx="17" cy="55"/>
              </a:xfrm>
              <a:custGeom>
                <a:avLst/>
                <a:gdLst>
                  <a:gd name="T0" fmla="*/ 4 w 17"/>
                  <a:gd name="T1" fmla="*/ 0 h 55"/>
                  <a:gd name="T2" fmla="*/ 7 w 17"/>
                  <a:gd name="T3" fmla="*/ 4 h 55"/>
                  <a:gd name="T4" fmla="*/ 10 w 17"/>
                  <a:gd name="T5" fmla="*/ 8 h 55"/>
                  <a:gd name="T6" fmla="*/ 13 w 17"/>
                  <a:gd name="T7" fmla="*/ 14 h 55"/>
                  <a:gd name="T8" fmla="*/ 16 w 17"/>
                  <a:gd name="T9" fmla="*/ 19 h 55"/>
                  <a:gd name="T10" fmla="*/ 16 w 17"/>
                  <a:gd name="T11" fmla="*/ 26 h 55"/>
                  <a:gd name="T12" fmla="*/ 14 w 17"/>
                  <a:gd name="T13" fmla="*/ 32 h 55"/>
                  <a:gd name="T14" fmla="*/ 13 w 17"/>
                  <a:gd name="T15" fmla="*/ 38 h 55"/>
                  <a:gd name="T16" fmla="*/ 8 w 17"/>
                  <a:gd name="T17" fmla="*/ 44 h 55"/>
                  <a:gd name="T18" fmla="*/ 4 w 17"/>
                  <a:gd name="T19" fmla="*/ 49 h 55"/>
                  <a:gd name="T20" fmla="*/ 0 w 1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5">
                    <a:moveTo>
                      <a:pt x="4" y="0"/>
                    </a:moveTo>
                    <a:lnTo>
                      <a:pt x="7" y="4"/>
                    </a:lnTo>
                    <a:lnTo>
                      <a:pt x="10" y="8"/>
                    </a:lnTo>
                    <a:lnTo>
                      <a:pt x="13" y="14"/>
                    </a:lnTo>
                    <a:lnTo>
                      <a:pt x="16" y="19"/>
                    </a:lnTo>
                    <a:lnTo>
                      <a:pt x="16" y="26"/>
                    </a:lnTo>
                    <a:lnTo>
                      <a:pt x="14" y="32"/>
                    </a:lnTo>
                    <a:lnTo>
                      <a:pt x="13" y="38"/>
                    </a:lnTo>
                    <a:lnTo>
                      <a:pt x="8" y="44"/>
                    </a:lnTo>
                    <a:lnTo>
                      <a:pt x="4" y="49"/>
                    </a:lnTo>
                    <a:lnTo>
                      <a:pt x="0" y="5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5" name="Freeform 114"/>
              <p:cNvSpPr>
                <a:spLocks/>
              </p:cNvSpPr>
              <p:nvPr/>
            </p:nvSpPr>
            <p:spPr bwMode="auto">
              <a:xfrm>
                <a:off x="2522" y="2995"/>
                <a:ext cx="35" cy="17"/>
              </a:xfrm>
              <a:custGeom>
                <a:avLst/>
                <a:gdLst>
                  <a:gd name="T0" fmla="*/ 0 w 35"/>
                  <a:gd name="T1" fmla="*/ 16 h 17"/>
                  <a:gd name="T2" fmla="*/ 6 w 35"/>
                  <a:gd name="T3" fmla="*/ 11 h 17"/>
                  <a:gd name="T4" fmla="*/ 12 w 35"/>
                  <a:gd name="T5" fmla="*/ 7 h 17"/>
                  <a:gd name="T6" fmla="*/ 17 w 35"/>
                  <a:gd name="T7" fmla="*/ 4 h 17"/>
                  <a:gd name="T8" fmla="*/ 23 w 35"/>
                  <a:gd name="T9" fmla="*/ 1 h 17"/>
                  <a:gd name="T10" fmla="*/ 29 w 35"/>
                  <a:gd name="T11" fmla="*/ 0 h 17"/>
                  <a:gd name="T12" fmla="*/ 34 w 3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0" y="16"/>
                    </a:moveTo>
                    <a:lnTo>
                      <a:pt x="6" y="11"/>
                    </a:lnTo>
                    <a:lnTo>
                      <a:pt x="12" y="7"/>
                    </a:lnTo>
                    <a:lnTo>
                      <a:pt x="17" y="4"/>
                    </a:lnTo>
                    <a:lnTo>
                      <a:pt x="23" y="1"/>
                    </a:lnTo>
                    <a:lnTo>
                      <a:pt x="29" y="0"/>
                    </a:lnTo>
                    <a:lnTo>
                      <a:pt x="34"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6" name="Freeform 115"/>
              <p:cNvSpPr>
                <a:spLocks/>
              </p:cNvSpPr>
              <p:nvPr/>
            </p:nvSpPr>
            <p:spPr bwMode="auto">
              <a:xfrm>
                <a:off x="2569" y="2959"/>
                <a:ext cx="56" cy="35"/>
              </a:xfrm>
              <a:custGeom>
                <a:avLst/>
                <a:gdLst>
                  <a:gd name="T0" fmla="*/ 0 w 56"/>
                  <a:gd name="T1" fmla="*/ 34 h 35"/>
                  <a:gd name="T2" fmla="*/ 6 w 56"/>
                  <a:gd name="T3" fmla="*/ 34 h 35"/>
                  <a:gd name="T4" fmla="*/ 15 w 56"/>
                  <a:gd name="T5" fmla="*/ 32 h 35"/>
                  <a:gd name="T6" fmla="*/ 23 w 56"/>
                  <a:gd name="T7" fmla="*/ 29 h 35"/>
                  <a:gd name="T8" fmla="*/ 30 w 56"/>
                  <a:gd name="T9" fmla="*/ 26 h 35"/>
                  <a:gd name="T10" fmla="*/ 37 w 56"/>
                  <a:gd name="T11" fmla="*/ 22 h 35"/>
                  <a:gd name="T12" fmla="*/ 45 w 56"/>
                  <a:gd name="T13" fmla="*/ 16 h 35"/>
                  <a:gd name="T14" fmla="*/ 48 w 56"/>
                  <a:gd name="T15" fmla="*/ 11 h 35"/>
                  <a:gd name="T16" fmla="*/ 55 w 5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34"/>
                    </a:moveTo>
                    <a:lnTo>
                      <a:pt x="6" y="34"/>
                    </a:lnTo>
                    <a:lnTo>
                      <a:pt x="15" y="32"/>
                    </a:lnTo>
                    <a:lnTo>
                      <a:pt x="23" y="29"/>
                    </a:lnTo>
                    <a:lnTo>
                      <a:pt x="30" y="26"/>
                    </a:lnTo>
                    <a:lnTo>
                      <a:pt x="37" y="22"/>
                    </a:lnTo>
                    <a:lnTo>
                      <a:pt x="45" y="16"/>
                    </a:lnTo>
                    <a:lnTo>
                      <a:pt x="48" y="11"/>
                    </a:lnTo>
                    <a:lnTo>
                      <a:pt x="55"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7" name="Freeform 116"/>
              <p:cNvSpPr>
                <a:spLocks/>
              </p:cNvSpPr>
              <p:nvPr/>
            </p:nvSpPr>
            <p:spPr bwMode="auto">
              <a:xfrm>
                <a:off x="2590" y="2984"/>
                <a:ext cx="27" cy="17"/>
              </a:xfrm>
              <a:custGeom>
                <a:avLst/>
                <a:gdLst>
                  <a:gd name="T0" fmla="*/ 0 w 27"/>
                  <a:gd name="T1" fmla="*/ 16 h 17"/>
                  <a:gd name="T2" fmla="*/ 11 w 27"/>
                  <a:gd name="T3" fmla="*/ 10 h 17"/>
                  <a:gd name="T4" fmla="*/ 20 w 27"/>
                  <a:gd name="T5" fmla="*/ 5 h 17"/>
                  <a:gd name="T6" fmla="*/ 26 w 27"/>
                  <a:gd name="T7" fmla="*/ 0 h 17"/>
                </a:gdLst>
                <a:ahLst/>
                <a:cxnLst>
                  <a:cxn ang="0">
                    <a:pos x="T0" y="T1"/>
                  </a:cxn>
                  <a:cxn ang="0">
                    <a:pos x="T2" y="T3"/>
                  </a:cxn>
                  <a:cxn ang="0">
                    <a:pos x="T4" y="T5"/>
                  </a:cxn>
                  <a:cxn ang="0">
                    <a:pos x="T6" y="T7"/>
                  </a:cxn>
                </a:cxnLst>
                <a:rect l="0" t="0" r="r" b="b"/>
                <a:pathLst>
                  <a:path w="27" h="17">
                    <a:moveTo>
                      <a:pt x="0" y="16"/>
                    </a:moveTo>
                    <a:lnTo>
                      <a:pt x="11" y="10"/>
                    </a:lnTo>
                    <a:lnTo>
                      <a:pt x="20" y="5"/>
                    </a:lnTo>
                    <a:lnTo>
                      <a:pt x="2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8" name="Freeform 117"/>
              <p:cNvSpPr>
                <a:spLocks/>
              </p:cNvSpPr>
              <p:nvPr/>
            </p:nvSpPr>
            <p:spPr bwMode="auto">
              <a:xfrm>
                <a:off x="2578" y="2981"/>
                <a:ext cx="78" cy="32"/>
              </a:xfrm>
              <a:custGeom>
                <a:avLst/>
                <a:gdLst>
                  <a:gd name="T0" fmla="*/ 0 w 78"/>
                  <a:gd name="T1" fmla="*/ 31 h 32"/>
                  <a:gd name="T2" fmla="*/ 8 w 78"/>
                  <a:gd name="T3" fmla="*/ 26 h 32"/>
                  <a:gd name="T4" fmla="*/ 17 w 78"/>
                  <a:gd name="T5" fmla="*/ 23 h 32"/>
                  <a:gd name="T6" fmla="*/ 25 w 78"/>
                  <a:gd name="T7" fmla="*/ 20 h 32"/>
                  <a:gd name="T8" fmla="*/ 36 w 78"/>
                  <a:gd name="T9" fmla="*/ 16 h 32"/>
                  <a:gd name="T10" fmla="*/ 44 w 78"/>
                  <a:gd name="T11" fmla="*/ 12 h 32"/>
                  <a:gd name="T12" fmla="*/ 46 w 78"/>
                  <a:gd name="T13" fmla="*/ 12 h 32"/>
                  <a:gd name="T14" fmla="*/ 58 w 78"/>
                  <a:gd name="T15" fmla="*/ 4 h 32"/>
                  <a:gd name="T16" fmla="*/ 68 w 78"/>
                  <a:gd name="T17" fmla="*/ 2 h 32"/>
                  <a:gd name="T18" fmla="*/ 77 w 7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2">
                    <a:moveTo>
                      <a:pt x="0" y="31"/>
                    </a:moveTo>
                    <a:lnTo>
                      <a:pt x="8" y="26"/>
                    </a:lnTo>
                    <a:lnTo>
                      <a:pt x="17" y="23"/>
                    </a:lnTo>
                    <a:lnTo>
                      <a:pt x="25" y="20"/>
                    </a:lnTo>
                    <a:lnTo>
                      <a:pt x="36" y="16"/>
                    </a:lnTo>
                    <a:lnTo>
                      <a:pt x="44" y="12"/>
                    </a:lnTo>
                    <a:lnTo>
                      <a:pt x="46" y="12"/>
                    </a:lnTo>
                    <a:lnTo>
                      <a:pt x="58" y="4"/>
                    </a:lnTo>
                    <a:lnTo>
                      <a:pt x="68" y="2"/>
                    </a:lnTo>
                    <a:lnTo>
                      <a:pt x="77"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9" name="Freeform 118"/>
              <p:cNvSpPr>
                <a:spLocks/>
              </p:cNvSpPr>
              <p:nvPr/>
            </p:nvSpPr>
            <p:spPr bwMode="auto">
              <a:xfrm>
                <a:off x="2473" y="2935"/>
                <a:ext cx="17" cy="17"/>
              </a:xfrm>
              <a:custGeom>
                <a:avLst/>
                <a:gdLst>
                  <a:gd name="T0" fmla="*/ 0 w 17"/>
                  <a:gd name="T1" fmla="*/ 16 h 17"/>
                  <a:gd name="T2" fmla="*/ 9 w 17"/>
                  <a:gd name="T3" fmla="*/ 16 h 17"/>
                  <a:gd name="T4" fmla="*/ 16 w 17"/>
                  <a:gd name="T5" fmla="*/ 0 h 17"/>
                </a:gdLst>
                <a:ahLst/>
                <a:cxnLst>
                  <a:cxn ang="0">
                    <a:pos x="T0" y="T1"/>
                  </a:cxn>
                  <a:cxn ang="0">
                    <a:pos x="T2" y="T3"/>
                  </a:cxn>
                  <a:cxn ang="0">
                    <a:pos x="T4" y="T5"/>
                  </a:cxn>
                </a:cxnLst>
                <a:rect l="0" t="0" r="r" b="b"/>
                <a:pathLst>
                  <a:path w="17" h="17">
                    <a:moveTo>
                      <a:pt x="0" y="16"/>
                    </a:moveTo>
                    <a:lnTo>
                      <a:pt x="9" y="16"/>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0" name="Freeform 119"/>
              <p:cNvSpPr>
                <a:spLocks/>
              </p:cNvSpPr>
              <p:nvPr/>
            </p:nvSpPr>
            <p:spPr bwMode="auto">
              <a:xfrm>
                <a:off x="2606" y="3046"/>
                <a:ext cx="18" cy="17"/>
              </a:xfrm>
              <a:custGeom>
                <a:avLst/>
                <a:gdLst>
                  <a:gd name="T0" fmla="*/ 17 w 18"/>
                  <a:gd name="T1" fmla="*/ 0 h 17"/>
                  <a:gd name="T2" fmla="*/ 12 w 18"/>
                  <a:gd name="T3" fmla="*/ 3 h 17"/>
                  <a:gd name="T4" fmla="*/ 8 w 18"/>
                  <a:gd name="T5" fmla="*/ 3 h 17"/>
                  <a:gd name="T6" fmla="*/ 4 w 18"/>
                  <a:gd name="T7" fmla="*/ 9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2" y="3"/>
                    </a:lnTo>
                    <a:lnTo>
                      <a:pt x="8" y="3"/>
                    </a:lnTo>
                    <a:lnTo>
                      <a:pt x="4"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1" name="Freeform 120"/>
              <p:cNvSpPr>
                <a:spLocks/>
              </p:cNvSpPr>
              <p:nvPr/>
            </p:nvSpPr>
            <p:spPr bwMode="auto">
              <a:xfrm>
                <a:off x="2640" y="3058"/>
                <a:ext cx="18" cy="17"/>
              </a:xfrm>
              <a:custGeom>
                <a:avLst/>
                <a:gdLst>
                  <a:gd name="T0" fmla="*/ 17 w 18"/>
                  <a:gd name="T1" fmla="*/ 0 h 17"/>
                  <a:gd name="T2" fmla="*/ 11 w 18"/>
                  <a:gd name="T3" fmla="*/ 0 h 17"/>
                  <a:gd name="T4" fmla="*/ 5 w 18"/>
                  <a:gd name="T5" fmla="*/ 5 h 17"/>
                  <a:gd name="T6" fmla="*/ 0 w 18"/>
                  <a:gd name="T7" fmla="*/ 16 h 17"/>
                </a:gdLst>
                <a:ahLst/>
                <a:cxnLst>
                  <a:cxn ang="0">
                    <a:pos x="T0" y="T1"/>
                  </a:cxn>
                  <a:cxn ang="0">
                    <a:pos x="T2" y="T3"/>
                  </a:cxn>
                  <a:cxn ang="0">
                    <a:pos x="T4" y="T5"/>
                  </a:cxn>
                  <a:cxn ang="0">
                    <a:pos x="T6" y="T7"/>
                  </a:cxn>
                </a:cxnLst>
                <a:rect l="0" t="0" r="r" b="b"/>
                <a:pathLst>
                  <a:path w="18" h="17">
                    <a:moveTo>
                      <a:pt x="17" y="0"/>
                    </a:moveTo>
                    <a:lnTo>
                      <a:pt x="11" y="0"/>
                    </a:lnTo>
                    <a:lnTo>
                      <a:pt x="5" y="5"/>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2" name="Freeform 121"/>
              <p:cNvSpPr>
                <a:spLocks/>
              </p:cNvSpPr>
              <p:nvPr/>
            </p:nvSpPr>
            <p:spPr bwMode="auto">
              <a:xfrm>
                <a:off x="2656" y="3046"/>
                <a:ext cx="24" cy="17"/>
              </a:xfrm>
              <a:custGeom>
                <a:avLst/>
                <a:gdLst>
                  <a:gd name="T0" fmla="*/ 23 w 24"/>
                  <a:gd name="T1" fmla="*/ 0 h 17"/>
                  <a:gd name="T2" fmla="*/ 19 w 24"/>
                  <a:gd name="T3" fmla="*/ 1 h 17"/>
                  <a:gd name="T4" fmla="*/ 14 w 24"/>
                  <a:gd name="T5" fmla="*/ 2 h 17"/>
                  <a:gd name="T6" fmla="*/ 10 w 24"/>
                  <a:gd name="T7" fmla="*/ 5 h 17"/>
                  <a:gd name="T8" fmla="*/ 6 w 24"/>
                  <a:gd name="T9" fmla="*/ 8 h 17"/>
                  <a:gd name="T10" fmla="*/ 3 w 24"/>
                  <a:gd name="T11" fmla="*/ 11 h 17"/>
                  <a:gd name="T12" fmla="*/ 1 w 24"/>
                  <a:gd name="T13" fmla="*/ 14 h 17"/>
                  <a:gd name="T14" fmla="*/ 0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3" y="0"/>
                    </a:moveTo>
                    <a:lnTo>
                      <a:pt x="19" y="1"/>
                    </a:lnTo>
                    <a:lnTo>
                      <a:pt x="14" y="2"/>
                    </a:lnTo>
                    <a:lnTo>
                      <a:pt x="10" y="5"/>
                    </a:lnTo>
                    <a:lnTo>
                      <a:pt x="6" y="8"/>
                    </a:lnTo>
                    <a:lnTo>
                      <a:pt x="3" y="11"/>
                    </a:lnTo>
                    <a:lnTo>
                      <a:pt x="1" y="14"/>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3" name="Freeform 122"/>
              <p:cNvSpPr>
                <a:spLocks/>
              </p:cNvSpPr>
              <p:nvPr/>
            </p:nvSpPr>
            <p:spPr bwMode="auto">
              <a:xfrm>
                <a:off x="2700" y="3054"/>
                <a:ext cx="19" cy="17"/>
              </a:xfrm>
              <a:custGeom>
                <a:avLst/>
                <a:gdLst>
                  <a:gd name="T0" fmla="*/ 18 w 19"/>
                  <a:gd name="T1" fmla="*/ 0 h 17"/>
                  <a:gd name="T2" fmla="*/ 9 w 19"/>
                  <a:gd name="T3" fmla="*/ 2 h 17"/>
                  <a:gd name="T4" fmla="*/ 6 w 19"/>
                  <a:gd name="T5" fmla="*/ 5 h 17"/>
                  <a:gd name="T6" fmla="*/ 2 w 19"/>
                  <a:gd name="T7" fmla="*/ 10 h 17"/>
                  <a:gd name="T8" fmla="*/ 0 w 19"/>
                  <a:gd name="T9" fmla="*/ 16 h 17"/>
                </a:gdLst>
                <a:ahLst/>
                <a:cxnLst>
                  <a:cxn ang="0">
                    <a:pos x="T0" y="T1"/>
                  </a:cxn>
                  <a:cxn ang="0">
                    <a:pos x="T2" y="T3"/>
                  </a:cxn>
                  <a:cxn ang="0">
                    <a:pos x="T4" y="T5"/>
                  </a:cxn>
                  <a:cxn ang="0">
                    <a:pos x="T6" y="T7"/>
                  </a:cxn>
                  <a:cxn ang="0">
                    <a:pos x="T8" y="T9"/>
                  </a:cxn>
                </a:cxnLst>
                <a:rect l="0" t="0" r="r" b="b"/>
                <a:pathLst>
                  <a:path w="19" h="17">
                    <a:moveTo>
                      <a:pt x="18" y="0"/>
                    </a:moveTo>
                    <a:lnTo>
                      <a:pt x="9" y="2"/>
                    </a:lnTo>
                    <a:lnTo>
                      <a:pt x="6" y="5"/>
                    </a:lnTo>
                    <a:lnTo>
                      <a:pt x="2"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4" name="Freeform 123"/>
              <p:cNvSpPr>
                <a:spLocks/>
              </p:cNvSpPr>
              <p:nvPr/>
            </p:nvSpPr>
            <p:spPr bwMode="auto">
              <a:xfrm>
                <a:off x="2714" y="3035"/>
                <a:ext cx="21" cy="17"/>
              </a:xfrm>
              <a:custGeom>
                <a:avLst/>
                <a:gdLst>
                  <a:gd name="T0" fmla="*/ 20 w 21"/>
                  <a:gd name="T1" fmla="*/ 0 h 17"/>
                  <a:gd name="T2" fmla="*/ 13 w 21"/>
                  <a:gd name="T3" fmla="*/ 3 h 17"/>
                  <a:gd name="T4" fmla="*/ 9 w 21"/>
                  <a:gd name="T5" fmla="*/ 6 h 17"/>
                  <a:gd name="T6" fmla="*/ 6 w 21"/>
                  <a:gd name="T7" fmla="*/ 9 h 17"/>
                  <a:gd name="T8" fmla="*/ 3 w 21"/>
                  <a:gd name="T9" fmla="*/ 12 h 17"/>
                  <a:gd name="T10" fmla="*/ 0 w 21"/>
                  <a:gd name="T11" fmla="*/ 16 h 17"/>
                </a:gdLst>
                <a:ahLst/>
                <a:cxnLst>
                  <a:cxn ang="0">
                    <a:pos x="T0" y="T1"/>
                  </a:cxn>
                  <a:cxn ang="0">
                    <a:pos x="T2" y="T3"/>
                  </a:cxn>
                  <a:cxn ang="0">
                    <a:pos x="T4" y="T5"/>
                  </a:cxn>
                  <a:cxn ang="0">
                    <a:pos x="T6" y="T7"/>
                  </a:cxn>
                  <a:cxn ang="0">
                    <a:pos x="T8" y="T9"/>
                  </a:cxn>
                  <a:cxn ang="0">
                    <a:pos x="T10" y="T11"/>
                  </a:cxn>
                </a:cxnLst>
                <a:rect l="0" t="0" r="r" b="b"/>
                <a:pathLst>
                  <a:path w="21" h="17">
                    <a:moveTo>
                      <a:pt x="20" y="0"/>
                    </a:moveTo>
                    <a:lnTo>
                      <a:pt x="13" y="3"/>
                    </a:lnTo>
                    <a:lnTo>
                      <a:pt x="9" y="6"/>
                    </a:lnTo>
                    <a:lnTo>
                      <a:pt x="6" y="9"/>
                    </a:lnTo>
                    <a:lnTo>
                      <a:pt x="3" y="12"/>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5" name="Freeform 124"/>
              <p:cNvSpPr>
                <a:spLocks/>
              </p:cNvSpPr>
              <p:nvPr/>
            </p:nvSpPr>
            <p:spPr bwMode="auto">
              <a:xfrm>
                <a:off x="2683" y="3032"/>
                <a:ext cx="18" cy="17"/>
              </a:xfrm>
              <a:custGeom>
                <a:avLst/>
                <a:gdLst>
                  <a:gd name="T0" fmla="*/ 17 w 18"/>
                  <a:gd name="T1" fmla="*/ 0 h 17"/>
                  <a:gd name="T2" fmla="*/ 10 w 18"/>
                  <a:gd name="T3" fmla="*/ 2 h 17"/>
                  <a:gd name="T4" fmla="*/ 7 w 18"/>
                  <a:gd name="T5" fmla="*/ 6 h 17"/>
                  <a:gd name="T6" fmla="*/ 3 w 18"/>
                  <a:gd name="T7" fmla="*/ 10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0" y="2"/>
                    </a:lnTo>
                    <a:lnTo>
                      <a:pt x="7" y="6"/>
                    </a:lnTo>
                    <a:lnTo>
                      <a:pt x="3"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6" name="Freeform 125"/>
              <p:cNvSpPr>
                <a:spLocks/>
              </p:cNvSpPr>
              <p:nvPr/>
            </p:nvSpPr>
            <p:spPr bwMode="auto">
              <a:xfrm>
                <a:off x="2705" y="3012"/>
                <a:ext cx="22" cy="17"/>
              </a:xfrm>
              <a:custGeom>
                <a:avLst/>
                <a:gdLst>
                  <a:gd name="T0" fmla="*/ 21 w 22"/>
                  <a:gd name="T1" fmla="*/ 0 h 17"/>
                  <a:gd name="T2" fmla="*/ 12 w 22"/>
                  <a:gd name="T3" fmla="*/ 2 h 17"/>
                  <a:gd name="T4" fmla="*/ 7 w 22"/>
                  <a:gd name="T5" fmla="*/ 5 h 17"/>
                  <a:gd name="T6" fmla="*/ 3 w 22"/>
                  <a:gd name="T7" fmla="*/ 8 h 17"/>
                  <a:gd name="T8" fmla="*/ 1 w 22"/>
                  <a:gd name="T9" fmla="*/ 11 h 17"/>
                  <a:gd name="T10" fmla="*/ 0 w 22"/>
                  <a:gd name="T11" fmla="*/ 16 h 17"/>
                </a:gdLst>
                <a:ahLst/>
                <a:cxnLst>
                  <a:cxn ang="0">
                    <a:pos x="T0" y="T1"/>
                  </a:cxn>
                  <a:cxn ang="0">
                    <a:pos x="T2" y="T3"/>
                  </a:cxn>
                  <a:cxn ang="0">
                    <a:pos x="T4" y="T5"/>
                  </a:cxn>
                  <a:cxn ang="0">
                    <a:pos x="T6" y="T7"/>
                  </a:cxn>
                  <a:cxn ang="0">
                    <a:pos x="T8" y="T9"/>
                  </a:cxn>
                  <a:cxn ang="0">
                    <a:pos x="T10" y="T11"/>
                  </a:cxn>
                </a:cxnLst>
                <a:rect l="0" t="0" r="r" b="b"/>
                <a:pathLst>
                  <a:path w="22" h="17">
                    <a:moveTo>
                      <a:pt x="21" y="0"/>
                    </a:moveTo>
                    <a:lnTo>
                      <a:pt x="12" y="2"/>
                    </a:lnTo>
                    <a:lnTo>
                      <a:pt x="7" y="5"/>
                    </a:lnTo>
                    <a:lnTo>
                      <a:pt x="3" y="8"/>
                    </a:lnTo>
                    <a:lnTo>
                      <a:pt x="1" y="11"/>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7" name="Freeform 126"/>
              <p:cNvSpPr>
                <a:spLocks/>
              </p:cNvSpPr>
              <p:nvPr/>
            </p:nvSpPr>
            <p:spPr bwMode="auto">
              <a:xfrm>
                <a:off x="2666" y="3002"/>
                <a:ext cx="32" cy="17"/>
              </a:xfrm>
              <a:custGeom>
                <a:avLst/>
                <a:gdLst>
                  <a:gd name="T0" fmla="*/ 31 w 32"/>
                  <a:gd name="T1" fmla="*/ 0 h 17"/>
                  <a:gd name="T2" fmla="*/ 18 w 32"/>
                  <a:gd name="T3" fmla="*/ 0 h 17"/>
                  <a:gd name="T4" fmla="*/ 9 w 32"/>
                  <a:gd name="T5" fmla="*/ 4 h 17"/>
                  <a:gd name="T6" fmla="*/ 3 w 32"/>
                  <a:gd name="T7" fmla="*/ 9 h 17"/>
                  <a:gd name="T8" fmla="*/ 0 w 32"/>
                  <a:gd name="T9" fmla="*/ 16 h 17"/>
                </a:gdLst>
                <a:ahLst/>
                <a:cxnLst>
                  <a:cxn ang="0">
                    <a:pos x="T0" y="T1"/>
                  </a:cxn>
                  <a:cxn ang="0">
                    <a:pos x="T2" y="T3"/>
                  </a:cxn>
                  <a:cxn ang="0">
                    <a:pos x="T4" y="T5"/>
                  </a:cxn>
                  <a:cxn ang="0">
                    <a:pos x="T6" y="T7"/>
                  </a:cxn>
                  <a:cxn ang="0">
                    <a:pos x="T8" y="T9"/>
                  </a:cxn>
                </a:cxnLst>
                <a:rect l="0" t="0" r="r" b="b"/>
                <a:pathLst>
                  <a:path w="32" h="17">
                    <a:moveTo>
                      <a:pt x="31" y="0"/>
                    </a:moveTo>
                    <a:lnTo>
                      <a:pt x="18" y="0"/>
                    </a:lnTo>
                    <a:lnTo>
                      <a:pt x="9" y="4"/>
                    </a:lnTo>
                    <a:lnTo>
                      <a:pt x="3"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8" name="Freeform 127"/>
              <p:cNvSpPr>
                <a:spLocks/>
              </p:cNvSpPr>
              <p:nvPr/>
            </p:nvSpPr>
            <p:spPr bwMode="auto">
              <a:xfrm>
                <a:off x="2656" y="3007"/>
                <a:ext cx="17" cy="17"/>
              </a:xfrm>
              <a:custGeom>
                <a:avLst/>
                <a:gdLst>
                  <a:gd name="T0" fmla="*/ 5 w 17"/>
                  <a:gd name="T1" fmla="*/ 16 h 17"/>
                  <a:gd name="T2" fmla="*/ 0 w 17"/>
                  <a:gd name="T3" fmla="*/ 11 h 17"/>
                  <a:gd name="T4" fmla="*/ 5 w 17"/>
                  <a:gd name="T5" fmla="*/ 5 h 17"/>
                  <a:gd name="T6" fmla="*/ 16 w 17"/>
                  <a:gd name="T7" fmla="*/ 0 h 17"/>
                </a:gdLst>
                <a:ahLst/>
                <a:cxnLst>
                  <a:cxn ang="0">
                    <a:pos x="T0" y="T1"/>
                  </a:cxn>
                  <a:cxn ang="0">
                    <a:pos x="T2" y="T3"/>
                  </a:cxn>
                  <a:cxn ang="0">
                    <a:pos x="T4" y="T5"/>
                  </a:cxn>
                  <a:cxn ang="0">
                    <a:pos x="T6" y="T7"/>
                  </a:cxn>
                </a:cxnLst>
                <a:rect l="0" t="0" r="r" b="b"/>
                <a:pathLst>
                  <a:path w="17" h="17">
                    <a:moveTo>
                      <a:pt x="5" y="16"/>
                    </a:moveTo>
                    <a:lnTo>
                      <a:pt x="0" y="11"/>
                    </a:lnTo>
                    <a:lnTo>
                      <a:pt x="5" y="5"/>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9" name="Freeform 128"/>
              <p:cNvSpPr>
                <a:spLocks/>
              </p:cNvSpPr>
              <p:nvPr/>
            </p:nvSpPr>
            <p:spPr bwMode="auto">
              <a:xfrm>
                <a:off x="2631" y="3022"/>
                <a:ext cx="17" cy="17"/>
              </a:xfrm>
              <a:custGeom>
                <a:avLst/>
                <a:gdLst>
                  <a:gd name="T0" fmla="*/ 16 w 17"/>
                  <a:gd name="T1" fmla="*/ 16 h 17"/>
                  <a:gd name="T2" fmla="*/ 8 w 17"/>
                  <a:gd name="T3" fmla="*/ 9 h 17"/>
                  <a:gd name="T4" fmla="*/ 0 w 17"/>
                  <a:gd name="T5" fmla="*/ 0 h 17"/>
                </a:gdLst>
                <a:ahLst/>
                <a:cxnLst>
                  <a:cxn ang="0">
                    <a:pos x="T0" y="T1"/>
                  </a:cxn>
                  <a:cxn ang="0">
                    <a:pos x="T2" y="T3"/>
                  </a:cxn>
                  <a:cxn ang="0">
                    <a:pos x="T4" y="T5"/>
                  </a:cxn>
                </a:cxnLst>
                <a:rect l="0" t="0" r="r" b="b"/>
                <a:pathLst>
                  <a:path w="17" h="17">
                    <a:moveTo>
                      <a:pt x="16" y="16"/>
                    </a:moveTo>
                    <a:lnTo>
                      <a:pt x="8" y="9"/>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30" name="Line 1114"/>
              <p:cNvSpPr>
                <a:spLocks noChangeShapeType="1"/>
              </p:cNvSpPr>
              <p:nvPr/>
            </p:nvSpPr>
            <p:spPr bwMode="auto">
              <a:xfrm flipH="1" flipV="1">
                <a:off x="2640" y="3079"/>
                <a:ext cx="4"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grpSp>
          <p:nvGrpSpPr>
            <p:cNvPr id="85" name="Group 84"/>
            <p:cNvGrpSpPr>
              <a:grpSpLocks/>
            </p:cNvGrpSpPr>
            <p:nvPr/>
          </p:nvGrpSpPr>
          <p:grpSpPr bwMode="auto">
            <a:xfrm>
              <a:off x="2734" y="2856"/>
              <a:ext cx="275" cy="202"/>
              <a:chOff x="2734" y="2856"/>
              <a:chExt cx="275" cy="202"/>
            </a:xfrm>
          </p:grpSpPr>
          <p:sp>
            <p:nvSpPr>
              <p:cNvPr id="86" name="Freeform 85"/>
              <p:cNvSpPr>
                <a:spLocks/>
              </p:cNvSpPr>
              <p:nvPr/>
            </p:nvSpPr>
            <p:spPr bwMode="auto">
              <a:xfrm>
                <a:off x="2734" y="2856"/>
                <a:ext cx="275" cy="202"/>
              </a:xfrm>
              <a:custGeom>
                <a:avLst/>
                <a:gdLst>
                  <a:gd name="T0" fmla="*/ 84 w 275"/>
                  <a:gd name="T1" fmla="*/ 4 h 202"/>
                  <a:gd name="T2" fmla="*/ 124 w 275"/>
                  <a:gd name="T3" fmla="*/ 0 h 202"/>
                  <a:gd name="T4" fmla="*/ 141 w 275"/>
                  <a:gd name="T5" fmla="*/ 1 h 202"/>
                  <a:gd name="T6" fmla="*/ 152 w 275"/>
                  <a:gd name="T7" fmla="*/ 4 h 202"/>
                  <a:gd name="T8" fmla="*/ 175 w 275"/>
                  <a:gd name="T9" fmla="*/ 6 h 202"/>
                  <a:gd name="T10" fmla="*/ 215 w 275"/>
                  <a:gd name="T11" fmla="*/ 9 h 202"/>
                  <a:gd name="T12" fmla="*/ 253 w 275"/>
                  <a:gd name="T13" fmla="*/ 9 h 202"/>
                  <a:gd name="T14" fmla="*/ 268 w 275"/>
                  <a:gd name="T15" fmla="*/ 11 h 202"/>
                  <a:gd name="T16" fmla="*/ 273 w 275"/>
                  <a:gd name="T17" fmla="*/ 17 h 202"/>
                  <a:gd name="T18" fmla="*/ 274 w 275"/>
                  <a:gd name="T19" fmla="*/ 27 h 202"/>
                  <a:gd name="T20" fmla="*/ 270 w 275"/>
                  <a:gd name="T21" fmla="*/ 36 h 202"/>
                  <a:gd name="T22" fmla="*/ 265 w 275"/>
                  <a:gd name="T23" fmla="*/ 41 h 202"/>
                  <a:gd name="T24" fmla="*/ 256 w 275"/>
                  <a:gd name="T25" fmla="*/ 45 h 202"/>
                  <a:gd name="T26" fmla="*/ 239 w 275"/>
                  <a:gd name="T27" fmla="*/ 48 h 202"/>
                  <a:gd name="T28" fmla="*/ 226 w 275"/>
                  <a:gd name="T29" fmla="*/ 50 h 202"/>
                  <a:gd name="T30" fmla="*/ 215 w 275"/>
                  <a:gd name="T31" fmla="*/ 49 h 202"/>
                  <a:gd name="T32" fmla="*/ 201 w 275"/>
                  <a:gd name="T33" fmla="*/ 47 h 202"/>
                  <a:gd name="T34" fmla="*/ 192 w 275"/>
                  <a:gd name="T35" fmla="*/ 48 h 202"/>
                  <a:gd name="T36" fmla="*/ 186 w 275"/>
                  <a:gd name="T37" fmla="*/ 51 h 202"/>
                  <a:gd name="T38" fmla="*/ 179 w 275"/>
                  <a:gd name="T39" fmla="*/ 57 h 202"/>
                  <a:gd name="T40" fmla="*/ 175 w 275"/>
                  <a:gd name="T41" fmla="*/ 65 h 202"/>
                  <a:gd name="T42" fmla="*/ 176 w 275"/>
                  <a:gd name="T43" fmla="*/ 69 h 202"/>
                  <a:gd name="T44" fmla="*/ 183 w 275"/>
                  <a:gd name="T45" fmla="*/ 87 h 202"/>
                  <a:gd name="T46" fmla="*/ 199 w 275"/>
                  <a:gd name="T47" fmla="*/ 114 h 202"/>
                  <a:gd name="T48" fmla="*/ 209 w 275"/>
                  <a:gd name="T49" fmla="*/ 136 h 202"/>
                  <a:gd name="T50" fmla="*/ 222 w 275"/>
                  <a:gd name="T51" fmla="*/ 150 h 202"/>
                  <a:gd name="T52" fmla="*/ 236 w 275"/>
                  <a:gd name="T53" fmla="*/ 161 h 202"/>
                  <a:gd name="T54" fmla="*/ 242 w 275"/>
                  <a:gd name="T55" fmla="*/ 168 h 202"/>
                  <a:gd name="T56" fmla="*/ 244 w 275"/>
                  <a:gd name="T57" fmla="*/ 174 h 202"/>
                  <a:gd name="T58" fmla="*/ 244 w 275"/>
                  <a:gd name="T59" fmla="*/ 179 h 202"/>
                  <a:gd name="T60" fmla="*/ 242 w 275"/>
                  <a:gd name="T61" fmla="*/ 185 h 202"/>
                  <a:gd name="T62" fmla="*/ 239 w 275"/>
                  <a:gd name="T63" fmla="*/ 190 h 202"/>
                  <a:gd name="T64" fmla="*/ 233 w 275"/>
                  <a:gd name="T65" fmla="*/ 192 h 202"/>
                  <a:gd name="T66" fmla="*/ 226 w 275"/>
                  <a:gd name="T67" fmla="*/ 193 h 202"/>
                  <a:gd name="T68" fmla="*/ 214 w 275"/>
                  <a:gd name="T69" fmla="*/ 190 h 202"/>
                  <a:gd name="T70" fmla="*/ 209 w 275"/>
                  <a:gd name="T71" fmla="*/ 194 h 202"/>
                  <a:gd name="T72" fmla="*/ 201 w 275"/>
                  <a:gd name="T73" fmla="*/ 196 h 202"/>
                  <a:gd name="T74" fmla="*/ 192 w 275"/>
                  <a:gd name="T75" fmla="*/ 195 h 202"/>
                  <a:gd name="T76" fmla="*/ 182 w 275"/>
                  <a:gd name="T77" fmla="*/ 193 h 202"/>
                  <a:gd name="T78" fmla="*/ 173 w 275"/>
                  <a:gd name="T79" fmla="*/ 191 h 202"/>
                  <a:gd name="T80" fmla="*/ 171 w 275"/>
                  <a:gd name="T81" fmla="*/ 196 h 202"/>
                  <a:gd name="T82" fmla="*/ 165 w 275"/>
                  <a:gd name="T83" fmla="*/ 200 h 202"/>
                  <a:gd name="T84" fmla="*/ 156 w 275"/>
                  <a:gd name="T85" fmla="*/ 201 h 202"/>
                  <a:gd name="T86" fmla="*/ 141 w 275"/>
                  <a:gd name="T87" fmla="*/ 197 h 202"/>
                  <a:gd name="T88" fmla="*/ 112 w 275"/>
                  <a:gd name="T89" fmla="*/ 184 h 202"/>
                  <a:gd name="T90" fmla="*/ 105 w 275"/>
                  <a:gd name="T91" fmla="*/ 183 h 202"/>
                  <a:gd name="T92" fmla="*/ 100 w 275"/>
                  <a:gd name="T93" fmla="*/ 185 h 202"/>
                  <a:gd name="T94" fmla="*/ 95 w 275"/>
                  <a:gd name="T95" fmla="*/ 186 h 202"/>
                  <a:gd name="T96" fmla="*/ 90 w 275"/>
                  <a:gd name="T97" fmla="*/ 185 h 202"/>
                  <a:gd name="T98" fmla="*/ 85 w 275"/>
                  <a:gd name="T99" fmla="*/ 184 h 202"/>
                  <a:gd name="T100" fmla="*/ 81 w 275"/>
                  <a:gd name="T101" fmla="*/ 182 h 202"/>
                  <a:gd name="T102" fmla="*/ 73 w 275"/>
                  <a:gd name="T103" fmla="*/ 174 h 202"/>
                  <a:gd name="T104" fmla="*/ 56 w 275"/>
                  <a:gd name="T105" fmla="*/ 160 h 202"/>
                  <a:gd name="T106" fmla="*/ 44 w 275"/>
                  <a:gd name="T107" fmla="*/ 147 h 202"/>
                  <a:gd name="T108" fmla="*/ 30 w 275"/>
                  <a:gd name="T109" fmla="*/ 134 h 202"/>
                  <a:gd name="T110" fmla="*/ 6 w 275"/>
                  <a:gd name="T111" fmla="*/ 97 h 202"/>
                  <a:gd name="T112" fmla="*/ 0 w 275"/>
                  <a:gd name="T113" fmla="*/ 72 h 202"/>
                  <a:gd name="T114" fmla="*/ 0 w 275"/>
                  <a:gd name="T115" fmla="*/ 51 h 202"/>
                  <a:gd name="T116" fmla="*/ 7 w 275"/>
                  <a:gd name="T117" fmla="*/ 36 h 202"/>
                  <a:gd name="T118" fmla="*/ 15 w 275"/>
                  <a:gd name="T119" fmla="*/ 28 h 202"/>
                  <a:gd name="T120" fmla="*/ 26 w 275"/>
                  <a:gd name="T121" fmla="*/ 24 h 202"/>
                  <a:gd name="T122" fmla="*/ 38 w 275"/>
                  <a:gd name="T123" fmla="*/ 22 h 202"/>
                  <a:gd name="T124" fmla="*/ 51 w 275"/>
                  <a:gd name="T125" fmla="*/ 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02">
                    <a:moveTo>
                      <a:pt x="58" y="22"/>
                    </a:moveTo>
                    <a:lnTo>
                      <a:pt x="84" y="4"/>
                    </a:lnTo>
                    <a:lnTo>
                      <a:pt x="110" y="1"/>
                    </a:lnTo>
                    <a:lnTo>
                      <a:pt x="124" y="0"/>
                    </a:lnTo>
                    <a:lnTo>
                      <a:pt x="133" y="0"/>
                    </a:lnTo>
                    <a:lnTo>
                      <a:pt x="141" y="1"/>
                    </a:lnTo>
                    <a:lnTo>
                      <a:pt x="147" y="2"/>
                    </a:lnTo>
                    <a:lnTo>
                      <a:pt x="152" y="4"/>
                    </a:lnTo>
                    <a:lnTo>
                      <a:pt x="157" y="6"/>
                    </a:lnTo>
                    <a:lnTo>
                      <a:pt x="175" y="6"/>
                    </a:lnTo>
                    <a:lnTo>
                      <a:pt x="198" y="8"/>
                    </a:lnTo>
                    <a:lnTo>
                      <a:pt x="215" y="9"/>
                    </a:lnTo>
                    <a:lnTo>
                      <a:pt x="229" y="8"/>
                    </a:lnTo>
                    <a:lnTo>
                      <a:pt x="253" y="9"/>
                    </a:lnTo>
                    <a:lnTo>
                      <a:pt x="261" y="10"/>
                    </a:lnTo>
                    <a:lnTo>
                      <a:pt x="268" y="11"/>
                    </a:lnTo>
                    <a:lnTo>
                      <a:pt x="271" y="14"/>
                    </a:lnTo>
                    <a:lnTo>
                      <a:pt x="273" y="17"/>
                    </a:lnTo>
                    <a:lnTo>
                      <a:pt x="274" y="22"/>
                    </a:lnTo>
                    <a:lnTo>
                      <a:pt x="274" y="27"/>
                    </a:lnTo>
                    <a:lnTo>
                      <a:pt x="273" y="32"/>
                    </a:lnTo>
                    <a:lnTo>
                      <a:pt x="270" y="36"/>
                    </a:lnTo>
                    <a:lnTo>
                      <a:pt x="267" y="39"/>
                    </a:lnTo>
                    <a:lnTo>
                      <a:pt x="265" y="41"/>
                    </a:lnTo>
                    <a:lnTo>
                      <a:pt x="260" y="43"/>
                    </a:lnTo>
                    <a:lnTo>
                      <a:pt x="256" y="45"/>
                    </a:lnTo>
                    <a:lnTo>
                      <a:pt x="250" y="46"/>
                    </a:lnTo>
                    <a:lnTo>
                      <a:pt x="239" y="48"/>
                    </a:lnTo>
                    <a:lnTo>
                      <a:pt x="232" y="49"/>
                    </a:lnTo>
                    <a:lnTo>
                      <a:pt x="226" y="50"/>
                    </a:lnTo>
                    <a:lnTo>
                      <a:pt x="220" y="50"/>
                    </a:lnTo>
                    <a:lnTo>
                      <a:pt x="215" y="49"/>
                    </a:lnTo>
                    <a:lnTo>
                      <a:pt x="206" y="47"/>
                    </a:lnTo>
                    <a:lnTo>
                      <a:pt x="201" y="47"/>
                    </a:lnTo>
                    <a:lnTo>
                      <a:pt x="196" y="47"/>
                    </a:lnTo>
                    <a:lnTo>
                      <a:pt x="192" y="48"/>
                    </a:lnTo>
                    <a:lnTo>
                      <a:pt x="188" y="50"/>
                    </a:lnTo>
                    <a:lnTo>
                      <a:pt x="186" y="51"/>
                    </a:lnTo>
                    <a:lnTo>
                      <a:pt x="183" y="53"/>
                    </a:lnTo>
                    <a:lnTo>
                      <a:pt x="179" y="57"/>
                    </a:lnTo>
                    <a:lnTo>
                      <a:pt x="176" y="62"/>
                    </a:lnTo>
                    <a:lnTo>
                      <a:pt x="175" y="65"/>
                    </a:lnTo>
                    <a:lnTo>
                      <a:pt x="175" y="66"/>
                    </a:lnTo>
                    <a:lnTo>
                      <a:pt x="176" y="69"/>
                    </a:lnTo>
                    <a:lnTo>
                      <a:pt x="180" y="82"/>
                    </a:lnTo>
                    <a:lnTo>
                      <a:pt x="183" y="87"/>
                    </a:lnTo>
                    <a:lnTo>
                      <a:pt x="191" y="98"/>
                    </a:lnTo>
                    <a:lnTo>
                      <a:pt x="199" y="114"/>
                    </a:lnTo>
                    <a:lnTo>
                      <a:pt x="201" y="125"/>
                    </a:lnTo>
                    <a:lnTo>
                      <a:pt x="209" y="136"/>
                    </a:lnTo>
                    <a:lnTo>
                      <a:pt x="216" y="145"/>
                    </a:lnTo>
                    <a:lnTo>
                      <a:pt x="222" y="150"/>
                    </a:lnTo>
                    <a:lnTo>
                      <a:pt x="229" y="155"/>
                    </a:lnTo>
                    <a:lnTo>
                      <a:pt x="236" y="161"/>
                    </a:lnTo>
                    <a:lnTo>
                      <a:pt x="241" y="166"/>
                    </a:lnTo>
                    <a:lnTo>
                      <a:pt x="242" y="168"/>
                    </a:lnTo>
                    <a:lnTo>
                      <a:pt x="244" y="171"/>
                    </a:lnTo>
                    <a:lnTo>
                      <a:pt x="244" y="174"/>
                    </a:lnTo>
                    <a:lnTo>
                      <a:pt x="244" y="176"/>
                    </a:lnTo>
                    <a:lnTo>
                      <a:pt x="244" y="179"/>
                    </a:lnTo>
                    <a:lnTo>
                      <a:pt x="244" y="182"/>
                    </a:lnTo>
                    <a:lnTo>
                      <a:pt x="242" y="185"/>
                    </a:lnTo>
                    <a:lnTo>
                      <a:pt x="241" y="188"/>
                    </a:lnTo>
                    <a:lnTo>
                      <a:pt x="239" y="190"/>
                    </a:lnTo>
                    <a:lnTo>
                      <a:pt x="236" y="192"/>
                    </a:lnTo>
                    <a:lnTo>
                      <a:pt x="233" y="192"/>
                    </a:lnTo>
                    <a:lnTo>
                      <a:pt x="229" y="193"/>
                    </a:lnTo>
                    <a:lnTo>
                      <a:pt x="226" y="193"/>
                    </a:lnTo>
                    <a:lnTo>
                      <a:pt x="222" y="192"/>
                    </a:lnTo>
                    <a:lnTo>
                      <a:pt x="214" y="190"/>
                    </a:lnTo>
                    <a:lnTo>
                      <a:pt x="212" y="192"/>
                    </a:lnTo>
                    <a:lnTo>
                      <a:pt x="209" y="194"/>
                    </a:lnTo>
                    <a:lnTo>
                      <a:pt x="205" y="195"/>
                    </a:lnTo>
                    <a:lnTo>
                      <a:pt x="201" y="196"/>
                    </a:lnTo>
                    <a:lnTo>
                      <a:pt x="197" y="196"/>
                    </a:lnTo>
                    <a:lnTo>
                      <a:pt x="192" y="195"/>
                    </a:lnTo>
                    <a:lnTo>
                      <a:pt x="188" y="194"/>
                    </a:lnTo>
                    <a:lnTo>
                      <a:pt x="182" y="193"/>
                    </a:lnTo>
                    <a:lnTo>
                      <a:pt x="174" y="188"/>
                    </a:lnTo>
                    <a:lnTo>
                      <a:pt x="173" y="191"/>
                    </a:lnTo>
                    <a:lnTo>
                      <a:pt x="172" y="193"/>
                    </a:lnTo>
                    <a:lnTo>
                      <a:pt x="171" y="196"/>
                    </a:lnTo>
                    <a:lnTo>
                      <a:pt x="168" y="198"/>
                    </a:lnTo>
                    <a:lnTo>
                      <a:pt x="165" y="200"/>
                    </a:lnTo>
                    <a:lnTo>
                      <a:pt x="161" y="201"/>
                    </a:lnTo>
                    <a:lnTo>
                      <a:pt x="156" y="201"/>
                    </a:lnTo>
                    <a:lnTo>
                      <a:pt x="149" y="199"/>
                    </a:lnTo>
                    <a:lnTo>
                      <a:pt x="141" y="197"/>
                    </a:lnTo>
                    <a:lnTo>
                      <a:pt x="129" y="193"/>
                    </a:lnTo>
                    <a:lnTo>
                      <a:pt x="112" y="184"/>
                    </a:lnTo>
                    <a:lnTo>
                      <a:pt x="106" y="181"/>
                    </a:lnTo>
                    <a:lnTo>
                      <a:pt x="105" y="183"/>
                    </a:lnTo>
                    <a:lnTo>
                      <a:pt x="102" y="184"/>
                    </a:lnTo>
                    <a:lnTo>
                      <a:pt x="100" y="185"/>
                    </a:lnTo>
                    <a:lnTo>
                      <a:pt x="98" y="185"/>
                    </a:lnTo>
                    <a:lnTo>
                      <a:pt x="95" y="186"/>
                    </a:lnTo>
                    <a:lnTo>
                      <a:pt x="93" y="186"/>
                    </a:lnTo>
                    <a:lnTo>
                      <a:pt x="90" y="185"/>
                    </a:lnTo>
                    <a:lnTo>
                      <a:pt x="88" y="185"/>
                    </a:lnTo>
                    <a:lnTo>
                      <a:pt x="85" y="184"/>
                    </a:lnTo>
                    <a:lnTo>
                      <a:pt x="83" y="183"/>
                    </a:lnTo>
                    <a:lnTo>
                      <a:pt x="81" y="182"/>
                    </a:lnTo>
                    <a:lnTo>
                      <a:pt x="80" y="181"/>
                    </a:lnTo>
                    <a:lnTo>
                      <a:pt x="73" y="174"/>
                    </a:lnTo>
                    <a:lnTo>
                      <a:pt x="65" y="166"/>
                    </a:lnTo>
                    <a:lnTo>
                      <a:pt x="56" y="160"/>
                    </a:lnTo>
                    <a:lnTo>
                      <a:pt x="50" y="155"/>
                    </a:lnTo>
                    <a:lnTo>
                      <a:pt x="44" y="147"/>
                    </a:lnTo>
                    <a:lnTo>
                      <a:pt x="40" y="142"/>
                    </a:lnTo>
                    <a:lnTo>
                      <a:pt x="30" y="134"/>
                    </a:lnTo>
                    <a:lnTo>
                      <a:pt x="11" y="111"/>
                    </a:lnTo>
                    <a:lnTo>
                      <a:pt x="6" y="97"/>
                    </a:lnTo>
                    <a:lnTo>
                      <a:pt x="3" y="86"/>
                    </a:lnTo>
                    <a:lnTo>
                      <a:pt x="0" y="72"/>
                    </a:lnTo>
                    <a:lnTo>
                      <a:pt x="0" y="60"/>
                    </a:lnTo>
                    <a:lnTo>
                      <a:pt x="0" y="51"/>
                    </a:lnTo>
                    <a:lnTo>
                      <a:pt x="3" y="43"/>
                    </a:lnTo>
                    <a:lnTo>
                      <a:pt x="7" y="36"/>
                    </a:lnTo>
                    <a:lnTo>
                      <a:pt x="11" y="32"/>
                    </a:lnTo>
                    <a:lnTo>
                      <a:pt x="15" y="28"/>
                    </a:lnTo>
                    <a:lnTo>
                      <a:pt x="20" y="26"/>
                    </a:lnTo>
                    <a:lnTo>
                      <a:pt x="26" y="24"/>
                    </a:lnTo>
                    <a:lnTo>
                      <a:pt x="32" y="23"/>
                    </a:lnTo>
                    <a:lnTo>
                      <a:pt x="38" y="22"/>
                    </a:lnTo>
                    <a:lnTo>
                      <a:pt x="45" y="22"/>
                    </a:lnTo>
                    <a:lnTo>
                      <a:pt x="51" y="23"/>
                    </a:lnTo>
                    <a:lnTo>
                      <a:pt x="58" y="22"/>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87" name="Freeform 86"/>
              <p:cNvSpPr>
                <a:spLocks/>
              </p:cNvSpPr>
              <p:nvPr/>
            </p:nvSpPr>
            <p:spPr bwMode="auto">
              <a:xfrm>
                <a:off x="2773" y="2981"/>
                <a:ext cx="163" cy="17"/>
              </a:xfrm>
              <a:custGeom>
                <a:avLst/>
                <a:gdLst>
                  <a:gd name="T0" fmla="*/ 0 w 163"/>
                  <a:gd name="T1" fmla="*/ 5 h 17"/>
                  <a:gd name="T2" fmla="*/ 9 w 163"/>
                  <a:gd name="T3" fmla="*/ 3 h 17"/>
                  <a:gd name="T4" fmla="*/ 15 w 163"/>
                  <a:gd name="T5" fmla="*/ 1 h 17"/>
                  <a:gd name="T6" fmla="*/ 21 w 163"/>
                  <a:gd name="T7" fmla="*/ 1 h 17"/>
                  <a:gd name="T8" fmla="*/ 29 w 163"/>
                  <a:gd name="T9" fmla="*/ 3 h 17"/>
                  <a:gd name="T10" fmla="*/ 33 w 163"/>
                  <a:gd name="T11" fmla="*/ 4 h 17"/>
                  <a:gd name="T12" fmla="*/ 38 w 163"/>
                  <a:gd name="T13" fmla="*/ 6 h 17"/>
                  <a:gd name="T14" fmla="*/ 43 w 163"/>
                  <a:gd name="T15" fmla="*/ 10 h 17"/>
                  <a:gd name="T16" fmla="*/ 48 w 163"/>
                  <a:gd name="T17" fmla="*/ 13 h 17"/>
                  <a:gd name="T18" fmla="*/ 52 w 163"/>
                  <a:gd name="T19" fmla="*/ 11 h 17"/>
                  <a:gd name="T20" fmla="*/ 58 w 163"/>
                  <a:gd name="T21" fmla="*/ 9 h 17"/>
                  <a:gd name="T22" fmla="*/ 64 w 163"/>
                  <a:gd name="T23" fmla="*/ 9 h 17"/>
                  <a:gd name="T24" fmla="*/ 71 w 163"/>
                  <a:gd name="T25" fmla="*/ 9 h 17"/>
                  <a:gd name="T26" fmla="*/ 77 w 163"/>
                  <a:gd name="T27" fmla="*/ 9 h 17"/>
                  <a:gd name="T28" fmla="*/ 82 w 163"/>
                  <a:gd name="T29" fmla="*/ 11 h 17"/>
                  <a:gd name="T30" fmla="*/ 88 w 163"/>
                  <a:gd name="T31" fmla="*/ 13 h 17"/>
                  <a:gd name="T32" fmla="*/ 91 w 163"/>
                  <a:gd name="T33" fmla="*/ 16 h 17"/>
                  <a:gd name="T34" fmla="*/ 97 w 163"/>
                  <a:gd name="T35" fmla="*/ 13 h 17"/>
                  <a:gd name="T36" fmla="*/ 102 w 163"/>
                  <a:gd name="T37" fmla="*/ 11 h 17"/>
                  <a:gd name="T38" fmla="*/ 108 w 163"/>
                  <a:gd name="T39" fmla="*/ 10 h 17"/>
                  <a:gd name="T40" fmla="*/ 112 w 163"/>
                  <a:gd name="T41" fmla="*/ 10 h 17"/>
                  <a:gd name="T42" fmla="*/ 116 w 163"/>
                  <a:gd name="T43" fmla="*/ 10 h 17"/>
                  <a:gd name="T44" fmla="*/ 122 w 163"/>
                  <a:gd name="T45" fmla="*/ 10 h 17"/>
                  <a:gd name="T46" fmla="*/ 130 w 163"/>
                  <a:gd name="T47" fmla="*/ 11 h 17"/>
                  <a:gd name="T48" fmla="*/ 134 w 163"/>
                  <a:gd name="T49" fmla="*/ 6 h 17"/>
                  <a:gd name="T50" fmla="*/ 137 w 163"/>
                  <a:gd name="T51" fmla="*/ 4 h 17"/>
                  <a:gd name="T52" fmla="*/ 141 w 163"/>
                  <a:gd name="T53" fmla="*/ 3 h 17"/>
                  <a:gd name="T54" fmla="*/ 145 w 163"/>
                  <a:gd name="T55" fmla="*/ 1 h 17"/>
                  <a:gd name="T56" fmla="*/ 149 w 163"/>
                  <a:gd name="T57" fmla="*/ 0 h 17"/>
                  <a:gd name="T58" fmla="*/ 153 w 163"/>
                  <a:gd name="T59" fmla="*/ 0 h 17"/>
                  <a:gd name="T60" fmla="*/ 158 w 163"/>
                  <a:gd name="T61" fmla="*/ 0 h 17"/>
                  <a:gd name="T62" fmla="*/ 162 w 163"/>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7">
                    <a:moveTo>
                      <a:pt x="0" y="5"/>
                    </a:moveTo>
                    <a:lnTo>
                      <a:pt x="9" y="3"/>
                    </a:lnTo>
                    <a:lnTo>
                      <a:pt x="15" y="1"/>
                    </a:lnTo>
                    <a:lnTo>
                      <a:pt x="21" y="1"/>
                    </a:lnTo>
                    <a:lnTo>
                      <a:pt x="29" y="3"/>
                    </a:lnTo>
                    <a:lnTo>
                      <a:pt x="33" y="4"/>
                    </a:lnTo>
                    <a:lnTo>
                      <a:pt x="38" y="6"/>
                    </a:lnTo>
                    <a:lnTo>
                      <a:pt x="43" y="10"/>
                    </a:lnTo>
                    <a:lnTo>
                      <a:pt x="48" y="13"/>
                    </a:lnTo>
                    <a:lnTo>
                      <a:pt x="52" y="11"/>
                    </a:lnTo>
                    <a:lnTo>
                      <a:pt x="58" y="9"/>
                    </a:lnTo>
                    <a:lnTo>
                      <a:pt x="64" y="9"/>
                    </a:lnTo>
                    <a:lnTo>
                      <a:pt x="71" y="9"/>
                    </a:lnTo>
                    <a:lnTo>
                      <a:pt x="77" y="9"/>
                    </a:lnTo>
                    <a:lnTo>
                      <a:pt x="82" y="11"/>
                    </a:lnTo>
                    <a:lnTo>
                      <a:pt x="88" y="13"/>
                    </a:lnTo>
                    <a:lnTo>
                      <a:pt x="91" y="16"/>
                    </a:lnTo>
                    <a:lnTo>
                      <a:pt x="97" y="13"/>
                    </a:lnTo>
                    <a:lnTo>
                      <a:pt x="102" y="11"/>
                    </a:lnTo>
                    <a:lnTo>
                      <a:pt x="108" y="10"/>
                    </a:lnTo>
                    <a:lnTo>
                      <a:pt x="112" y="10"/>
                    </a:lnTo>
                    <a:lnTo>
                      <a:pt x="116" y="10"/>
                    </a:lnTo>
                    <a:lnTo>
                      <a:pt x="122" y="10"/>
                    </a:lnTo>
                    <a:lnTo>
                      <a:pt x="130" y="11"/>
                    </a:lnTo>
                    <a:lnTo>
                      <a:pt x="134" y="6"/>
                    </a:lnTo>
                    <a:lnTo>
                      <a:pt x="137" y="4"/>
                    </a:lnTo>
                    <a:lnTo>
                      <a:pt x="141" y="3"/>
                    </a:lnTo>
                    <a:lnTo>
                      <a:pt x="145" y="1"/>
                    </a:lnTo>
                    <a:lnTo>
                      <a:pt x="149" y="0"/>
                    </a:lnTo>
                    <a:lnTo>
                      <a:pt x="153" y="0"/>
                    </a:lnTo>
                    <a:lnTo>
                      <a:pt x="158" y="0"/>
                    </a:lnTo>
                    <a:lnTo>
                      <a:pt x="162"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88" name="Freeform 87"/>
              <p:cNvSpPr>
                <a:spLocks/>
              </p:cNvSpPr>
              <p:nvPr/>
            </p:nvSpPr>
            <p:spPr bwMode="auto">
              <a:xfrm>
                <a:off x="2755" y="2950"/>
                <a:ext cx="130" cy="17"/>
              </a:xfrm>
              <a:custGeom>
                <a:avLst/>
                <a:gdLst>
                  <a:gd name="T0" fmla="*/ 0 w 130"/>
                  <a:gd name="T1" fmla="*/ 12 h 17"/>
                  <a:gd name="T2" fmla="*/ 11 w 130"/>
                  <a:gd name="T3" fmla="*/ 4 h 17"/>
                  <a:gd name="T4" fmla="*/ 21 w 130"/>
                  <a:gd name="T5" fmla="*/ 1 h 17"/>
                  <a:gd name="T6" fmla="*/ 31 w 130"/>
                  <a:gd name="T7" fmla="*/ 0 h 17"/>
                  <a:gd name="T8" fmla="*/ 38 w 130"/>
                  <a:gd name="T9" fmla="*/ 0 h 17"/>
                  <a:gd name="T10" fmla="*/ 47 w 130"/>
                  <a:gd name="T11" fmla="*/ 3 h 17"/>
                  <a:gd name="T12" fmla="*/ 59 w 130"/>
                  <a:gd name="T13" fmla="*/ 9 h 17"/>
                  <a:gd name="T14" fmla="*/ 75 w 130"/>
                  <a:gd name="T15" fmla="*/ 16 h 17"/>
                  <a:gd name="T16" fmla="*/ 94 w 130"/>
                  <a:gd name="T17" fmla="*/ 16 h 17"/>
                  <a:gd name="T18" fmla="*/ 107 w 130"/>
                  <a:gd name="T19" fmla="*/ 11 h 17"/>
                  <a:gd name="T20" fmla="*/ 120 w 130"/>
                  <a:gd name="T21" fmla="*/ 8 h 17"/>
                  <a:gd name="T22" fmla="*/ 129 w 130"/>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7">
                    <a:moveTo>
                      <a:pt x="0" y="12"/>
                    </a:moveTo>
                    <a:lnTo>
                      <a:pt x="11" y="4"/>
                    </a:lnTo>
                    <a:lnTo>
                      <a:pt x="21" y="1"/>
                    </a:lnTo>
                    <a:lnTo>
                      <a:pt x="31" y="0"/>
                    </a:lnTo>
                    <a:lnTo>
                      <a:pt x="38" y="0"/>
                    </a:lnTo>
                    <a:lnTo>
                      <a:pt x="47" y="3"/>
                    </a:lnTo>
                    <a:lnTo>
                      <a:pt x="59" y="9"/>
                    </a:lnTo>
                    <a:lnTo>
                      <a:pt x="75" y="16"/>
                    </a:lnTo>
                    <a:lnTo>
                      <a:pt x="94" y="16"/>
                    </a:lnTo>
                    <a:lnTo>
                      <a:pt x="107" y="11"/>
                    </a:lnTo>
                    <a:lnTo>
                      <a:pt x="120" y="8"/>
                    </a:lnTo>
                    <a:lnTo>
                      <a:pt x="129"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89" name="Freeform 88"/>
              <p:cNvSpPr>
                <a:spLocks/>
              </p:cNvSpPr>
              <p:nvPr/>
            </p:nvSpPr>
            <p:spPr bwMode="auto">
              <a:xfrm>
                <a:off x="2808" y="2940"/>
                <a:ext cx="106" cy="17"/>
              </a:xfrm>
              <a:custGeom>
                <a:avLst/>
                <a:gdLst>
                  <a:gd name="T0" fmla="*/ 0 w 106"/>
                  <a:gd name="T1" fmla="*/ 16 h 17"/>
                  <a:gd name="T2" fmla="*/ 19 w 106"/>
                  <a:gd name="T3" fmla="*/ 16 h 17"/>
                  <a:gd name="T4" fmla="*/ 42 w 106"/>
                  <a:gd name="T5" fmla="*/ 16 h 17"/>
                  <a:gd name="T6" fmla="*/ 59 w 106"/>
                  <a:gd name="T7" fmla="*/ 16 h 17"/>
                  <a:gd name="T8" fmla="*/ 81 w 106"/>
                  <a:gd name="T9" fmla="*/ 5 h 17"/>
                  <a:gd name="T10" fmla="*/ 90 w 106"/>
                  <a:gd name="T11" fmla="*/ 0 h 17"/>
                  <a:gd name="T12" fmla="*/ 98 w 106"/>
                  <a:gd name="T13" fmla="*/ 0 h 17"/>
                  <a:gd name="T14" fmla="*/ 105 w 106"/>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
                    <a:moveTo>
                      <a:pt x="0" y="16"/>
                    </a:moveTo>
                    <a:lnTo>
                      <a:pt x="19" y="16"/>
                    </a:lnTo>
                    <a:lnTo>
                      <a:pt x="42" y="16"/>
                    </a:lnTo>
                    <a:lnTo>
                      <a:pt x="59" y="16"/>
                    </a:lnTo>
                    <a:lnTo>
                      <a:pt x="81" y="5"/>
                    </a:lnTo>
                    <a:lnTo>
                      <a:pt x="90" y="0"/>
                    </a:lnTo>
                    <a:lnTo>
                      <a:pt x="98" y="0"/>
                    </a:lnTo>
                    <a:lnTo>
                      <a:pt x="105" y="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0" name="Freeform 89"/>
              <p:cNvSpPr>
                <a:spLocks/>
              </p:cNvSpPr>
              <p:nvPr/>
            </p:nvSpPr>
            <p:spPr bwMode="auto">
              <a:xfrm>
                <a:off x="2791" y="2878"/>
                <a:ext cx="70" cy="60"/>
              </a:xfrm>
              <a:custGeom>
                <a:avLst/>
                <a:gdLst>
                  <a:gd name="T0" fmla="*/ 0 w 70"/>
                  <a:gd name="T1" fmla="*/ 0 h 60"/>
                  <a:gd name="T2" fmla="*/ 1 w 70"/>
                  <a:gd name="T3" fmla="*/ 8 h 60"/>
                  <a:gd name="T4" fmla="*/ 4 w 70"/>
                  <a:gd name="T5" fmla="*/ 18 h 60"/>
                  <a:gd name="T6" fmla="*/ 8 w 70"/>
                  <a:gd name="T7" fmla="*/ 26 h 60"/>
                  <a:gd name="T8" fmla="*/ 12 w 70"/>
                  <a:gd name="T9" fmla="*/ 33 h 60"/>
                  <a:gd name="T10" fmla="*/ 19 w 70"/>
                  <a:gd name="T11" fmla="*/ 39 h 60"/>
                  <a:gd name="T12" fmla="*/ 25 w 70"/>
                  <a:gd name="T13" fmla="*/ 45 h 60"/>
                  <a:gd name="T14" fmla="*/ 32 w 70"/>
                  <a:gd name="T15" fmla="*/ 50 h 60"/>
                  <a:gd name="T16" fmla="*/ 40 w 70"/>
                  <a:gd name="T17" fmla="*/ 54 h 60"/>
                  <a:gd name="T18" fmla="*/ 49 w 70"/>
                  <a:gd name="T19" fmla="*/ 56 h 60"/>
                  <a:gd name="T20" fmla="*/ 69 w 70"/>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0">
                    <a:moveTo>
                      <a:pt x="0" y="0"/>
                    </a:moveTo>
                    <a:lnTo>
                      <a:pt x="1" y="8"/>
                    </a:lnTo>
                    <a:lnTo>
                      <a:pt x="4" y="18"/>
                    </a:lnTo>
                    <a:lnTo>
                      <a:pt x="8" y="26"/>
                    </a:lnTo>
                    <a:lnTo>
                      <a:pt x="12" y="33"/>
                    </a:lnTo>
                    <a:lnTo>
                      <a:pt x="19" y="39"/>
                    </a:lnTo>
                    <a:lnTo>
                      <a:pt x="25" y="45"/>
                    </a:lnTo>
                    <a:lnTo>
                      <a:pt x="32" y="50"/>
                    </a:lnTo>
                    <a:lnTo>
                      <a:pt x="40" y="54"/>
                    </a:lnTo>
                    <a:lnTo>
                      <a:pt x="49" y="56"/>
                    </a:lnTo>
                    <a:lnTo>
                      <a:pt x="69" y="59"/>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1" name="Freeform 90"/>
              <p:cNvSpPr>
                <a:spLocks/>
              </p:cNvSpPr>
              <p:nvPr/>
            </p:nvSpPr>
            <p:spPr bwMode="auto">
              <a:xfrm>
                <a:off x="2802" y="2910"/>
                <a:ext cx="17" cy="18"/>
              </a:xfrm>
              <a:custGeom>
                <a:avLst/>
                <a:gdLst>
                  <a:gd name="T0" fmla="*/ 0 w 17"/>
                  <a:gd name="T1" fmla="*/ 0 h 18"/>
                  <a:gd name="T2" fmla="*/ 3 w 17"/>
                  <a:gd name="T3" fmla="*/ 9 h 18"/>
                  <a:gd name="T4" fmla="*/ 12 w 17"/>
                  <a:gd name="T5" fmla="*/ 14 h 18"/>
                  <a:gd name="T6" fmla="*/ 16 w 17"/>
                  <a:gd name="T7" fmla="*/ 17 h 18"/>
                </a:gdLst>
                <a:ahLst/>
                <a:cxnLst>
                  <a:cxn ang="0">
                    <a:pos x="T0" y="T1"/>
                  </a:cxn>
                  <a:cxn ang="0">
                    <a:pos x="T2" y="T3"/>
                  </a:cxn>
                  <a:cxn ang="0">
                    <a:pos x="T4" y="T5"/>
                  </a:cxn>
                  <a:cxn ang="0">
                    <a:pos x="T6" y="T7"/>
                  </a:cxn>
                </a:cxnLst>
                <a:rect l="0" t="0" r="r" b="b"/>
                <a:pathLst>
                  <a:path w="17" h="18">
                    <a:moveTo>
                      <a:pt x="0" y="0"/>
                    </a:moveTo>
                    <a:lnTo>
                      <a:pt x="3" y="9"/>
                    </a:lnTo>
                    <a:lnTo>
                      <a:pt x="12" y="14"/>
                    </a:lnTo>
                    <a:lnTo>
                      <a:pt x="16" y="1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2" name="Freeform 91"/>
              <p:cNvSpPr>
                <a:spLocks/>
              </p:cNvSpPr>
              <p:nvPr/>
            </p:nvSpPr>
            <p:spPr bwMode="auto">
              <a:xfrm>
                <a:off x="2891" y="2863"/>
                <a:ext cx="17" cy="21"/>
              </a:xfrm>
              <a:custGeom>
                <a:avLst/>
                <a:gdLst>
                  <a:gd name="T0" fmla="*/ 0 w 17"/>
                  <a:gd name="T1" fmla="*/ 0 h 21"/>
                  <a:gd name="T2" fmla="*/ 6 w 17"/>
                  <a:gd name="T3" fmla="*/ 2 h 21"/>
                  <a:gd name="T4" fmla="*/ 13 w 17"/>
                  <a:gd name="T5" fmla="*/ 8 h 21"/>
                  <a:gd name="T6" fmla="*/ 16 w 17"/>
                  <a:gd name="T7" fmla="*/ 13 h 21"/>
                  <a:gd name="T8" fmla="*/ 16 w 17"/>
                  <a:gd name="T9" fmla="*/ 20 h 21"/>
                </a:gdLst>
                <a:ahLst/>
                <a:cxnLst>
                  <a:cxn ang="0">
                    <a:pos x="T0" y="T1"/>
                  </a:cxn>
                  <a:cxn ang="0">
                    <a:pos x="T2" y="T3"/>
                  </a:cxn>
                  <a:cxn ang="0">
                    <a:pos x="T4" y="T5"/>
                  </a:cxn>
                  <a:cxn ang="0">
                    <a:pos x="T6" y="T7"/>
                  </a:cxn>
                  <a:cxn ang="0">
                    <a:pos x="T8" y="T9"/>
                  </a:cxn>
                </a:cxnLst>
                <a:rect l="0" t="0" r="r" b="b"/>
                <a:pathLst>
                  <a:path w="17" h="21">
                    <a:moveTo>
                      <a:pt x="0" y="0"/>
                    </a:moveTo>
                    <a:lnTo>
                      <a:pt x="6" y="2"/>
                    </a:lnTo>
                    <a:lnTo>
                      <a:pt x="13" y="8"/>
                    </a:lnTo>
                    <a:lnTo>
                      <a:pt x="16" y="13"/>
                    </a:lnTo>
                    <a:lnTo>
                      <a:pt x="16" y="2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3" name="Freeform 92"/>
              <p:cNvSpPr>
                <a:spLocks/>
              </p:cNvSpPr>
              <p:nvPr/>
            </p:nvSpPr>
            <p:spPr bwMode="auto">
              <a:xfrm>
                <a:off x="2947" y="2868"/>
                <a:ext cx="17" cy="32"/>
              </a:xfrm>
              <a:custGeom>
                <a:avLst/>
                <a:gdLst>
                  <a:gd name="T0" fmla="*/ 16 w 17"/>
                  <a:gd name="T1" fmla="*/ 0 h 32"/>
                  <a:gd name="T2" fmla="*/ 9 w 17"/>
                  <a:gd name="T3" fmla="*/ 4 h 32"/>
                  <a:gd name="T4" fmla="*/ 4 w 17"/>
                  <a:gd name="T5" fmla="*/ 9 h 32"/>
                  <a:gd name="T6" fmla="*/ 2 w 17"/>
                  <a:gd name="T7" fmla="*/ 14 h 32"/>
                  <a:gd name="T8" fmla="*/ 0 w 17"/>
                  <a:gd name="T9" fmla="*/ 19 h 32"/>
                  <a:gd name="T10" fmla="*/ 2 w 17"/>
                  <a:gd name="T11" fmla="*/ 24 h 32"/>
                  <a:gd name="T12" fmla="*/ 4 w 17"/>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16" y="0"/>
                    </a:moveTo>
                    <a:lnTo>
                      <a:pt x="9" y="4"/>
                    </a:lnTo>
                    <a:lnTo>
                      <a:pt x="4" y="9"/>
                    </a:lnTo>
                    <a:lnTo>
                      <a:pt x="2" y="14"/>
                    </a:lnTo>
                    <a:lnTo>
                      <a:pt x="0" y="19"/>
                    </a:lnTo>
                    <a:lnTo>
                      <a:pt x="2" y="24"/>
                    </a:lnTo>
                    <a:lnTo>
                      <a:pt x="4" y="31"/>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4" name="Freeform 93"/>
              <p:cNvSpPr>
                <a:spLocks/>
              </p:cNvSpPr>
              <p:nvPr/>
            </p:nvSpPr>
            <p:spPr bwMode="auto">
              <a:xfrm>
                <a:off x="2915" y="2901"/>
                <a:ext cx="28" cy="17"/>
              </a:xfrm>
              <a:custGeom>
                <a:avLst/>
                <a:gdLst>
                  <a:gd name="T0" fmla="*/ 27 w 28"/>
                  <a:gd name="T1" fmla="*/ 16 h 17"/>
                  <a:gd name="T2" fmla="*/ 17 w 28"/>
                  <a:gd name="T3" fmla="*/ 8 h 17"/>
                  <a:gd name="T4" fmla="*/ 6 w 28"/>
                  <a:gd name="T5" fmla="*/ 0 h 17"/>
                  <a:gd name="T6" fmla="*/ 0 w 28"/>
                  <a:gd name="T7" fmla="*/ 0 h 17"/>
                </a:gdLst>
                <a:ahLst/>
                <a:cxnLst>
                  <a:cxn ang="0">
                    <a:pos x="T0" y="T1"/>
                  </a:cxn>
                  <a:cxn ang="0">
                    <a:pos x="T2" y="T3"/>
                  </a:cxn>
                  <a:cxn ang="0">
                    <a:pos x="T4" y="T5"/>
                  </a:cxn>
                  <a:cxn ang="0">
                    <a:pos x="T6" y="T7"/>
                  </a:cxn>
                </a:cxnLst>
                <a:rect l="0" t="0" r="r" b="b"/>
                <a:pathLst>
                  <a:path w="28" h="17">
                    <a:moveTo>
                      <a:pt x="27" y="16"/>
                    </a:moveTo>
                    <a:lnTo>
                      <a:pt x="17" y="8"/>
                    </a:lnTo>
                    <a:lnTo>
                      <a:pt x="6" y="0"/>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5" name="Freeform 94"/>
              <p:cNvSpPr>
                <a:spLocks/>
              </p:cNvSpPr>
              <p:nvPr/>
            </p:nvSpPr>
            <p:spPr bwMode="auto">
              <a:xfrm>
                <a:off x="2904" y="2991"/>
                <a:ext cx="47" cy="56"/>
              </a:xfrm>
              <a:custGeom>
                <a:avLst/>
                <a:gdLst>
                  <a:gd name="T0" fmla="*/ 0 w 47"/>
                  <a:gd name="T1" fmla="*/ 0 h 56"/>
                  <a:gd name="T2" fmla="*/ 2 w 47"/>
                  <a:gd name="T3" fmla="*/ 3 h 56"/>
                  <a:gd name="T4" fmla="*/ 6 w 47"/>
                  <a:gd name="T5" fmla="*/ 6 h 56"/>
                  <a:gd name="T6" fmla="*/ 12 w 47"/>
                  <a:gd name="T7" fmla="*/ 11 h 56"/>
                  <a:gd name="T8" fmla="*/ 17 w 47"/>
                  <a:gd name="T9" fmla="*/ 18 h 56"/>
                  <a:gd name="T10" fmla="*/ 20 w 47"/>
                  <a:gd name="T11" fmla="*/ 22 h 56"/>
                  <a:gd name="T12" fmla="*/ 26 w 47"/>
                  <a:gd name="T13" fmla="*/ 24 h 56"/>
                  <a:gd name="T14" fmla="*/ 32 w 47"/>
                  <a:gd name="T15" fmla="*/ 27 h 56"/>
                  <a:gd name="T16" fmla="*/ 38 w 47"/>
                  <a:gd name="T17" fmla="*/ 30 h 56"/>
                  <a:gd name="T18" fmla="*/ 40 w 47"/>
                  <a:gd name="T19" fmla="*/ 33 h 56"/>
                  <a:gd name="T20" fmla="*/ 42 w 47"/>
                  <a:gd name="T21" fmla="*/ 35 h 56"/>
                  <a:gd name="T22" fmla="*/ 44 w 47"/>
                  <a:gd name="T23" fmla="*/ 40 h 56"/>
                  <a:gd name="T24" fmla="*/ 46 w 47"/>
                  <a:gd name="T25" fmla="*/ 44 h 56"/>
                  <a:gd name="T26" fmla="*/ 46 w 47"/>
                  <a:gd name="T27" fmla="*/ 48 h 56"/>
                  <a:gd name="T28" fmla="*/ 46 w 47"/>
                  <a:gd name="T29" fmla="*/ 52 h 56"/>
                  <a:gd name="T30" fmla="*/ 44 w 47"/>
                  <a:gd name="T3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6">
                    <a:moveTo>
                      <a:pt x="0" y="0"/>
                    </a:moveTo>
                    <a:lnTo>
                      <a:pt x="2" y="3"/>
                    </a:lnTo>
                    <a:lnTo>
                      <a:pt x="6" y="6"/>
                    </a:lnTo>
                    <a:lnTo>
                      <a:pt x="12" y="11"/>
                    </a:lnTo>
                    <a:lnTo>
                      <a:pt x="17" y="18"/>
                    </a:lnTo>
                    <a:lnTo>
                      <a:pt x="20" y="22"/>
                    </a:lnTo>
                    <a:lnTo>
                      <a:pt x="26" y="24"/>
                    </a:lnTo>
                    <a:lnTo>
                      <a:pt x="32" y="27"/>
                    </a:lnTo>
                    <a:lnTo>
                      <a:pt x="38" y="30"/>
                    </a:lnTo>
                    <a:lnTo>
                      <a:pt x="40" y="33"/>
                    </a:lnTo>
                    <a:lnTo>
                      <a:pt x="42" y="35"/>
                    </a:lnTo>
                    <a:lnTo>
                      <a:pt x="44" y="40"/>
                    </a:lnTo>
                    <a:lnTo>
                      <a:pt x="46" y="44"/>
                    </a:lnTo>
                    <a:lnTo>
                      <a:pt x="46" y="48"/>
                    </a:lnTo>
                    <a:lnTo>
                      <a:pt x="46" y="52"/>
                    </a:lnTo>
                    <a:lnTo>
                      <a:pt x="44" y="5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6" name="Freeform 95"/>
              <p:cNvSpPr>
                <a:spLocks/>
              </p:cNvSpPr>
              <p:nvPr/>
            </p:nvSpPr>
            <p:spPr bwMode="auto">
              <a:xfrm>
                <a:off x="2864" y="2995"/>
                <a:ext cx="46" cy="49"/>
              </a:xfrm>
              <a:custGeom>
                <a:avLst/>
                <a:gdLst>
                  <a:gd name="T0" fmla="*/ 0 w 46"/>
                  <a:gd name="T1" fmla="*/ 0 h 49"/>
                  <a:gd name="T2" fmla="*/ 2 w 46"/>
                  <a:gd name="T3" fmla="*/ 8 h 49"/>
                  <a:gd name="T4" fmla="*/ 5 w 46"/>
                  <a:gd name="T5" fmla="*/ 12 h 49"/>
                  <a:gd name="T6" fmla="*/ 10 w 46"/>
                  <a:gd name="T7" fmla="*/ 15 h 49"/>
                  <a:gd name="T8" fmla="*/ 15 w 46"/>
                  <a:gd name="T9" fmla="*/ 18 h 49"/>
                  <a:gd name="T10" fmla="*/ 18 w 46"/>
                  <a:gd name="T11" fmla="*/ 22 h 49"/>
                  <a:gd name="T12" fmla="*/ 23 w 46"/>
                  <a:gd name="T13" fmla="*/ 26 h 49"/>
                  <a:gd name="T14" fmla="*/ 28 w 46"/>
                  <a:gd name="T15" fmla="*/ 29 h 49"/>
                  <a:gd name="T16" fmla="*/ 34 w 46"/>
                  <a:gd name="T17" fmla="*/ 33 h 49"/>
                  <a:gd name="T18" fmla="*/ 38 w 46"/>
                  <a:gd name="T19" fmla="*/ 36 h 49"/>
                  <a:gd name="T20" fmla="*/ 41 w 46"/>
                  <a:gd name="T21" fmla="*/ 39 h 49"/>
                  <a:gd name="T22" fmla="*/ 43 w 46"/>
                  <a:gd name="T23" fmla="*/ 43 h 49"/>
                  <a:gd name="T24" fmla="*/ 44 w 46"/>
                  <a:gd name="T25" fmla="*/ 45 h 49"/>
                  <a:gd name="T26" fmla="*/ 45 w 46"/>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0" y="0"/>
                    </a:moveTo>
                    <a:lnTo>
                      <a:pt x="2" y="8"/>
                    </a:lnTo>
                    <a:lnTo>
                      <a:pt x="5" y="12"/>
                    </a:lnTo>
                    <a:lnTo>
                      <a:pt x="10" y="15"/>
                    </a:lnTo>
                    <a:lnTo>
                      <a:pt x="15" y="18"/>
                    </a:lnTo>
                    <a:lnTo>
                      <a:pt x="18" y="22"/>
                    </a:lnTo>
                    <a:lnTo>
                      <a:pt x="23" y="26"/>
                    </a:lnTo>
                    <a:lnTo>
                      <a:pt x="28" y="29"/>
                    </a:lnTo>
                    <a:lnTo>
                      <a:pt x="34" y="33"/>
                    </a:lnTo>
                    <a:lnTo>
                      <a:pt x="38" y="36"/>
                    </a:lnTo>
                    <a:lnTo>
                      <a:pt x="41" y="39"/>
                    </a:lnTo>
                    <a:lnTo>
                      <a:pt x="43" y="43"/>
                    </a:lnTo>
                    <a:lnTo>
                      <a:pt x="44" y="45"/>
                    </a:lnTo>
                    <a:lnTo>
                      <a:pt x="45" y="48"/>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7" name="Freeform 96"/>
              <p:cNvSpPr>
                <a:spLocks/>
              </p:cNvSpPr>
              <p:nvPr/>
            </p:nvSpPr>
            <p:spPr bwMode="auto">
              <a:xfrm>
                <a:off x="2819" y="2993"/>
                <a:ext cx="25" cy="45"/>
              </a:xfrm>
              <a:custGeom>
                <a:avLst/>
                <a:gdLst>
                  <a:gd name="T0" fmla="*/ 2 w 25"/>
                  <a:gd name="T1" fmla="*/ 0 h 45"/>
                  <a:gd name="T2" fmla="*/ 0 w 25"/>
                  <a:gd name="T3" fmla="*/ 4 h 45"/>
                  <a:gd name="T4" fmla="*/ 2 w 25"/>
                  <a:gd name="T5" fmla="*/ 5 h 45"/>
                  <a:gd name="T6" fmla="*/ 4 w 25"/>
                  <a:gd name="T7" fmla="*/ 7 h 45"/>
                  <a:gd name="T8" fmla="*/ 6 w 25"/>
                  <a:gd name="T9" fmla="*/ 9 h 45"/>
                  <a:gd name="T10" fmla="*/ 8 w 25"/>
                  <a:gd name="T11" fmla="*/ 10 h 45"/>
                  <a:gd name="T12" fmla="*/ 9 w 25"/>
                  <a:gd name="T13" fmla="*/ 12 h 45"/>
                  <a:gd name="T14" fmla="*/ 11 w 25"/>
                  <a:gd name="T15" fmla="*/ 14 h 45"/>
                  <a:gd name="T16" fmla="*/ 12 w 25"/>
                  <a:gd name="T17" fmla="*/ 16 h 45"/>
                  <a:gd name="T18" fmla="*/ 16 w 25"/>
                  <a:gd name="T19" fmla="*/ 19 h 45"/>
                  <a:gd name="T20" fmla="*/ 18 w 25"/>
                  <a:gd name="T21" fmla="*/ 21 h 45"/>
                  <a:gd name="T22" fmla="*/ 20 w 25"/>
                  <a:gd name="T23" fmla="*/ 23 h 45"/>
                  <a:gd name="T24" fmla="*/ 22 w 25"/>
                  <a:gd name="T25" fmla="*/ 25 h 45"/>
                  <a:gd name="T26" fmla="*/ 22 w 25"/>
                  <a:gd name="T27" fmla="*/ 27 h 45"/>
                  <a:gd name="T28" fmla="*/ 23 w 25"/>
                  <a:gd name="T29" fmla="*/ 30 h 45"/>
                  <a:gd name="T30" fmla="*/ 24 w 25"/>
                  <a:gd name="T31" fmla="*/ 33 h 45"/>
                  <a:gd name="T32" fmla="*/ 23 w 25"/>
                  <a:gd name="T33" fmla="*/ 37 h 45"/>
                  <a:gd name="T34" fmla="*/ 23 w 25"/>
                  <a:gd name="T35" fmla="*/ 40 h 45"/>
                  <a:gd name="T36" fmla="*/ 22 w 25"/>
                  <a:gd name="T37" fmla="*/ 42 h 45"/>
                  <a:gd name="T38" fmla="*/ 21 w 25"/>
                  <a:gd name="T3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2" y="0"/>
                    </a:moveTo>
                    <a:lnTo>
                      <a:pt x="0" y="4"/>
                    </a:lnTo>
                    <a:lnTo>
                      <a:pt x="2" y="5"/>
                    </a:lnTo>
                    <a:lnTo>
                      <a:pt x="4" y="7"/>
                    </a:lnTo>
                    <a:lnTo>
                      <a:pt x="6" y="9"/>
                    </a:lnTo>
                    <a:lnTo>
                      <a:pt x="8" y="10"/>
                    </a:lnTo>
                    <a:lnTo>
                      <a:pt x="9" y="12"/>
                    </a:lnTo>
                    <a:lnTo>
                      <a:pt x="11" y="14"/>
                    </a:lnTo>
                    <a:lnTo>
                      <a:pt x="12" y="16"/>
                    </a:lnTo>
                    <a:lnTo>
                      <a:pt x="16" y="19"/>
                    </a:lnTo>
                    <a:lnTo>
                      <a:pt x="18" y="21"/>
                    </a:lnTo>
                    <a:lnTo>
                      <a:pt x="20" y="23"/>
                    </a:lnTo>
                    <a:lnTo>
                      <a:pt x="22" y="25"/>
                    </a:lnTo>
                    <a:lnTo>
                      <a:pt x="22" y="27"/>
                    </a:lnTo>
                    <a:lnTo>
                      <a:pt x="23" y="30"/>
                    </a:lnTo>
                    <a:lnTo>
                      <a:pt x="24" y="33"/>
                    </a:lnTo>
                    <a:lnTo>
                      <a:pt x="23" y="37"/>
                    </a:lnTo>
                    <a:lnTo>
                      <a:pt x="23" y="40"/>
                    </a:lnTo>
                    <a:lnTo>
                      <a:pt x="22" y="42"/>
                    </a:lnTo>
                    <a:lnTo>
                      <a:pt x="21" y="4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8" name="Freeform 97"/>
              <p:cNvSpPr>
                <a:spLocks/>
              </p:cNvSpPr>
              <p:nvPr/>
            </p:nvSpPr>
            <p:spPr bwMode="auto">
              <a:xfrm>
                <a:off x="2905" y="2917"/>
                <a:ext cx="17" cy="17"/>
              </a:xfrm>
              <a:custGeom>
                <a:avLst/>
                <a:gdLst>
                  <a:gd name="T0" fmla="*/ 16 w 17"/>
                  <a:gd name="T1" fmla="*/ 0 h 17"/>
                  <a:gd name="T2" fmla="*/ 12 w 17"/>
                  <a:gd name="T3" fmla="*/ 2 h 17"/>
                  <a:gd name="T4" fmla="*/ 9 w 17"/>
                  <a:gd name="T5" fmla="*/ 4 h 17"/>
                  <a:gd name="T6" fmla="*/ 6 w 17"/>
                  <a:gd name="T7" fmla="*/ 6 h 17"/>
                  <a:gd name="T8" fmla="*/ 3 w 17"/>
                  <a:gd name="T9" fmla="*/ 8 h 17"/>
                  <a:gd name="T10" fmla="*/ 3 w 17"/>
                  <a:gd name="T11" fmla="*/ 10 h 17"/>
                  <a:gd name="T12" fmla="*/ 0 w 17"/>
                  <a:gd name="T13" fmla="*/ 12 h 17"/>
                  <a:gd name="T14" fmla="*/ 3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6" y="0"/>
                    </a:moveTo>
                    <a:lnTo>
                      <a:pt x="12" y="2"/>
                    </a:lnTo>
                    <a:lnTo>
                      <a:pt x="9" y="4"/>
                    </a:lnTo>
                    <a:lnTo>
                      <a:pt x="6" y="6"/>
                    </a:lnTo>
                    <a:lnTo>
                      <a:pt x="3" y="8"/>
                    </a:lnTo>
                    <a:lnTo>
                      <a:pt x="3" y="10"/>
                    </a:lnTo>
                    <a:lnTo>
                      <a:pt x="0" y="12"/>
                    </a:lnTo>
                    <a:lnTo>
                      <a:pt x="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99" name="Freeform 98"/>
              <p:cNvSpPr>
                <a:spLocks/>
              </p:cNvSpPr>
              <p:nvPr/>
            </p:nvSpPr>
            <p:spPr bwMode="auto">
              <a:xfrm>
                <a:off x="2785" y="2936"/>
                <a:ext cx="18" cy="17"/>
              </a:xfrm>
              <a:custGeom>
                <a:avLst/>
                <a:gdLst>
                  <a:gd name="T0" fmla="*/ 0 w 18"/>
                  <a:gd name="T1" fmla="*/ 0 h 17"/>
                  <a:gd name="T2" fmla="*/ 5 w 18"/>
                  <a:gd name="T3" fmla="*/ 0 h 17"/>
                  <a:gd name="T4" fmla="*/ 12 w 18"/>
                  <a:gd name="T5" fmla="*/ 4 h 17"/>
                  <a:gd name="T6" fmla="*/ 17 w 18"/>
                  <a:gd name="T7" fmla="*/ 16 h 17"/>
                </a:gdLst>
                <a:ahLst/>
                <a:cxnLst>
                  <a:cxn ang="0">
                    <a:pos x="T0" y="T1"/>
                  </a:cxn>
                  <a:cxn ang="0">
                    <a:pos x="T2" y="T3"/>
                  </a:cxn>
                  <a:cxn ang="0">
                    <a:pos x="T4" y="T5"/>
                  </a:cxn>
                  <a:cxn ang="0">
                    <a:pos x="T6" y="T7"/>
                  </a:cxn>
                </a:cxnLst>
                <a:rect l="0" t="0" r="r" b="b"/>
                <a:pathLst>
                  <a:path w="18" h="17">
                    <a:moveTo>
                      <a:pt x="0" y="0"/>
                    </a:moveTo>
                    <a:lnTo>
                      <a:pt x="5" y="0"/>
                    </a:lnTo>
                    <a:lnTo>
                      <a:pt x="12" y="4"/>
                    </a:lnTo>
                    <a:lnTo>
                      <a:pt x="1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0" name="Freeform 99"/>
              <p:cNvSpPr>
                <a:spLocks/>
              </p:cNvSpPr>
              <p:nvPr/>
            </p:nvSpPr>
            <p:spPr bwMode="auto">
              <a:xfrm>
                <a:off x="2840" y="2997"/>
                <a:ext cx="109" cy="18"/>
              </a:xfrm>
              <a:custGeom>
                <a:avLst/>
                <a:gdLst>
                  <a:gd name="T0" fmla="*/ 108 w 109"/>
                  <a:gd name="T1" fmla="*/ 1 h 18"/>
                  <a:gd name="T2" fmla="*/ 103 w 109"/>
                  <a:gd name="T3" fmla="*/ 0 h 18"/>
                  <a:gd name="T4" fmla="*/ 98 w 109"/>
                  <a:gd name="T5" fmla="*/ 0 h 18"/>
                  <a:gd name="T6" fmla="*/ 92 w 109"/>
                  <a:gd name="T7" fmla="*/ 1 h 18"/>
                  <a:gd name="T8" fmla="*/ 87 w 109"/>
                  <a:gd name="T9" fmla="*/ 3 h 18"/>
                  <a:gd name="T10" fmla="*/ 83 w 109"/>
                  <a:gd name="T11" fmla="*/ 6 h 18"/>
                  <a:gd name="T12" fmla="*/ 79 w 109"/>
                  <a:gd name="T13" fmla="*/ 9 h 18"/>
                  <a:gd name="T14" fmla="*/ 74 w 109"/>
                  <a:gd name="T15" fmla="*/ 9 h 18"/>
                  <a:gd name="T16" fmla="*/ 67 w 109"/>
                  <a:gd name="T17" fmla="*/ 9 h 18"/>
                  <a:gd name="T18" fmla="*/ 61 w 109"/>
                  <a:gd name="T19" fmla="*/ 9 h 18"/>
                  <a:gd name="T20" fmla="*/ 54 w 109"/>
                  <a:gd name="T21" fmla="*/ 10 h 18"/>
                  <a:gd name="T22" fmla="*/ 48 w 109"/>
                  <a:gd name="T23" fmla="*/ 12 h 18"/>
                  <a:gd name="T24" fmla="*/ 44 w 109"/>
                  <a:gd name="T25" fmla="*/ 15 h 18"/>
                  <a:gd name="T26" fmla="*/ 40 w 109"/>
                  <a:gd name="T27" fmla="*/ 17 h 18"/>
                  <a:gd name="T28" fmla="*/ 29 w 109"/>
                  <a:gd name="T29" fmla="*/ 10 h 18"/>
                  <a:gd name="T30" fmla="*/ 22 w 109"/>
                  <a:gd name="T31" fmla="*/ 9 h 18"/>
                  <a:gd name="T32" fmla="*/ 15 w 109"/>
                  <a:gd name="T33" fmla="*/ 9 h 18"/>
                  <a:gd name="T34" fmla="*/ 8 w 109"/>
                  <a:gd name="T35" fmla="*/ 10 h 18"/>
                  <a:gd name="T36" fmla="*/ 4 w 109"/>
                  <a:gd name="T37" fmla="*/ 11 h 18"/>
                  <a:gd name="T38" fmla="*/ 0 w 109"/>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8">
                    <a:moveTo>
                      <a:pt x="108" y="1"/>
                    </a:moveTo>
                    <a:lnTo>
                      <a:pt x="103" y="0"/>
                    </a:lnTo>
                    <a:lnTo>
                      <a:pt x="98" y="0"/>
                    </a:lnTo>
                    <a:lnTo>
                      <a:pt x="92" y="1"/>
                    </a:lnTo>
                    <a:lnTo>
                      <a:pt x="87" y="3"/>
                    </a:lnTo>
                    <a:lnTo>
                      <a:pt x="83" y="6"/>
                    </a:lnTo>
                    <a:lnTo>
                      <a:pt x="79" y="9"/>
                    </a:lnTo>
                    <a:lnTo>
                      <a:pt x="74" y="9"/>
                    </a:lnTo>
                    <a:lnTo>
                      <a:pt x="67" y="9"/>
                    </a:lnTo>
                    <a:lnTo>
                      <a:pt x="61" y="9"/>
                    </a:lnTo>
                    <a:lnTo>
                      <a:pt x="54" y="10"/>
                    </a:lnTo>
                    <a:lnTo>
                      <a:pt x="48" y="12"/>
                    </a:lnTo>
                    <a:lnTo>
                      <a:pt x="44" y="15"/>
                    </a:lnTo>
                    <a:lnTo>
                      <a:pt x="40" y="17"/>
                    </a:lnTo>
                    <a:lnTo>
                      <a:pt x="29" y="10"/>
                    </a:lnTo>
                    <a:lnTo>
                      <a:pt x="22" y="9"/>
                    </a:lnTo>
                    <a:lnTo>
                      <a:pt x="15" y="9"/>
                    </a:lnTo>
                    <a:lnTo>
                      <a:pt x="8" y="10"/>
                    </a:lnTo>
                    <a:lnTo>
                      <a:pt x="4" y="11"/>
                    </a:lnTo>
                    <a:lnTo>
                      <a:pt x="0" y="12"/>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1" name="Freeform 100"/>
              <p:cNvSpPr>
                <a:spLocks/>
              </p:cNvSpPr>
              <p:nvPr/>
            </p:nvSpPr>
            <p:spPr bwMode="auto">
              <a:xfrm>
                <a:off x="2940" y="3006"/>
                <a:ext cx="18" cy="17"/>
              </a:xfrm>
              <a:custGeom>
                <a:avLst/>
                <a:gdLst>
                  <a:gd name="T0" fmla="*/ 17 w 18"/>
                  <a:gd name="T1" fmla="*/ 4 h 17"/>
                  <a:gd name="T2" fmla="*/ 12 w 18"/>
                  <a:gd name="T3" fmla="*/ 0 h 17"/>
                  <a:gd name="T4" fmla="*/ 7 w 18"/>
                  <a:gd name="T5" fmla="*/ 4 h 17"/>
                  <a:gd name="T6" fmla="*/ 4 w 18"/>
                  <a:gd name="T7" fmla="*/ 8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4"/>
                    </a:moveTo>
                    <a:lnTo>
                      <a:pt x="12" y="0"/>
                    </a:lnTo>
                    <a:lnTo>
                      <a:pt x="7" y="4"/>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2" name="Freeform 101"/>
              <p:cNvSpPr>
                <a:spLocks/>
              </p:cNvSpPr>
              <p:nvPr/>
            </p:nvSpPr>
            <p:spPr bwMode="auto">
              <a:xfrm>
                <a:off x="2904" y="3014"/>
                <a:ext cx="25" cy="17"/>
              </a:xfrm>
              <a:custGeom>
                <a:avLst/>
                <a:gdLst>
                  <a:gd name="T0" fmla="*/ 24 w 25"/>
                  <a:gd name="T1" fmla="*/ 1 h 17"/>
                  <a:gd name="T2" fmla="*/ 19 w 25"/>
                  <a:gd name="T3" fmla="*/ 0 h 17"/>
                  <a:gd name="T4" fmla="*/ 14 w 25"/>
                  <a:gd name="T5" fmla="*/ 1 h 17"/>
                  <a:gd name="T6" fmla="*/ 8 w 25"/>
                  <a:gd name="T7" fmla="*/ 5 h 17"/>
                  <a:gd name="T8" fmla="*/ 4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1"/>
                    </a:moveTo>
                    <a:lnTo>
                      <a:pt x="19" y="0"/>
                    </a:lnTo>
                    <a:lnTo>
                      <a:pt x="14" y="1"/>
                    </a:lnTo>
                    <a:lnTo>
                      <a:pt x="8" y="5"/>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3" name="Freeform 102"/>
              <p:cNvSpPr>
                <a:spLocks/>
              </p:cNvSpPr>
              <p:nvPr/>
            </p:nvSpPr>
            <p:spPr bwMode="auto">
              <a:xfrm>
                <a:off x="2863" y="3020"/>
                <a:ext cx="24" cy="17"/>
              </a:xfrm>
              <a:custGeom>
                <a:avLst/>
                <a:gdLst>
                  <a:gd name="T0" fmla="*/ 23 w 24"/>
                  <a:gd name="T1" fmla="*/ 8 h 17"/>
                  <a:gd name="T2" fmla="*/ 18 w 24"/>
                  <a:gd name="T3" fmla="*/ 0 h 17"/>
                  <a:gd name="T4" fmla="*/ 13 w 24"/>
                  <a:gd name="T5" fmla="*/ 0 h 17"/>
                  <a:gd name="T6" fmla="*/ 7 w 24"/>
                  <a:gd name="T7" fmla="*/ 0 h 17"/>
                  <a:gd name="T8" fmla="*/ 0 w 24"/>
                  <a:gd name="T9" fmla="*/ 16 h 17"/>
                </a:gdLst>
                <a:ahLst/>
                <a:cxnLst>
                  <a:cxn ang="0">
                    <a:pos x="T0" y="T1"/>
                  </a:cxn>
                  <a:cxn ang="0">
                    <a:pos x="T2" y="T3"/>
                  </a:cxn>
                  <a:cxn ang="0">
                    <a:pos x="T4" y="T5"/>
                  </a:cxn>
                  <a:cxn ang="0">
                    <a:pos x="T6" y="T7"/>
                  </a:cxn>
                  <a:cxn ang="0">
                    <a:pos x="T8" y="T9"/>
                  </a:cxn>
                </a:cxnLst>
                <a:rect l="0" t="0" r="r" b="b"/>
                <a:pathLst>
                  <a:path w="24" h="17">
                    <a:moveTo>
                      <a:pt x="23" y="8"/>
                    </a:moveTo>
                    <a:lnTo>
                      <a:pt x="18" y="0"/>
                    </a:lnTo>
                    <a:lnTo>
                      <a:pt x="13" y="0"/>
                    </a:lnTo>
                    <a:lnTo>
                      <a:pt x="7"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4" name="Freeform 103"/>
              <p:cNvSpPr>
                <a:spLocks/>
              </p:cNvSpPr>
              <p:nvPr/>
            </p:nvSpPr>
            <p:spPr bwMode="auto">
              <a:xfrm>
                <a:off x="2803" y="3009"/>
                <a:ext cx="25" cy="17"/>
              </a:xfrm>
              <a:custGeom>
                <a:avLst/>
                <a:gdLst>
                  <a:gd name="T0" fmla="*/ 24 w 25"/>
                  <a:gd name="T1" fmla="*/ 0 h 17"/>
                  <a:gd name="T2" fmla="*/ 18 w 25"/>
                  <a:gd name="T3" fmla="*/ 0 h 17"/>
                  <a:gd name="T4" fmla="*/ 13 w 25"/>
                  <a:gd name="T5" fmla="*/ 0 h 17"/>
                  <a:gd name="T6" fmla="*/ 7 w 25"/>
                  <a:gd name="T7" fmla="*/ 2 h 17"/>
                  <a:gd name="T8" fmla="*/ 3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0"/>
                    </a:moveTo>
                    <a:lnTo>
                      <a:pt x="18" y="0"/>
                    </a:lnTo>
                    <a:lnTo>
                      <a:pt x="13" y="0"/>
                    </a:lnTo>
                    <a:lnTo>
                      <a:pt x="7" y="2"/>
                    </a:lnTo>
                    <a:lnTo>
                      <a:pt x="3"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5" name="Freeform 104"/>
              <p:cNvSpPr>
                <a:spLocks/>
              </p:cNvSpPr>
              <p:nvPr/>
            </p:nvSpPr>
            <p:spPr bwMode="auto">
              <a:xfrm>
                <a:off x="2791" y="2996"/>
                <a:ext cx="29" cy="17"/>
              </a:xfrm>
              <a:custGeom>
                <a:avLst/>
                <a:gdLst>
                  <a:gd name="T0" fmla="*/ 28 w 29"/>
                  <a:gd name="T1" fmla="*/ 8 h 17"/>
                  <a:gd name="T2" fmla="*/ 21 w 29"/>
                  <a:gd name="T3" fmla="*/ 0 h 17"/>
                  <a:gd name="T4" fmla="*/ 15 w 29"/>
                  <a:gd name="T5" fmla="*/ 0 h 17"/>
                  <a:gd name="T6" fmla="*/ 10 w 29"/>
                  <a:gd name="T7" fmla="*/ 0 h 17"/>
                  <a:gd name="T8" fmla="*/ 5 w 29"/>
                  <a:gd name="T9" fmla="*/ 0 h 17"/>
                  <a:gd name="T10" fmla="*/ 0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28" y="8"/>
                    </a:moveTo>
                    <a:lnTo>
                      <a:pt x="21" y="0"/>
                    </a:lnTo>
                    <a:lnTo>
                      <a:pt x="15" y="0"/>
                    </a:lnTo>
                    <a:lnTo>
                      <a:pt x="10" y="0"/>
                    </a:lnTo>
                    <a:lnTo>
                      <a:pt x="5"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grpSp>
      <p:sp>
        <p:nvSpPr>
          <p:cNvPr id="81" name="Line 1136"/>
          <p:cNvSpPr>
            <a:spLocks noChangeShapeType="1"/>
          </p:cNvSpPr>
          <p:nvPr/>
        </p:nvSpPr>
        <p:spPr bwMode="auto">
          <a:xfrm>
            <a:off x="4565650" y="2127250"/>
            <a:ext cx="0" cy="20605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82" name="Line 1137"/>
          <p:cNvSpPr>
            <a:spLocks noChangeShapeType="1"/>
          </p:cNvSpPr>
          <p:nvPr/>
        </p:nvSpPr>
        <p:spPr bwMode="auto">
          <a:xfrm flipH="1">
            <a:off x="2813050" y="4187825"/>
            <a:ext cx="1752600" cy="7921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83" name="Line 1138"/>
          <p:cNvSpPr>
            <a:spLocks noChangeShapeType="1"/>
          </p:cNvSpPr>
          <p:nvPr/>
        </p:nvSpPr>
        <p:spPr bwMode="auto">
          <a:xfrm flipH="1" flipV="1">
            <a:off x="4565650" y="4187825"/>
            <a:ext cx="1752600" cy="6334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 name="TextBox 2"/>
          <p:cNvSpPr txBox="1"/>
          <p:nvPr/>
        </p:nvSpPr>
        <p:spPr>
          <a:xfrm>
            <a:off x="3697707" y="6400800"/>
            <a:ext cx="1599406" cy="369332"/>
          </a:xfrm>
          <a:prstGeom prst="rect">
            <a:avLst/>
          </a:prstGeom>
          <a:noFill/>
        </p:spPr>
        <p:txBody>
          <a:bodyPr wrap="square" rtlCol="0">
            <a:spAutoFit/>
          </a:bodyPr>
          <a:lstStyle/>
          <a:p>
            <a:r>
              <a:rPr lang="en-ZA" dirty="0" smtClean="0"/>
              <a:t>Physical (Body)</a:t>
            </a:r>
            <a:endParaRPr lang="en-ZA" dirty="0"/>
          </a:p>
        </p:txBody>
      </p:sp>
      <p:sp>
        <p:nvSpPr>
          <p:cNvPr id="135" name="TextBox 134"/>
          <p:cNvSpPr txBox="1"/>
          <p:nvPr/>
        </p:nvSpPr>
        <p:spPr>
          <a:xfrm>
            <a:off x="6599237" y="2793367"/>
            <a:ext cx="2266950" cy="381000"/>
          </a:xfrm>
          <a:prstGeom prst="rect">
            <a:avLst/>
          </a:prstGeom>
          <a:noFill/>
        </p:spPr>
        <p:txBody>
          <a:bodyPr wrap="square" rtlCol="0">
            <a:spAutoFit/>
          </a:bodyPr>
          <a:lstStyle/>
          <a:p>
            <a:r>
              <a:rPr lang="en-ZA" dirty="0" smtClean="0"/>
              <a:t>Feelings/Emotions</a:t>
            </a:r>
            <a:endParaRPr lang="en-ZA" dirty="0"/>
          </a:p>
        </p:txBody>
      </p:sp>
      <p:sp>
        <p:nvSpPr>
          <p:cNvPr id="136" name="TextBox 135"/>
          <p:cNvSpPr txBox="1"/>
          <p:nvPr/>
        </p:nvSpPr>
        <p:spPr>
          <a:xfrm>
            <a:off x="613728" y="2333944"/>
            <a:ext cx="2266950" cy="381000"/>
          </a:xfrm>
          <a:prstGeom prst="rect">
            <a:avLst/>
          </a:prstGeom>
          <a:noFill/>
        </p:spPr>
        <p:txBody>
          <a:bodyPr wrap="square" rtlCol="0">
            <a:spAutoFit/>
          </a:bodyPr>
          <a:lstStyle/>
          <a:p>
            <a:r>
              <a:rPr lang="en-ZA" dirty="0" smtClean="0"/>
              <a:t>Mental/Reasoning</a:t>
            </a:r>
            <a:endParaRPr lang="en-ZA" dirty="0"/>
          </a:p>
        </p:txBody>
      </p:sp>
    </p:spTree>
    <p:extLst>
      <p:ext uri="{BB962C8B-B14F-4D97-AF65-F5344CB8AC3E}">
        <p14:creationId xmlns:p14="http://schemas.microsoft.com/office/powerpoint/2010/main" val="1164665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63277" y="339179"/>
            <a:ext cx="4817474" cy="707886"/>
          </a:xfrm>
          <a:prstGeom prst="rect">
            <a:avLst/>
          </a:prstGeom>
          <a:noFill/>
        </p:spPr>
        <p:txBody>
          <a:bodyPr wrap="none" rtlCol="0">
            <a:spAutoFit/>
          </a:bodyPr>
          <a:lstStyle/>
          <a:p>
            <a:pPr algn="ctr"/>
            <a:r>
              <a:rPr lang="en-US" sz="4000" b="1" cap="all" dirty="0" smtClean="0">
                <a:solidFill>
                  <a:schemeClr val="bg1"/>
                </a:solidFill>
              </a:rPr>
              <a:t>Changing the head</a:t>
            </a:r>
            <a:endParaRPr lang="en-US" sz="4000" b="1" cap="all" dirty="0">
              <a:solidFill>
                <a:schemeClr val="bg1"/>
              </a:solidFill>
            </a:endParaRPr>
          </a:p>
        </p:txBody>
      </p:sp>
      <p:sp>
        <p:nvSpPr>
          <p:cNvPr id="13" name="Rectangle 12"/>
          <p:cNvSpPr>
            <a:spLocks noGrp="1" noChangeArrowheads="1"/>
          </p:cNvSpPr>
          <p:nvPr/>
        </p:nvSpPr>
        <p:spPr bwMode="auto">
          <a:xfrm>
            <a:off x="1411554" y="1600200"/>
            <a:ext cx="6678346" cy="477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ZA" altLang="en-US" sz="2400" b="1" dirty="0" smtClean="0"/>
          </a:p>
          <a:p>
            <a:pPr lvl="1"/>
            <a:r>
              <a:rPr lang="en-ZA" altLang="en-US" sz="2400" dirty="0" smtClean="0"/>
              <a:t>Create an understanding of mSCOA across the organisation</a:t>
            </a:r>
          </a:p>
          <a:p>
            <a:pPr lvl="2"/>
            <a:r>
              <a:rPr lang="en-ZA" altLang="en-US" dirty="0" smtClean="0">
                <a:solidFill>
                  <a:srgbClr val="C00000"/>
                </a:solidFill>
              </a:rPr>
              <a:t>Awareness sessions</a:t>
            </a:r>
          </a:p>
          <a:p>
            <a:pPr lvl="3"/>
            <a:r>
              <a:rPr lang="en-ZA" altLang="en-US" sz="2400" dirty="0" smtClean="0"/>
              <a:t>Awareness sessions within the municipality using material on NT website</a:t>
            </a:r>
          </a:p>
          <a:p>
            <a:pPr lvl="2"/>
            <a:r>
              <a:rPr lang="en-ZA" altLang="en-US" dirty="0" smtClean="0">
                <a:solidFill>
                  <a:srgbClr val="C00000"/>
                </a:solidFill>
              </a:rPr>
              <a:t>Training</a:t>
            </a:r>
          </a:p>
          <a:p>
            <a:pPr lvl="3"/>
            <a:r>
              <a:rPr lang="en-ZA" altLang="en-US" sz="2400" dirty="0" smtClean="0"/>
              <a:t>Accredited mSCOA training trough IMFO</a:t>
            </a:r>
          </a:p>
          <a:p>
            <a:pPr marL="0" indent="0">
              <a:buNone/>
            </a:pPr>
            <a:endParaRPr lang="en-ZA" altLang="en-US" sz="2000" b="1" dirty="0"/>
          </a:p>
        </p:txBody>
      </p:sp>
      <p:sp>
        <p:nvSpPr>
          <p:cNvPr id="16" name="Freeform 15"/>
          <p:cNvSpPr>
            <a:spLocks/>
          </p:cNvSpPr>
          <p:nvPr/>
        </p:nvSpPr>
        <p:spPr bwMode="auto">
          <a:xfrm>
            <a:off x="696119" y="2286000"/>
            <a:ext cx="715962" cy="798512"/>
          </a:xfrm>
          <a:custGeom>
            <a:avLst/>
            <a:gdLst>
              <a:gd name="T0" fmla="*/ 217 w 333"/>
              <a:gd name="T1" fmla="*/ 271 h 300"/>
              <a:gd name="T2" fmla="*/ 220 w 333"/>
              <a:gd name="T3" fmla="*/ 257 h 300"/>
              <a:gd name="T4" fmla="*/ 232 w 333"/>
              <a:gd name="T5" fmla="*/ 250 h 300"/>
              <a:gd name="T6" fmla="*/ 272 w 333"/>
              <a:gd name="T7" fmla="*/ 244 h 300"/>
              <a:gd name="T8" fmla="*/ 291 w 333"/>
              <a:gd name="T9" fmla="*/ 236 h 300"/>
              <a:gd name="T10" fmla="*/ 298 w 333"/>
              <a:gd name="T11" fmla="*/ 229 h 300"/>
              <a:gd name="T12" fmla="*/ 298 w 333"/>
              <a:gd name="T13" fmla="*/ 213 h 300"/>
              <a:gd name="T14" fmla="*/ 296 w 333"/>
              <a:gd name="T15" fmla="*/ 188 h 300"/>
              <a:gd name="T16" fmla="*/ 301 w 333"/>
              <a:gd name="T17" fmla="*/ 171 h 300"/>
              <a:gd name="T18" fmla="*/ 314 w 333"/>
              <a:gd name="T19" fmla="*/ 165 h 300"/>
              <a:gd name="T20" fmla="*/ 329 w 333"/>
              <a:gd name="T21" fmla="*/ 159 h 300"/>
              <a:gd name="T22" fmla="*/ 332 w 333"/>
              <a:gd name="T23" fmla="*/ 151 h 300"/>
              <a:gd name="T24" fmla="*/ 323 w 333"/>
              <a:gd name="T25" fmla="*/ 144 h 300"/>
              <a:gd name="T26" fmla="*/ 294 w 333"/>
              <a:gd name="T27" fmla="*/ 114 h 300"/>
              <a:gd name="T28" fmla="*/ 299 w 333"/>
              <a:gd name="T29" fmla="*/ 105 h 300"/>
              <a:gd name="T30" fmla="*/ 306 w 333"/>
              <a:gd name="T31" fmla="*/ 87 h 300"/>
              <a:gd name="T32" fmla="*/ 300 w 333"/>
              <a:gd name="T33" fmla="*/ 58 h 300"/>
              <a:gd name="T34" fmla="*/ 282 w 333"/>
              <a:gd name="T35" fmla="*/ 31 h 300"/>
              <a:gd name="T36" fmla="*/ 263 w 333"/>
              <a:gd name="T37" fmla="*/ 12 h 300"/>
              <a:gd name="T38" fmla="*/ 224 w 333"/>
              <a:gd name="T39" fmla="*/ 1 h 300"/>
              <a:gd name="T40" fmla="*/ 180 w 333"/>
              <a:gd name="T41" fmla="*/ 0 h 300"/>
              <a:gd name="T42" fmla="*/ 139 w 333"/>
              <a:gd name="T43" fmla="*/ 2 h 300"/>
              <a:gd name="T44" fmla="*/ 102 w 333"/>
              <a:gd name="T45" fmla="*/ 11 h 300"/>
              <a:gd name="T46" fmla="*/ 59 w 333"/>
              <a:gd name="T47" fmla="*/ 32 h 300"/>
              <a:gd name="T48" fmla="*/ 38 w 333"/>
              <a:gd name="T49" fmla="*/ 48 h 300"/>
              <a:gd name="T50" fmla="*/ 17 w 333"/>
              <a:gd name="T51" fmla="*/ 72 h 300"/>
              <a:gd name="T52" fmla="*/ 1 w 333"/>
              <a:gd name="T53" fmla="*/ 102 h 300"/>
              <a:gd name="T54" fmla="*/ 0 w 333"/>
              <a:gd name="T55" fmla="*/ 129 h 300"/>
              <a:gd name="T56" fmla="*/ 9 w 333"/>
              <a:gd name="T57" fmla="*/ 153 h 300"/>
              <a:gd name="T58" fmla="*/ 52 w 333"/>
              <a:gd name="T59" fmla="*/ 206 h 300"/>
              <a:gd name="T60" fmla="*/ 66 w 333"/>
              <a:gd name="T61" fmla="*/ 230 h 300"/>
              <a:gd name="T62" fmla="*/ 70 w 333"/>
              <a:gd name="T63" fmla="*/ 246 h 300"/>
              <a:gd name="T64" fmla="*/ 71 w 333"/>
              <a:gd name="T65" fmla="*/ 267 h 300"/>
              <a:gd name="T66" fmla="*/ 217 w 333"/>
              <a:gd name="T67"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 h="300">
                <a:moveTo>
                  <a:pt x="217" y="299"/>
                </a:moveTo>
                <a:lnTo>
                  <a:pt x="217" y="271"/>
                </a:lnTo>
                <a:lnTo>
                  <a:pt x="218" y="264"/>
                </a:lnTo>
                <a:lnTo>
                  <a:pt x="220" y="257"/>
                </a:lnTo>
                <a:lnTo>
                  <a:pt x="225" y="252"/>
                </a:lnTo>
                <a:lnTo>
                  <a:pt x="232" y="250"/>
                </a:lnTo>
                <a:lnTo>
                  <a:pt x="257" y="246"/>
                </a:lnTo>
                <a:lnTo>
                  <a:pt x="272" y="244"/>
                </a:lnTo>
                <a:lnTo>
                  <a:pt x="282" y="240"/>
                </a:lnTo>
                <a:lnTo>
                  <a:pt x="291" y="236"/>
                </a:lnTo>
                <a:lnTo>
                  <a:pt x="295" y="234"/>
                </a:lnTo>
                <a:lnTo>
                  <a:pt x="298" y="229"/>
                </a:lnTo>
                <a:lnTo>
                  <a:pt x="298" y="221"/>
                </a:lnTo>
                <a:lnTo>
                  <a:pt x="298" y="213"/>
                </a:lnTo>
                <a:lnTo>
                  <a:pt x="296" y="199"/>
                </a:lnTo>
                <a:lnTo>
                  <a:pt x="296" y="188"/>
                </a:lnTo>
                <a:lnTo>
                  <a:pt x="298" y="178"/>
                </a:lnTo>
                <a:lnTo>
                  <a:pt x="301" y="171"/>
                </a:lnTo>
                <a:lnTo>
                  <a:pt x="306" y="168"/>
                </a:lnTo>
                <a:lnTo>
                  <a:pt x="314" y="165"/>
                </a:lnTo>
                <a:lnTo>
                  <a:pt x="326" y="161"/>
                </a:lnTo>
                <a:lnTo>
                  <a:pt x="329" y="159"/>
                </a:lnTo>
                <a:lnTo>
                  <a:pt x="332" y="156"/>
                </a:lnTo>
                <a:lnTo>
                  <a:pt x="332" y="151"/>
                </a:lnTo>
                <a:lnTo>
                  <a:pt x="327" y="148"/>
                </a:lnTo>
                <a:lnTo>
                  <a:pt x="323" y="144"/>
                </a:lnTo>
                <a:lnTo>
                  <a:pt x="296" y="117"/>
                </a:lnTo>
                <a:lnTo>
                  <a:pt x="294" y="114"/>
                </a:lnTo>
                <a:lnTo>
                  <a:pt x="295" y="109"/>
                </a:lnTo>
                <a:lnTo>
                  <a:pt x="299" y="105"/>
                </a:lnTo>
                <a:lnTo>
                  <a:pt x="305" y="94"/>
                </a:lnTo>
                <a:lnTo>
                  <a:pt x="306" y="87"/>
                </a:lnTo>
                <a:lnTo>
                  <a:pt x="306" y="74"/>
                </a:lnTo>
                <a:lnTo>
                  <a:pt x="300" y="58"/>
                </a:lnTo>
                <a:lnTo>
                  <a:pt x="293" y="46"/>
                </a:lnTo>
                <a:lnTo>
                  <a:pt x="282" y="31"/>
                </a:lnTo>
                <a:lnTo>
                  <a:pt x="273" y="21"/>
                </a:lnTo>
                <a:lnTo>
                  <a:pt x="263" y="12"/>
                </a:lnTo>
                <a:lnTo>
                  <a:pt x="247" y="6"/>
                </a:lnTo>
                <a:lnTo>
                  <a:pt x="224" y="1"/>
                </a:lnTo>
                <a:lnTo>
                  <a:pt x="202" y="0"/>
                </a:lnTo>
                <a:lnTo>
                  <a:pt x="180" y="0"/>
                </a:lnTo>
                <a:lnTo>
                  <a:pt x="157" y="0"/>
                </a:lnTo>
                <a:lnTo>
                  <a:pt x="139" y="2"/>
                </a:lnTo>
                <a:lnTo>
                  <a:pt x="122" y="4"/>
                </a:lnTo>
                <a:lnTo>
                  <a:pt x="102" y="11"/>
                </a:lnTo>
                <a:lnTo>
                  <a:pt x="83" y="19"/>
                </a:lnTo>
                <a:lnTo>
                  <a:pt x="59" y="32"/>
                </a:lnTo>
                <a:lnTo>
                  <a:pt x="49" y="39"/>
                </a:lnTo>
                <a:lnTo>
                  <a:pt x="38" y="48"/>
                </a:lnTo>
                <a:lnTo>
                  <a:pt x="28" y="58"/>
                </a:lnTo>
                <a:lnTo>
                  <a:pt x="17" y="72"/>
                </a:lnTo>
                <a:lnTo>
                  <a:pt x="7" y="88"/>
                </a:lnTo>
                <a:lnTo>
                  <a:pt x="1" y="102"/>
                </a:lnTo>
                <a:lnTo>
                  <a:pt x="0" y="117"/>
                </a:lnTo>
                <a:lnTo>
                  <a:pt x="0" y="129"/>
                </a:lnTo>
                <a:lnTo>
                  <a:pt x="3" y="140"/>
                </a:lnTo>
                <a:lnTo>
                  <a:pt x="9" y="153"/>
                </a:lnTo>
                <a:lnTo>
                  <a:pt x="28" y="178"/>
                </a:lnTo>
                <a:lnTo>
                  <a:pt x="52" y="206"/>
                </a:lnTo>
                <a:lnTo>
                  <a:pt x="61" y="221"/>
                </a:lnTo>
                <a:lnTo>
                  <a:pt x="66" y="230"/>
                </a:lnTo>
                <a:lnTo>
                  <a:pt x="68" y="239"/>
                </a:lnTo>
                <a:lnTo>
                  <a:pt x="70" y="246"/>
                </a:lnTo>
                <a:lnTo>
                  <a:pt x="70" y="254"/>
                </a:lnTo>
                <a:lnTo>
                  <a:pt x="71" y="267"/>
                </a:lnTo>
                <a:lnTo>
                  <a:pt x="68" y="299"/>
                </a:lnTo>
                <a:lnTo>
                  <a:pt x="217" y="299"/>
                </a:lnTo>
              </a:path>
            </a:pathLst>
          </a:custGeom>
          <a:solidFill>
            <a:srgbClr val="3333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7" name="Rectangle 16"/>
          <p:cNvSpPr>
            <a:spLocks noChangeArrowheads="1"/>
          </p:cNvSpPr>
          <p:nvPr/>
        </p:nvSpPr>
        <p:spPr bwMode="auto">
          <a:xfrm>
            <a:off x="649554" y="3114871"/>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sz="2000" dirty="0"/>
              <a:t>Head</a:t>
            </a:r>
          </a:p>
        </p:txBody>
      </p:sp>
    </p:spTree>
    <p:extLst>
      <p:ext uri="{BB962C8B-B14F-4D97-AF65-F5344CB8AC3E}">
        <p14:creationId xmlns:p14="http://schemas.microsoft.com/office/powerpoint/2010/main" val="369131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1"/>
            <a:ext cx="9144000" cy="5095876"/>
          </a:xfrm>
        </p:spPr>
        <p:txBody>
          <a:bodyPr>
            <a:normAutofit/>
          </a:bodyPr>
          <a:lstStyle/>
          <a:p>
            <a:pPr marL="0" indent="0">
              <a:buNone/>
            </a:pPr>
            <a:endParaRPr lang="en-ZA" sz="2800" dirty="0"/>
          </a:p>
          <a:p>
            <a:endParaRPr lang="en-ZA" sz="2800" dirty="0"/>
          </a:p>
          <a:p>
            <a:endParaRPr lang="en-ZA" sz="2800" dirty="0"/>
          </a:p>
          <a:p>
            <a:endParaRPr lang="en-US" sz="3000" dirty="0" smtClean="0"/>
          </a:p>
          <a:p>
            <a:endParaRPr lang="en-US" sz="4400" b="1" dirty="0">
              <a:solidFill>
                <a:schemeClr val="bg1"/>
              </a:solidFill>
            </a:endParaRPr>
          </a:p>
          <a:p>
            <a:endParaRPr lang="en-US" sz="3000" dirty="0" smtClean="0"/>
          </a:p>
          <a:p>
            <a:pPr marL="0" indent="0">
              <a:buNone/>
            </a:pPr>
            <a:endParaRPr lang="en-US" dirty="0" smtClean="0"/>
          </a:p>
          <a:p>
            <a:pPr marL="0" indent="0">
              <a:buNone/>
            </a:pPr>
            <a:endParaRPr lang="en-US"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942975" y="1160054"/>
            <a:ext cx="7258050" cy="4724400"/>
          </a:xfrm>
          <a:prstGeom prst="rect">
            <a:avLst/>
          </a:prstGeom>
          <a:gradFill rotWithShape="0">
            <a:gsLst>
              <a:gs pos="0">
                <a:schemeClr val="bg1"/>
              </a:gs>
              <a:gs pos="100000">
                <a:srgbClr val="FFFFFF"/>
              </a:gs>
            </a:gsLst>
            <a:lin ang="2700000" scaled="1"/>
          </a:gradFill>
          <a:ln w="60325">
            <a:solidFill>
              <a:srgbClr val="C00000"/>
            </a:solidFill>
            <a:miter lim="800000"/>
            <a:headEnd type="none" w="sm" len="sm"/>
            <a:tailEnd type="none" w="sm" len="sm"/>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r>
              <a:rPr lang="en-US" altLang="en-US" sz="2400" b="0" i="0" dirty="0"/>
              <a:t> </a:t>
            </a:r>
          </a:p>
        </p:txBody>
      </p:sp>
      <p:sp>
        <p:nvSpPr>
          <p:cNvPr id="6" name="Text Box 3"/>
          <p:cNvSpPr txBox="1">
            <a:spLocks noChangeArrowheads="1"/>
          </p:cNvSpPr>
          <p:nvPr/>
        </p:nvSpPr>
        <p:spPr bwMode="auto">
          <a:xfrm>
            <a:off x="1524000" y="1981200"/>
            <a:ext cx="6096000" cy="360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ctr">
              <a:lnSpc>
                <a:spcPct val="130000"/>
              </a:lnSpc>
              <a:spcBef>
                <a:spcPct val="50000"/>
              </a:spcBef>
              <a:buFont typeface="Wingdings" panose="05000000000000000000" pitchFamily="2" charset="2"/>
              <a:buNone/>
            </a:pPr>
            <a:r>
              <a:rPr lang="en-US" altLang="en-US" sz="2400" dirty="0"/>
              <a:t>“It’s not so much that we’re afraid of change, or so in love with the old ways, but it’s the place in between that we fear… it’s like being between trapezes.  It’s Linus when his blanket is in the dryer.  There’s nothing to hold on to.”</a:t>
            </a:r>
          </a:p>
          <a:p>
            <a:pPr algn="ctr">
              <a:spcBef>
                <a:spcPct val="50000"/>
              </a:spcBef>
              <a:buFont typeface="Wingdings" panose="05000000000000000000" pitchFamily="2" charset="2"/>
              <a:buNone/>
            </a:pPr>
            <a:endParaRPr lang="en-US" altLang="en-US" sz="2400" dirty="0"/>
          </a:p>
          <a:p>
            <a:pPr algn="r">
              <a:spcBef>
                <a:spcPct val="50000"/>
              </a:spcBef>
              <a:buFont typeface="Wingdings" panose="05000000000000000000" pitchFamily="2" charset="2"/>
              <a:buNone/>
            </a:pPr>
            <a:r>
              <a:rPr lang="en-US" altLang="en-US" sz="2400" i="0" dirty="0"/>
              <a:t>- M. Ferguson</a:t>
            </a:r>
          </a:p>
        </p:txBody>
      </p:sp>
    </p:spTree>
    <p:extLst>
      <p:ext uri="{BB962C8B-B14F-4D97-AF65-F5344CB8AC3E}">
        <p14:creationId xmlns:p14="http://schemas.microsoft.com/office/powerpoint/2010/main" val="2421816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6774" y="339179"/>
            <a:ext cx="5030481" cy="707886"/>
          </a:xfrm>
          <a:prstGeom prst="rect">
            <a:avLst/>
          </a:prstGeom>
          <a:noFill/>
        </p:spPr>
        <p:txBody>
          <a:bodyPr wrap="none" rtlCol="0">
            <a:spAutoFit/>
          </a:bodyPr>
          <a:lstStyle/>
          <a:p>
            <a:pPr algn="ctr"/>
            <a:r>
              <a:rPr lang="en-US" sz="4000" b="1" cap="all" dirty="0" smtClean="0">
                <a:solidFill>
                  <a:schemeClr val="bg1"/>
                </a:solidFill>
              </a:rPr>
              <a:t>Changing the heart</a:t>
            </a:r>
            <a:endParaRPr lang="en-US" sz="4000" b="1" cap="all" dirty="0">
              <a:solidFill>
                <a:schemeClr val="bg1"/>
              </a:solidFill>
            </a:endParaRPr>
          </a:p>
        </p:txBody>
      </p:sp>
      <p:sp>
        <p:nvSpPr>
          <p:cNvPr id="13" name="Rectangle 12"/>
          <p:cNvSpPr>
            <a:spLocks noGrp="1" noChangeArrowheads="1"/>
          </p:cNvSpPr>
          <p:nvPr/>
        </p:nvSpPr>
        <p:spPr bwMode="auto">
          <a:xfrm>
            <a:off x="990600" y="1600200"/>
            <a:ext cx="7645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687" lvl="1" indent="-285750"/>
            <a:r>
              <a:rPr lang="en-ZA" altLang="en-US" sz="2400" dirty="0" smtClean="0"/>
              <a:t>Can be frightening</a:t>
            </a:r>
          </a:p>
          <a:p>
            <a:pPr marL="801687" lvl="1" indent="-285750"/>
            <a:r>
              <a:rPr lang="en-ZA" altLang="en-US" sz="2400" dirty="0" smtClean="0"/>
              <a:t>Guide officials from now until mSCOA becomes business as usual</a:t>
            </a:r>
          </a:p>
          <a:p>
            <a:pPr marL="801687" lvl="1" indent="-285750"/>
            <a:r>
              <a:rPr lang="en-ZA" altLang="en-US" sz="2400" dirty="0" smtClean="0"/>
              <a:t>Best way to address “changing the heart”</a:t>
            </a:r>
          </a:p>
          <a:p>
            <a:pPr marL="1201737" lvl="2" indent="-342900"/>
            <a:r>
              <a:rPr lang="en-ZA" altLang="en-US" dirty="0" smtClean="0">
                <a:solidFill>
                  <a:srgbClr val="C00000"/>
                </a:solidFill>
              </a:rPr>
              <a:t>Constant and positive communication</a:t>
            </a:r>
          </a:p>
          <a:p>
            <a:pPr marL="1544637" lvl="3" indent="-342900"/>
            <a:r>
              <a:rPr lang="en-ZA" altLang="en-US" sz="2400" dirty="0" smtClean="0"/>
              <a:t>All individuals should define and implement their own solutions  - create ownership of their part in mSCOA implementation</a:t>
            </a:r>
          </a:p>
          <a:p>
            <a:pPr marL="1544637" lvl="3" indent="-342900"/>
            <a:r>
              <a:rPr lang="en-ZA" altLang="en-US" sz="2400" dirty="0" smtClean="0"/>
              <a:t>Articulate benefits of mSCOA</a:t>
            </a:r>
          </a:p>
          <a:p>
            <a:pPr marL="1544637" lvl="3" indent="-342900"/>
            <a:r>
              <a:rPr lang="en-ZA" altLang="en-US" sz="2400" dirty="0" smtClean="0"/>
              <a:t>Celebrate every small victory</a:t>
            </a:r>
            <a:endParaRPr lang="en-ZA" altLang="en-US" dirty="0"/>
          </a:p>
        </p:txBody>
      </p:sp>
      <p:sp>
        <p:nvSpPr>
          <p:cNvPr id="5" name="Rectangle 4"/>
          <p:cNvSpPr>
            <a:spLocks noChangeArrowheads="1"/>
          </p:cNvSpPr>
          <p:nvPr/>
        </p:nvSpPr>
        <p:spPr bwMode="auto">
          <a:xfrm>
            <a:off x="508000" y="39624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sz="2000" dirty="0"/>
              <a:t>Heart</a:t>
            </a:r>
          </a:p>
        </p:txBody>
      </p:sp>
      <p:grpSp>
        <p:nvGrpSpPr>
          <p:cNvPr id="6" name="Group 5"/>
          <p:cNvGrpSpPr>
            <a:grpSpLocks/>
          </p:cNvGrpSpPr>
          <p:nvPr/>
        </p:nvGrpSpPr>
        <p:grpSpPr bwMode="auto">
          <a:xfrm>
            <a:off x="515819" y="3175045"/>
            <a:ext cx="835338" cy="809625"/>
            <a:chOff x="3072" y="816"/>
            <a:chExt cx="361" cy="288"/>
          </a:xfrm>
        </p:grpSpPr>
        <p:grpSp>
          <p:nvGrpSpPr>
            <p:cNvPr id="7" name="Group 6"/>
            <p:cNvGrpSpPr>
              <a:grpSpLocks/>
            </p:cNvGrpSpPr>
            <p:nvPr/>
          </p:nvGrpSpPr>
          <p:grpSpPr bwMode="auto">
            <a:xfrm>
              <a:off x="3072" y="816"/>
              <a:ext cx="360" cy="288"/>
              <a:chOff x="3072" y="816"/>
              <a:chExt cx="360" cy="288"/>
            </a:xfrm>
          </p:grpSpPr>
          <p:sp>
            <p:nvSpPr>
              <p:cNvPr id="9" name="Rectangle 8"/>
              <p:cNvSpPr>
                <a:spLocks noChangeArrowheads="1"/>
              </p:cNvSpPr>
              <p:nvPr/>
            </p:nvSpPr>
            <p:spPr bwMode="auto">
              <a:xfrm>
                <a:off x="3072" y="816"/>
                <a:ext cx="3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 name="Freeform 9"/>
              <p:cNvSpPr>
                <a:spLocks/>
              </p:cNvSpPr>
              <p:nvPr/>
            </p:nvSpPr>
            <p:spPr bwMode="auto">
              <a:xfrm>
                <a:off x="3075" y="816"/>
                <a:ext cx="342" cy="164"/>
              </a:xfrm>
              <a:custGeom>
                <a:avLst/>
                <a:gdLst>
                  <a:gd name="T0" fmla="*/ 115 w 342"/>
                  <a:gd name="T1" fmla="*/ 138 h 164"/>
                  <a:gd name="T2" fmla="*/ 71 w 342"/>
                  <a:gd name="T3" fmla="*/ 155 h 164"/>
                  <a:gd name="T4" fmla="*/ 50 w 342"/>
                  <a:gd name="T5" fmla="*/ 161 h 164"/>
                  <a:gd name="T6" fmla="*/ 38 w 342"/>
                  <a:gd name="T7" fmla="*/ 145 h 164"/>
                  <a:gd name="T8" fmla="*/ 53 w 342"/>
                  <a:gd name="T9" fmla="*/ 131 h 164"/>
                  <a:gd name="T10" fmla="*/ 82 w 342"/>
                  <a:gd name="T11" fmla="*/ 110 h 164"/>
                  <a:gd name="T12" fmla="*/ 92 w 342"/>
                  <a:gd name="T13" fmla="*/ 101 h 164"/>
                  <a:gd name="T14" fmla="*/ 62 w 342"/>
                  <a:gd name="T15" fmla="*/ 113 h 164"/>
                  <a:gd name="T16" fmla="*/ 36 w 342"/>
                  <a:gd name="T17" fmla="*/ 124 h 164"/>
                  <a:gd name="T18" fmla="*/ 26 w 342"/>
                  <a:gd name="T19" fmla="*/ 120 h 164"/>
                  <a:gd name="T20" fmla="*/ 24 w 342"/>
                  <a:gd name="T21" fmla="*/ 110 h 164"/>
                  <a:gd name="T22" fmla="*/ 50 w 342"/>
                  <a:gd name="T23" fmla="*/ 93 h 164"/>
                  <a:gd name="T24" fmla="*/ 81 w 342"/>
                  <a:gd name="T25" fmla="*/ 71 h 164"/>
                  <a:gd name="T26" fmla="*/ 78 w 342"/>
                  <a:gd name="T27" fmla="*/ 71 h 164"/>
                  <a:gd name="T28" fmla="*/ 44 w 342"/>
                  <a:gd name="T29" fmla="*/ 87 h 164"/>
                  <a:gd name="T30" fmla="*/ 19 w 342"/>
                  <a:gd name="T31" fmla="*/ 100 h 164"/>
                  <a:gd name="T32" fmla="*/ 12 w 342"/>
                  <a:gd name="T33" fmla="*/ 91 h 164"/>
                  <a:gd name="T34" fmla="*/ 13 w 342"/>
                  <a:gd name="T35" fmla="*/ 83 h 164"/>
                  <a:gd name="T36" fmla="*/ 36 w 342"/>
                  <a:gd name="T37" fmla="*/ 64 h 164"/>
                  <a:gd name="T38" fmla="*/ 57 w 342"/>
                  <a:gd name="T39" fmla="*/ 48 h 164"/>
                  <a:gd name="T40" fmla="*/ 42 w 342"/>
                  <a:gd name="T41" fmla="*/ 53 h 164"/>
                  <a:gd name="T42" fmla="*/ 18 w 342"/>
                  <a:gd name="T43" fmla="*/ 65 h 164"/>
                  <a:gd name="T44" fmla="*/ 5 w 342"/>
                  <a:gd name="T45" fmla="*/ 68 h 164"/>
                  <a:gd name="T46" fmla="*/ 0 w 342"/>
                  <a:gd name="T47" fmla="*/ 57 h 164"/>
                  <a:gd name="T48" fmla="*/ 8 w 342"/>
                  <a:gd name="T49" fmla="*/ 47 h 164"/>
                  <a:gd name="T50" fmla="*/ 9 w 342"/>
                  <a:gd name="T51" fmla="*/ 37 h 164"/>
                  <a:gd name="T52" fmla="*/ 15 w 342"/>
                  <a:gd name="T53" fmla="*/ 23 h 164"/>
                  <a:gd name="T54" fmla="*/ 40 w 342"/>
                  <a:gd name="T55" fmla="*/ 7 h 164"/>
                  <a:gd name="T56" fmla="*/ 87 w 342"/>
                  <a:gd name="T57" fmla="*/ 3 h 164"/>
                  <a:gd name="T58" fmla="*/ 101 w 342"/>
                  <a:gd name="T59" fmla="*/ 11 h 164"/>
                  <a:gd name="T60" fmla="*/ 122 w 342"/>
                  <a:gd name="T61" fmla="*/ 5 h 164"/>
                  <a:gd name="T62" fmla="*/ 140 w 342"/>
                  <a:gd name="T63" fmla="*/ 2 h 164"/>
                  <a:gd name="T64" fmla="*/ 143 w 342"/>
                  <a:gd name="T65" fmla="*/ 20 h 164"/>
                  <a:gd name="T66" fmla="*/ 124 w 342"/>
                  <a:gd name="T67" fmla="*/ 26 h 164"/>
                  <a:gd name="T68" fmla="*/ 108 w 342"/>
                  <a:gd name="T69" fmla="*/ 36 h 164"/>
                  <a:gd name="T70" fmla="*/ 118 w 342"/>
                  <a:gd name="T71" fmla="*/ 36 h 164"/>
                  <a:gd name="T72" fmla="*/ 151 w 342"/>
                  <a:gd name="T73" fmla="*/ 24 h 164"/>
                  <a:gd name="T74" fmla="*/ 175 w 342"/>
                  <a:gd name="T75" fmla="*/ 16 h 164"/>
                  <a:gd name="T76" fmla="*/ 186 w 342"/>
                  <a:gd name="T77" fmla="*/ 28 h 164"/>
                  <a:gd name="T78" fmla="*/ 179 w 342"/>
                  <a:gd name="T79" fmla="*/ 38 h 164"/>
                  <a:gd name="T80" fmla="*/ 168 w 342"/>
                  <a:gd name="T81" fmla="*/ 48 h 164"/>
                  <a:gd name="T82" fmla="*/ 216 w 342"/>
                  <a:gd name="T83" fmla="*/ 28 h 164"/>
                  <a:gd name="T84" fmla="*/ 265 w 342"/>
                  <a:gd name="T85" fmla="*/ 7 h 164"/>
                  <a:gd name="T86" fmla="*/ 283 w 342"/>
                  <a:gd name="T87" fmla="*/ 4 h 164"/>
                  <a:gd name="T88" fmla="*/ 295 w 342"/>
                  <a:gd name="T89" fmla="*/ 8 h 164"/>
                  <a:gd name="T90" fmla="*/ 300 w 342"/>
                  <a:gd name="T91" fmla="*/ 22 h 164"/>
                  <a:gd name="T92" fmla="*/ 289 w 342"/>
                  <a:gd name="T93" fmla="*/ 30 h 164"/>
                  <a:gd name="T94" fmla="*/ 292 w 342"/>
                  <a:gd name="T95" fmla="*/ 31 h 164"/>
                  <a:gd name="T96" fmla="*/ 310 w 342"/>
                  <a:gd name="T97" fmla="*/ 22 h 164"/>
                  <a:gd name="T98" fmla="*/ 324 w 342"/>
                  <a:gd name="T99" fmla="*/ 16 h 164"/>
                  <a:gd name="T100" fmla="*/ 330 w 342"/>
                  <a:gd name="T101" fmla="*/ 30 h 164"/>
                  <a:gd name="T102" fmla="*/ 336 w 342"/>
                  <a:gd name="T103" fmla="*/ 29 h 164"/>
                  <a:gd name="T104" fmla="*/ 339 w 342"/>
                  <a:gd name="T105" fmla="*/ 44 h 164"/>
                  <a:gd name="T106" fmla="*/ 324 w 342"/>
                  <a:gd name="T107" fmla="*/ 52 h 164"/>
                  <a:gd name="T108" fmla="*/ 306 w 342"/>
                  <a:gd name="T109"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 h="164">
                    <a:moveTo>
                      <a:pt x="143" y="125"/>
                    </a:moveTo>
                    <a:lnTo>
                      <a:pt x="139" y="127"/>
                    </a:lnTo>
                    <a:lnTo>
                      <a:pt x="134" y="129"/>
                    </a:lnTo>
                    <a:lnTo>
                      <a:pt x="128" y="132"/>
                    </a:lnTo>
                    <a:lnTo>
                      <a:pt x="122" y="134"/>
                    </a:lnTo>
                    <a:lnTo>
                      <a:pt x="115" y="138"/>
                    </a:lnTo>
                    <a:lnTo>
                      <a:pt x="107" y="141"/>
                    </a:lnTo>
                    <a:lnTo>
                      <a:pt x="100" y="144"/>
                    </a:lnTo>
                    <a:lnTo>
                      <a:pt x="92" y="147"/>
                    </a:lnTo>
                    <a:lnTo>
                      <a:pt x="85" y="150"/>
                    </a:lnTo>
                    <a:lnTo>
                      <a:pt x="78" y="152"/>
                    </a:lnTo>
                    <a:lnTo>
                      <a:pt x="71" y="155"/>
                    </a:lnTo>
                    <a:lnTo>
                      <a:pt x="65" y="157"/>
                    </a:lnTo>
                    <a:lnTo>
                      <a:pt x="60" y="159"/>
                    </a:lnTo>
                    <a:lnTo>
                      <a:pt x="56" y="161"/>
                    </a:lnTo>
                    <a:lnTo>
                      <a:pt x="53" y="163"/>
                    </a:lnTo>
                    <a:lnTo>
                      <a:pt x="52" y="163"/>
                    </a:lnTo>
                    <a:lnTo>
                      <a:pt x="50" y="161"/>
                    </a:lnTo>
                    <a:lnTo>
                      <a:pt x="48" y="158"/>
                    </a:lnTo>
                    <a:lnTo>
                      <a:pt x="46" y="156"/>
                    </a:lnTo>
                    <a:lnTo>
                      <a:pt x="44" y="153"/>
                    </a:lnTo>
                    <a:lnTo>
                      <a:pt x="42" y="150"/>
                    </a:lnTo>
                    <a:lnTo>
                      <a:pt x="39" y="147"/>
                    </a:lnTo>
                    <a:lnTo>
                      <a:pt x="38" y="145"/>
                    </a:lnTo>
                    <a:lnTo>
                      <a:pt x="36" y="144"/>
                    </a:lnTo>
                    <a:lnTo>
                      <a:pt x="38" y="142"/>
                    </a:lnTo>
                    <a:lnTo>
                      <a:pt x="41" y="140"/>
                    </a:lnTo>
                    <a:lnTo>
                      <a:pt x="45" y="138"/>
                    </a:lnTo>
                    <a:lnTo>
                      <a:pt x="49" y="134"/>
                    </a:lnTo>
                    <a:lnTo>
                      <a:pt x="53" y="131"/>
                    </a:lnTo>
                    <a:lnTo>
                      <a:pt x="58" y="127"/>
                    </a:lnTo>
                    <a:lnTo>
                      <a:pt x="63" y="124"/>
                    </a:lnTo>
                    <a:lnTo>
                      <a:pt x="68" y="120"/>
                    </a:lnTo>
                    <a:lnTo>
                      <a:pt x="73" y="117"/>
                    </a:lnTo>
                    <a:lnTo>
                      <a:pt x="77" y="113"/>
                    </a:lnTo>
                    <a:lnTo>
                      <a:pt x="82" y="110"/>
                    </a:lnTo>
                    <a:lnTo>
                      <a:pt x="86" y="106"/>
                    </a:lnTo>
                    <a:lnTo>
                      <a:pt x="89" y="104"/>
                    </a:lnTo>
                    <a:lnTo>
                      <a:pt x="92" y="102"/>
                    </a:lnTo>
                    <a:lnTo>
                      <a:pt x="94" y="100"/>
                    </a:lnTo>
                    <a:lnTo>
                      <a:pt x="96" y="99"/>
                    </a:lnTo>
                    <a:lnTo>
                      <a:pt x="92" y="101"/>
                    </a:lnTo>
                    <a:lnTo>
                      <a:pt x="88" y="102"/>
                    </a:lnTo>
                    <a:lnTo>
                      <a:pt x="83" y="104"/>
                    </a:lnTo>
                    <a:lnTo>
                      <a:pt x="78" y="106"/>
                    </a:lnTo>
                    <a:lnTo>
                      <a:pt x="73" y="109"/>
                    </a:lnTo>
                    <a:lnTo>
                      <a:pt x="68" y="111"/>
                    </a:lnTo>
                    <a:lnTo>
                      <a:pt x="62" y="113"/>
                    </a:lnTo>
                    <a:lnTo>
                      <a:pt x="57" y="115"/>
                    </a:lnTo>
                    <a:lnTo>
                      <a:pt x="52" y="117"/>
                    </a:lnTo>
                    <a:lnTo>
                      <a:pt x="48" y="119"/>
                    </a:lnTo>
                    <a:lnTo>
                      <a:pt x="43" y="121"/>
                    </a:lnTo>
                    <a:lnTo>
                      <a:pt x="39" y="123"/>
                    </a:lnTo>
                    <a:lnTo>
                      <a:pt x="36" y="124"/>
                    </a:lnTo>
                    <a:lnTo>
                      <a:pt x="33" y="125"/>
                    </a:lnTo>
                    <a:lnTo>
                      <a:pt x="31" y="126"/>
                    </a:lnTo>
                    <a:lnTo>
                      <a:pt x="30" y="126"/>
                    </a:lnTo>
                    <a:lnTo>
                      <a:pt x="29" y="124"/>
                    </a:lnTo>
                    <a:lnTo>
                      <a:pt x="27" y="122"/>
                    </a:lnTo>
                    <a:lnTo>
                      <a:pt x="26" y="120"/>
                    </a:lnTo>
                    <a:lnTo>
                      <a:pt x="25" y="118"/>
                    </a:lnTo>
                    <a:lnTo>
                      <a:pt x="24" y="115"/>
                    </a:lnTo>
                    <a:lnTo>
                      <a:pt x="24" y="113"/>
                    </a:lnTo>
                    <a:lnTo>
                      <a:pt x="23" y="112"/>
                    </a:lnTo>
                    <a:lnTo>
                      <a:pt x="23" y="111"/>
                    </a:lnTo>
                    <a:lnTo>
                      <a:pt x="24" y="110"/>
                    </a:lnTo>
                    <a:lnTo>
                      <a:pt x="27" y="107"/>
                    </a:lnTo>
                    <a:lnTo>
                      <a:pt x="30" y="105"/>
                    </a:lnTo>
                    <a:lnTo>
                      <a:pt x="34" y="102"/>
                    </a:lnTo>
                    <a:lnTo>
                      <a:pt x="39" y="99"/>
                    </a:lnTo>
                    <a:lnTo>
                      <a:pt x="44" y="96"/>
                    </a:lnTo>
                    <a:lnTo>
                      <a:pt x="50" y="93"/>
                    </a:lnTo>
                    <a:lnTo>
                      <a:pt x="55" y="89"/>
                    </a:lnTo>
                    <a:lnTo>
                      <a:pt x="61" y="85"/>
                    </a:lnTo>
                    <a:lnTo>
                      <a:pt x="67" y="82"/>
                    </a:lnTo>
                    <a:lnTo>
                      <a:pt x="72" y="77"/>
                    </a:lnTo>
                    <a:lnTo>
                      <a:pt x="77" y="74"/>
                    </a:lnTo>
                    <a:lnTo>
                      <a:pt x="81" y="71"/>
                    </a:lnTo>
                    <a:lnTo>
                      <a:pt x="85" y="69"/>
                    </a:lnTo>
                    <a:lnTo>
                      <a:pt x="88" y="68"/>
                    </a:lnTo>
                    <a:lnTo>
                      <a:pt x="89" y="66"/>
                    </a:lnTo>
                    <a:lnTo>
                      <a:pt x="86" y="68"/>
                    </a:lnTo>
                    <a:lnTo>
                      <a:pt x="83" y="69"/>
                    </a:lnTo>
                    <a:lnTo>
                      <a:pt x="78" y="71"/>
                    </a:lnTo>
                    <a:lnTo>
                      <a:pt x="73" y="73"/>
                    </a:lnTo>
                    <a:lnTo>
                      <a:pt x="68" y="75"/>
                    </a:lnTo>
                    <a:lnTo>
                      <a:pt x="62" y="78"/>
                    </a:lnTo>
                    <a:lnTo>
                      <a:pt x="56" y="80"/>
                    </a:lnTo>
                    <a:lnTo>
                      <a:pt x="50" y="84"/>
                    </a:lnTo>
                    <a:lnTo>
                      <a:pt x="44" y="87"/>
                    </a:lnTo>
                    <a:lnTo>
                      <a:pt x="38" y="89"/>
                    </a:lnTo>
                    <a:lnTo>
                      <a:pt x="33" y="92"/>
                    </a:lnTo>
                    <a:lnTo>
                      <a:pt x="28" y="94"/>
                    </a:lnTo>
                    <a:lnTo>
                      <a:pt x="24" y="96"/>
                    </a:lnTo>
                    <a:lnTo>
                      <a:pt x="21" y="98"/>
                    </a:lnTo>
                    <a:lnTo>
                      <a:pt x="19" y="100"/>
                    </a:lnTo>
                    <a:lnTo>
                      <a:pt x="18" y="101"/>
                    </a:lnTo>
                    <a:lnTo>
                      <a:pt x="16" y="99"/>
                    </a:lnTo>
                    <a:lnTo>
                      <a:pt x="15" y="97"/>
                    </a:lnTo>
                    <a:lnTo>
                      <a:pt x="14" y="95"/>
                    </a:lnTo>
                    <a:lnTo>
                      <a:pt x="13" y="93"/>
                    </a:lnTo>
                    <a:lnTo>
                      <a:pt x="12" y="91"/>
                    </a:lnTo>
                    <a:lnTo>
                      <a:pt x="11" y="90"/>
                    </a:lnTo>
                    <a:lnTo>
                      <a:pt x="10" y="89"/>
                    </a:lnTo>
                    <a:lnTo>
                      <a:pt x="10" y="87"/>
                    </a:lnTo>
                    <a:lnTo>
                      <a:pt x="10" y="86"/>
                    </a:lnTo>
                    <a:lnTo>
                      <a:pt x="11" y="85"/>
                    </a:lnTo>
                    <a:lnTo>
                      <a:pt x="13" y="83"/>
                    </a:lnTo>
                    <a:lnTo>
                      <a:pt x="16" y="79"/>
                    </a:lnTo>
                    <a:lnTo>
                      <a:pt x="20" y="76"/>
                    </a:lnTo>
                    <a:lnTo>
                      <a:pt x="23" y="73"/>
                    </a:lnTo>
                    <a:lnTo>
                      <a:pt x="27" y="70"/>
                    </a:lnTo>
                    <a:lnTo>
                      <a:pt x="32" y="67"/>
                    </a:lnTo>
                    <a:lnTo>
                      <a:pt x="36" y="64"/>
                    </a:lnTo>
                    <a:lnTo>
                      <a:pt x="40" y="60"/>
                    </a:lnTo>
                    <a:lnTo>
                      <a:pt x="44" y="57"/>
                    </a:lnTo>
                    <a:lnTo>
                      <a:pt x="48" y="55"/>
                    </a:lnTo>
                    <a:lnTo>
                      <a:pt x="51" y="51"/>
                    </a:lnTo>
                    <a:lnTo>
                      <a:pt x="54" y="49"/>
                    </a:lnTo>
                    <a:lnTo>
                      <a:pt x="57" y="48"/>
                    </a:lnTo>
                    <a:lnTo>
                      <a:pt x="58" y="47"/>
                    </a:lnTo>
                    <a:lnTo>
                      <a:pt x="56" y="48"/>
                    </a:lnTo>
                    <a:lnTo>
                      <a:pt x="53" y="49"/>
                    </a:lnTo>
                    <a:lnTo>
                      <a:pt x="50" y="50"/>
                    </a:lnTo>
                    <a:lnTo>
                      <a:pt x="46" y="51"/>
                    </a:lnTo>
                    <a:lnTo>
                      <a:pt x="42" y="53"/>
                    </a:lnTo>
                    <a:lnTo>
                      <a:pt x="38" y="56"/>
                    </a:lnTo>
                    <a:lnTo>
                      <a:pt x="34" y="57"/>
                    </a:lnTo>
                    <a:lnTo>
                      <a:pt x="30" y="59"/>
                    </a:lnTo>
                    <a:lnTo>
                      <a:pt x="25" y="61"/>
                    </a:lnTo>
                    <a:lnTo>
                      <a:pt x="21" y="63"/>
                    </a:lnTo>
                    <a:lnTo>
                      <a:pt x="18" y="65"/>
                    </a:lnTo>
                    <a:lnTo>
                      <a:pt x="14" y="66"/>
                    </a:lnTo>
                    <a:lnTo>
                      <a:pt x="11" y="67"/>
                    </a:lnTo>
                    <a:lnTo>
                      <a:pt x="9" y="69"/>
                    </a:lnTo>
                    <a:lnTo>
                      <a:pt x="7" y="69"/>
                    </a:lnTo>
                    <a:lnTo>
                      <a:pt x="6" y="70"/>
                    </a:lnTo>
                    <a:lnTo>
                      <a:pt x="5" y="68"/>
                    </a:lnTo>
                    <a:lnTo>
                      <a:pt x="4" y="66"/>
                    </a:lnTo>
                    <a:lnTo>
                      <a:pt x="2" y="64"/>
                    </a:lnTo>
                    <a:lnTo>
                      <a:pt x="1" y="62"/>
                    </a:lnTo>
                    <a:lnTo>
                      <a:pt x="0" y="60"/>
                    </a:lnTo>
                    <a:lnTo>
                      <a:pt x="0" y="58"/>
                    </a:lnTo>
                    <a:lnTo>
                      <a:pt x="0" y="57"/>
                    </a:lnTo>
                    <a:lnTo>
                      <a:pt x="1" y="56"/>
                    </a:lnTo>
                    <a:lnTo>
                      <a:pt x="2" y="53"/>
                    </a:lnTo>
                    <a:lnTo>
                      <a:pt x="4" y="52"/>
                    </a:lnTo>
                    <a:lnTo>
                      <a:pt x="5" y="50"/>
                    </a:lnTo>
                    <a:lnTo>
                      <a:pt x="7" y="49"/>
                    </a:lnTo>
                    <a:lnTo>
                      <a:pt x="8" y="47"/>
                    </a:lnTo>
                    <a:lnTo>
                      <a:pt x="10" y="46"/>
                    </a:lnTo>
                    <a:lnTo>
                      <a:pt x="11" y="45"/>
                    </a:lnTo>
                    <a:lnTo>
                      <a:pt x="13" y="44"/>
                    </a:lnTo>
                    <a:lnTo>
                      <a:pt x="11" y="42"/>
                    </a:lnTo>
                    <a:lnTo>
                      <a:pt x="10" y="39"/>
                    </a:lnTo>
                    <a:lnTo>
                      <a:pt x="9" y="37"/>
                    </a:lnTo>
                    <a:lnTo>
                      <a:pt x="7" y="35"/>
                    </a:lnTo>
                    <a:lnTo>
                      <a:pt x="8" y="33"/>
                    </a:lnTo>
                    <a:lnTo>
                      <a:pt x="9" y="31"/>
                    </a:lnTo>
                    <a:lnTo>
                      <a:pt x="11" y="29"/>
                    </a:lnTo>
                    <a:lnTo>
                      <a:pt x="13" y="25"/>
                    </a:lnTo>
                    <a:lnTo>
                      <a:pt x="15" y="23"/>
                    </a:lnTo>
                    <a:lnTo>
                      <a:pt x="17" y="20"/>
                    </a:lnTo>
                    <a:lnTo>
                      <a:pt x="21" y="17"/>
                    </a:lnTo>
                    <a:lnTo>
                      <a:pt x="24" y="14"/>
                    </a:lnTo>
                    <a:lnTo>
                      <a:pt x="29" y="12"/>
                    </a:lnTo>
                    <a:lnTo>
                      <a:pt x="34" y="9"/>
                    </a:lnTo>
                    <a:lnTo>
                      <a:pt x="40" y="7"/>
                    </a:lnTo>
                    <a:lnTo>
                      <a:pt x="48" y="4"/>
                    </a:lnTo>
                    <a:lnTo>
                      <a:pt x="56" y="3"/>
                    </a:lnTo>
                    <a:lnTo>
                      <a:pt x="65" y="1"/>
                    </a:lnTo>
                    <a:lnTo>
                      <a:pt x="75" y="0"/>
                    </a:lnTo>
                    <a:lnTo>
                      <a:pt x="87" y="0"/>
                    </a:lnTo>
                    <a:lnTo>
                      <a:pt x="87" y="3"/>
                    </a:lnTo>
                    <a:lnTo>
                      <a:pt x="88" y="7"/>
                    </a:lnTo>
                    <a:lnTo>
                      <a:pt x="89" y="11"/>
                    </a:lnTo>
                    <a:lnTo>
                      <a:pt x="92" y="13"/>
                    </a:lnTo>
                    <a:lnTo>
                      <a:pt x="95" y="12"/>
                    </a:lnTo>
                    <a:lnTo>
                      <a:pt x="98" y="12"/>
                    </a:lnTo>
                    <a:lnTo>
                      <a:pt x="101" y="11"/>
                    </a:lnTo>
                    <a:lnTo>
                      <a:pt x="105" y="10"/>
                    </a:lnTo>
                    <a:lnTo>
                      <a:pt x="108" y="9"/>
                    </a:lnTo>
                    <a:lnTo>
                      <a:pt x="112" y="8"/>
                    </a:lnTo>
                    <a:lnTo>
                      <a:pt x="115" y="7"/>
                    </a:lnTo>
                    <a:lnTo>
                      <a:pt x="119" y="6"/>
                    </a:lnTo>
                    <a:lnTo>
                      <a:pt x="122" y="5"/>
                    </a:lnTo>
                    <a:lnTo>
                      <a:pt x="126" y="4"/>
                    </a:lnTo>
                    <a:lnTo>
                      <a:pt x="129" y="3"/>
                    </a:lnTo>
                    <a:lnTo>
                      <a:pt x="132" y="2"/>
                    </a:lnTo>
                    <a:lnTo>
                      <a:pt x="135" y="2"/>
                    </a:lnTo>
                    <a:lnTo>
                      <a:pt x="138" y="2"/>
                    </a:lnTo>
                    <a:lnTo>
                      <a:pt x="140" y="2"/>
                    </a:lnTo>
                    <a:lnTo>
                      <a:pt x="142" y="2"/>
                    </a:lnTo>
                    <a:lnTo>
                      <a:pt x="143" y="6"/>
                    </a:lnTo>
                    <a:lnTo>
                      <a:pt x="143" y="11"/>
                    </a:lnTo>
                    <a:lnTo>
                      <a:pt x="144" y="15"/>
                    </a:lnTo>
                    <a:lnTo>
                      <a:pt x="145" y="19"/>
                    </a:lnTo>
                    <a:lnTo>
                      <a:pt x="143" y="20"/>
                    </a:lnTo>
                    <a:lnTo>
                      <a:pt x="140" y="20"/>
                    </a:lnTo>
                    <a:lnTo>
                      <a:pt x="137" y="21"/>
                    </a:lnTo>
                    <a:lnTo>
                      <a:pt x="134" y="23"/>
                    </a:lnTo>
                    <a:lnTo>
                      <a:pt x="131" y="24"/>
                    </a:lnTo>
                    <a:lnTo>
                      <a:pt x="128" y="25"/>
                    </a:lnTo>
                    <a:lnTo>
                      <a:pt x="124" y="26"/>
                    </a:lnTo>
                    <a:lnTo>
                      <a:pt x="121" y="29"/>
                    </a:lnTo>
                    <a:lnTo>
                      <a:pt x="118" y="30"/>
                    </a:lnTo>
                    <a:lnTo>
                      <a:pt x="115" y="32"/>
                    </a:lnTo>
                    <a:lnTo>
                      <a:pt x="113" y="33"/>
                    </a:lnTo>
                    <a:lnTo>
                      <a:pt x="110" y="34"/>
                    </a:lnTo>
                    <a:lnTo>
                      <a:pt x="108" y="36"/>
                    </a:lnTo>
                    <a:lnTo>
                      <a:pt x="107" y="37"/>
                    </a:lnTo>
                    <a:lnTo>
                      <a:pt x="106" y="39"/>
                    </a:lnTo>
                    <a:lnTo>
                      <a:pt x="105" y="40"/>
                    </a:lnTo>
                    <a:lnTo>
                      <a:pt x="109" y="39"/>
                    </a:lnTo>
                    <a:lnTo>
                      <a:pt x="113" y="37"/>
                    </a:lnTo>
                    <a:lnTo>
                      <a:pt x="118" y="36"/>
                    </a:lnTo>
                    <a:lnTo>
                      <a:pt x="123" y="34"/>
                    </a:lnTo>
                    <a:lnTo>
                      <a:pt x="129" y="32"/>
                    </a:lnTo>
                    <a:lnTo>
                      <a:pt x="134" y="31"/>
                    </a:lnTo>
                    <a:lnTo>
                      <a:pt x="140" y="28"/>
                    </a:lnTo>
                    <a:lnTo>
                      <a:pt x="146" y="26"/>
                    </a:lnTo>
                    <a:lnTo>
                      <a:pt x="151" y="24"/>
                    </a:lnTo>
                    <a:lnTo>
                      <a:pt x="156" y="22"/>
                    </a:lnTo>
                    <a:lnTo>
                      <a:pt x="161" y="20"/>
                    </a:lnTo>
                    <a:lnTo>
                      <a:pt x="166" y="19"/>
                    </a:lnTo>
                    <a:lnTo>
                      <a:pt x="170" y="17"/>
                    </a:lnTo>
                    <a:lnTo>
                      <a:pt x="173" y="16"/>
                    </a:lnTo>
                    <a:lnTo>
                      <a:pt x="175" y="16"/>
                    </a:lnTo>
                    <a:lnTo>
                      <a:pt x="176" y="15"/>
                    </a:lnTo>
                    <a:lnTo>
                      <a:pt x="178" y="18"/>
                    </a:lnTo>
                    <a:lnTo>
                      <a:pt x="180" y="20"/>
                    </a:lnTo>
                    <a:lnTo>
                      <a:pt x="182" y="22"/>
                    </a:lnTo>
                    <a:lnTo>
                      <a:pt x="184" y="25"/>
                    </a:lnTo>
                    <a:lnTo>
                      <a:pt x="186" y="28"/>
                    </a:lnTo>
                    <a:lnTo>
                      <a:pt x="187" y="30"/>
                    </a:lnTo>
                    <a:lnTo>
                      <a:pt x="189" y="32"/>
                    </a:lnTo>
                    <a:lnTo>
                      <a:pt x="190" y="34"/>
                    </a:lnTo>
                    <a:lnTo>
                      <a:pt x="187" y="34"/>
                    </a:lnTo>
                    <a:lnTo>
                      <a:pt x="183" y="36"/>
                    </a:lnTo>
                    <a:lnTo>
                      <a:pt x="179" y="38"/>
                    </a:lnTo>
                    <a:lnTo>
                      <a:pt x="175" y="40"/>
                    </a:lnTo>
                    <a:lnTo>
                      <a:pt x="171" y="43"/>
                    </a:lnTo>
                    <a:lnTo>
                      <a:pt x="167" y="45"/>
                    </a:lnTo>
                    <a:lnTo>
                      <a:pt x="165" y="47"/>
                    </a:lnTo>
                    <a:lnTo>
                      <a:pt x="164" y="50"/>
                    </a:lnTo>
                    <a:lnTo>
                      <a:pt x="168" y="48"/>
                    </a:lnTo>
                    <a:lnTo>
                      <a:pt x="174" y="45"/>
                    </a:lnTo>
                    <a:lnTo>
                      <a:pt x="181" y="42"/>
                    </a:lnTo>
                    <a:lnTo>
                      <a:pt x="189" y="39"/>
                    </a:lnTo>
                    <a:lnTo>
                      <a:pt x="198" y="36"/>
                    </a:lnTo>
                    <a:lnTo>
                      <a:pt x="207" y="32"/>
                    </a:lnTo>
                    <a:lnTo>
                      <a:pt x="216" y="28"/>
                    </a:lnTo>
                    <a:lnTo>
                      <a:pt x="225" y="23"/>
                    </a:lnTo>
                    <a:lnTo>
                      <a:pt x="234" y="20"/>
                    </a:lnTo>
                    <a:lnTo>
                      <a:pt x="243" y="16"/>
                    </a:lnTo>
                    <a:lnTo>
                      <a:pt x="251" y="13"/>
                    </a:lnTo>
                    <a:lnTo>
                      <a:pt x="258" y="10"/>
                    </a:lnTo>
                    <a:lnTo>
                      <a:pt x="265" y="7"/>
                    </a:lnTo>
                    <a:lnTo>
                      <a:pt x="270" y="6"/>
                    </a:lnTo>
                    <a:lnTo>
                      <a:pt x="273" y="4"/>
                    </a:lnTo>
                    <a:lnTo>
                      <a:pt x="275" y="3"/>
                    </a:lnTo>
                    <a:lnTo>
                      <a:pt x="278" y="4"/>
                    </a:lnTo>
                    <a:lnTo>
                      <a:pt x="281" y="4"/>
                    </a:lnTo>
                    <a:lnTo>
                      <a:pt x="283" y="4"/>
                    </a:lnTo>
                    <a:lnTo>
                      <a:pt x="286" y="5"/>
                    </a:lnTo>
                    <a:lnTo>
                      <a:pt x="288" y="5"/>
                    </a:lnTo>
                    <a:lnTo>
                      <a:pt x="290" y="5"/>
                    </a:lnTo>
                    <a:lnTo>
                      <a:pt x="292" y="6"/>
                    </a:lnTo>
                    <a:lnTo>
                      <a:pt x="294" y="6"/>
                    </a:lnTo>
                    <a:lnTo>
                      <a:pt x="295" y="8"/>
                    </a:lnTo>
                    <a:lnTo>
                      <a:pt x="296" y="10"/>
                    </a:lnTo>
                    <a:lnTo>
                      <a:pt x="297" y="13"/>
                    </a:lnTo>
                    <a:lnTo>
                      <a:pt x="299" y="15"/>
                    </a:lnTo>
                    <a:lnTo>
                      <a:pt x="299" y="18"/>
                    </a:lnTo>
                    <a:lnTo>
                      <a:pt x="300" y="20"/>
                    </a:lnTo>
                    <a:lnTo>
                      <a:pt x="300" y="22"/>
                    </a:lnTo>
                    <a:lnTo>
                      <a:pt x="300" y="23"/>
                    </a:lnTo>
                    <a:lnTo>
                      <a:pt x="297" y="24"/>
                    </a:lnTo>
                    <a:lnTo>
                      <a:pt x="295" y="25"/>
                    </a:lnTo>
                    <a:lnTo>
                      <a:pt x="293" y="26"/>
                    </a:lnTo>
                    <a:lnTo>
                      <a:pt x="291" y="29"/>
                    </a:lnTo>
                    <a:lnTo>
                      <a:pt x="289" y="30"/>
                    </a:lnTo>
                    <a:lnTo>
                      <a:pt x="287" y="32"/>
                    </a:lnTo>
                    <a:lnTo>
                      <a:pt x="285" y="33"/>
                    </a:lnTo>
                    <a:lnTo>
                      <a:pt x="283" y="35"/>
                    </a:lnTo>
                    <a:lnTo>
                      <a:pt x="286" y="34"/>
                    </a:lnTo>
                    <a:lnTo>
                      <a:pt x="289" y="33"/>
                    </a:lnTo>
                    <a:lnTo>
                      <a:pt x="292" y="31"/>
                    </a:lnTo>
                    <a:lnTo>
                      <a:pt x="295" y="30"/>
                    </a:lnTo>
                    <a:lnTo>
                      <a:pt x="298" y="29"/>
                    </a:lnTo>
                    <a:lnTo>
                      <a:pt x="301" y="26"/>
                    </a:lnTo>
                    <a:lnTo>
                      <a:pt x="304" y="25"/>
                    </a:lnTo>
                    <a:lnTo>
                      <a:pt x="307" y="24"/>
                    </a:lnTo>
                    <a:lnTo>
                      <a:pt x="310" y="22"/>
                    </a:lnTo>
                    <a:lnTo>
                      <a:pt x="313" y="21"/>
                    </a:lnTo>
                    <a:lnTo>
                      <a:pt x="316" y="20"/>
                    </a:lnTo>
                    <a:lnTo>
                      <a:pt x="318" y="19"/>
                    </a:lnTo>
                    <a:lnTo>
                      <a:pt x="320" y="18"/>
                    </a:lnTo>
                    <a:lnTo>
                      <a:pt x="322" y="17"/>
                    </a:lnTo>
                    <a:lnTo>
                      <a:pt x="324" y="16"/>
                    </a:lnTo>
                    <a:lnTo>
                      <a:pt x="325" y="15"/>
                    </a:lnTo>
                    <a:lnTo>
                      <a:pt x="326" y="18"/>
                    </a:lnTo>
                    <a:lnTo>
                      <a:pt x="327" y="22"/>
                    </a:lnTo>
                    <a:lnTo>
                      <a:pt x="328" y="26"/>
                    </a:lnTo>
                    <a:lnTo>
                      <a:pt x="329" y="30"/>
                    </a:lnTo>
                    <a:lnTo>
                      <a:pt x="330" y="30"/>
                    </a:lnTo>
                    <a:lnTo>
                      <a:pt x="331" y="30"/>
                    </a:lnTo>
                    <a:lnTo>
                      <a:pt x="332" y="30"/>
                    </a:lnTo>
                    <a:lnTo>
                      <a:pt x="333" y="29"/>
                    </a:lnTo>
                    <a:lnTo>
                      <a:pt x="334" y="29"/>
                    </a:lnTo>
                    <a:lnTo>
                      <a:pt x="335" y="29"/>
                    </a:lnTo>
                    <a:lnTo>
                      <a:pt x="336" y="29"/>
                    </a:lnTo>
                    <a:lnTo>
                      <a:pt x="338" y="29"/>
                    </a:lnTo>
                    <a:lnTo>
                      <a:pt x="338" y="32"/>
                    </a:lnTo>
                    <a:lnTo>
                      <a:pt x="339" y="36"/>
                    </a:lnTo>
                    <a:lnTo>
                      <a:pt x="340" y="40"/>
                    </a:lnTo>
                    <a:lnTo>
                      <a:pt x="341" y="43"/>
                    </a:lnTo>
                    <a:lnTo>
                      <a:pt x="339" y="44"/>
                    </a:lnTo>
                    <a:lnTo>
                      <a:pt x="338" y="44"/>
                    </a:lnTo>
                    <a:lnTo>
                      <a:pt x="335" y="46"/>
                    </a:lnTo>
                    <a:lnTo>
                      <a:pt x="333" y="47"/>
                    </a:lnTo>
                    <a:lnTo>
                      <a:pt x="330" y="49"/>
                    </a:lnTo>
                    <a:lnTo>
                      <a:pt x="327" y="50"/>
                    </a:lnTo>
                    <a:lnTo>
                      <a:pt x="324" y="52"/>
                    </a:lnTo>
                    <a:lnTo>
                      <a:pt x="321" y="55"/>
                    </a:lnTo>
                    <a:lnTo>
                      <a:pt x="317" y="57"/>
                    </a:lnTo>
                    <a:lnTo>
                      <a:pt x="314" y="58"/>
                    </a:lnTo>
                    <a:lnTo>
                      <a:pt x="311" y="60"/>
                    </a:lnTo>
                    <a:lnTo>
                      <a:pt x="309" y="61"/>
                    </a:lnTo>
                    <a:lnTo>
                      <a:pt x="306" y="63"/>
                    </a:lnTo>
                    <a:lnTo>
                      <a:pt x="304" y="64"/>
                    </a:lnTo>
                    <a:lnTo>
                      <a:pt x="303" y="65"/>
                    </a:lnTo>
                    <a:lnTo>
                      <a:pt x="302" y="65"/>
                    </a:lnTo>
                    <a:lnTo>
                      <a:pt x="143" y="12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sp>
          <p:nvSpPr>
            <p:cNvPr id="8" name="Freeform 7"/>
            <p:cNvSpPr>
              <a:spLocks/>
            </p:cNvSpPr>
            <p:nvPr/>
          </p:nvSpPr>
          <p:spPr bwMode="auto">
            <a:xfrm>
              <a:off x="3138" y="864"/>
              <a:ext cx="295" cy="240"/>
            </a:xfrm>
            <a:custGeom>
              <a:avLst/>
              <a:gdLst>
                <a:gd name="T0" fmla="*/ 290 w 295"/>
                <a:gd name="T1" fmla="*/ 5 h 240"/>
                <a:gd name="T2" fmla="*/ 292 w 295"/>
                <a:gd name="T3" fmla="*/ 11 h 240"/>
                <a:gd name="T4" fmla="*/ 292 w 295"/>
                <a:gd name="T5" fmla="*/ 17 h 240"/>
                <a:gd name="T6" fmla="*/ 283 w 295"/>
                <a:gd name="T7" fmla="*/ 24 h 240"/>
                <a:gd name="T8" fmla="*/ 286 w 295"/>
                <a:gd name="T9" fmla="*/ 36 h 240"/>
                <a:gd name="T10" fmla="*/ 270 w 295"/>
                <a:gd name="T11" fmla="*/ 46 h 240"/>
                <a:gd name="T12" fmla="*/ 241 w 295"/>
                <a:gd name="T13" fmla="*/ 62 h 240"/>
                <a:gd name="T14" fmla="*/ 218 w 295"/>
                <a:gd name="T15" fmla="*/ 75 h 240"/>
                <a:gd name="T16" fmla="*/ 229 w 295"/>
                <a:gd name="T17" fmla="*/ 72 h 240"/>
                <a:gd name="T18" fmla="*/ 253 w 295"/>
                <a:gd name="T19" fmla="*/ 62 h 240"/>
                <a:gd name="T20" fmla="*/ 272 w 295"/>
                <a:gd name="T21" fmla="*/ 55 h 240"/>
                <a:gd name="T22" fmla="*/ 278 w 295"/>
                <a:gd name="T23" fmla="*/ 59 h 240"/>
                <a:gd name="T24" fmla="*/ 283 w 295"/>
                <a:gd name="T25" fmla="*/ 68 h 240"/>
                <a:gd name="T26" fmla="*/ 265 w 295"/>
                <a:gd name="T27" fmla="*/ 81 h 240"/>
                <a:gd name="T28" fmla="*/ 256 w 295"/>
                <a:gd name="T29" fmla="*/ 94 h 240"/>
                <a:gd name="T30" fmla="*/ 248 w 295"/>
                <a:gd name="T31" fmla="*/ 105 h 240"/>
                <a:gd name="T32" fmla="*/ 223 w 295"/>
                <a:gd name="T33" fmla="*/ 117 h 240"/>
                <a:gd name="T34" fmla="*/ 200 w 295"/>
                <a:gd name="T35" fmla="*/ 130 h 240"/>
                <a:gd name="T36" fmla="*/ 197 w 295"/>
                <a:gd name="T37" fmla="*/ 142 h 240"/>
                <a:gd name="T38" fmla="*/ 184 w 295"/>
                <a:gd name="T39" fmla="*/ 159 h 240"/>
                <a:gd name="T40" fmla="*/ 150 w 295"/>
                <a:gd name="T41" fmla="*/ 181 h 240"/>
                <a:gd name="T42" fmla="*/ 111 w 295"/>
                <a:gd name="T43" fmla="*/ 213 h 240"/>
                <a:gd name="T44" fmla="*/ 85 w 295"/>
                <a:gd name="T45" fmla="*/ 236 h 240"/>
                <a:gd name="T46" fmla="*/ 80 w 295"/>
                <a:gd name="T47" fmla="*/ 230 h 240"/>
                <a:gd name="T48" fmla="*/ 79 w 295"/>
                <a:gd name="T49" fmla="*/ 223 h 240"/>
                <a:gd name="T50" fmla="*/ 86 w 295"/>
                <a:gd name="T51" fmla="*/ 214 h 240"/>
                <a:gd name="T52" fmla="*/ 83 w 295"/>
                <a:gd name="T53" fmla="*/ 211 h 240"/>
                <a:gd name="T54" fmla="*/ 72 w 295"/>
                <a:gd name="T55" fmla="*/ 211 h 240"/>
                <a:gd name="T56" fmla="*/ 67 w 295"/>
                <a:gd name="T57" fmla="*/ 204 h 240"/>
                <a:gd name="T58" fmla="*/ 67 w 295"/>
                <a:gd name="T59" fmla="*/ 194 h 240"/>
                <a:gd name="T60" fmla="*/ 98 w 295"/>
                <a:gd name="T61" fmla="*/ 169 h 240"/>
                <a:gd name="T62" fmla="*/ 141 w 295"/>
                <a:gd name="T63" fmla="*/ 137 h 240"/>
                <a:gd name="T64" fmla="*/ 175 w 295"/>
                <a:gd name="T65" fmla="*/ 117 h 240"/>
                <a:gd name="T66" fmla="*/ 137 w 295"/>
                <a:gd name="T67" fmla="*/ 135 h 240"/>
                <a:gd name="T68" fmla="*/ 86 w 295"/>
                <a:gd name="T69" fmla="*/ 163 h 240"/>
                <a:gd name="T70" fmla="*/ 55 w 295"/>
                <a:gd name="T71" fmla="*/ 183 h 240"/>
                <a:gd name="T72" fmla="*/ 44 w 295"/>
                <a:gd name="T73" fmla="*/ 175 h 240"/>
                <a:gd name="T74" fmla="*/ 39 w 295"/>
                <a:gd name="T75" fmla="*/ 165 h 240"/>
                <a:gd name="T76" fmla="*/ 65 w 295"/>
                <a:gd name="T77" fmla="*/ 146 h 240"/>
                <a:gd name="T78" fmla="*/ 101 w 295"/>
                <a:gd name="T79" fmla="*/ 120 h 240"/>
                <a:gd name="T80" fmla="*/ 122 w 295"/>
                <a:gd name="T81" fmla="*/ 104 h 240"/>
                <a:gd name="T82" fmla="*/ 96 w 295"/>
                <a:gd name="T83" fmla="*/ 116 h 240"/>
                <a:gd name="T84" fmla="*/ 55 w 295"/>
                <a:gd name="T85" fmla="*/ 140 h 240"/>
                <a:gd name="T86" fmla="*/ 26 w 295"/>
                <a:gd name="T87" fmla="*/ 156 h 240"/>
                <a:gd name="T88" fmla="*/ 9 w 295"/>
                <a:gd name="T89" fmla="*/ 141 h 240"/>
                <a:gd name="T90" fmla="*/ 2 w 295"/>
                <a:gd name="T91" fmla="*/ 129 h 240"/>
                <a:gd name="T92" fmla="*/ 26 w 295"/>
                <a:gd name="T93" fmla="*/ 112 h 240"/>
                <a:gd name="T94" fmla="*/ 61 w 295"/>
                <a:gd name="T95" fmla="*/ 90 h 240"/>
                <a:gd name="T96" fmla="*/ 80 w 295"/>
                <a:gd name="T97" fmla="*/ 77 h 240"/>
                <a:gd name="T98" fmla="*/ 252 w 295"/>
                <a:gd name="T99" fmla="*/ 12 h 240"/>
                <a:gd name="T100" fmla="*/ 270 w 295"/>
                <a:gd name="T101" fmla="*/ 6 h 240"/>
                <a:gd name="T102" fmla="*/ 283 w 295"/>
                <a:gd name="T10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40">
                  <a:moveTo>
                    <a:pt x="285" y="0"/>
                  </a:moveTo>
                  <a:lnTo>
                    <a:pt x="286" y="1"/>
                  </a:lnTo>
                  <a:lnTo>
                    <a:pt x="288" y="2"/>
                  </a:lnTo>
                  <a:lnTo>
                    <a:pt x="289" y="4"/>
                  </a:lnTo>
                  <a:lnTo>
                    <a:pt x="290" y="5"/>
                  </a:lnTo>
                  <a:lnTo>
                    <a:pt x="291" y="6"/>
                  </a:lnTo>
                  <a:lnTo>
                    <a:pt x="292" y="8"/>
                  </a:lnTo>
                  <a:lnTo>
                    <a:pt x="293" y="9"/>
                  </a:lnTo>
                  <a:lnTo>
                    <a:pt x="293" y="10"/>
                  </a:lnTo>
                  <a:lnTo>
                    <a:pt x="292" y="11"/>
                  </a:lnTo>
                  <a:lnTo>
                    <a:pt x="293" y="12"/>
                  </a:lnTo>
                  <a:lnTo>
                    <a:pt x="294" y="14"/>
                  </a:lnTo>
                  <a:lnTo>
                    <a:pt x="294" y="15"/>
                  </a:lnTo>
                  <a:lnTo>
                    <a:pt x="294" y="16"/>
                  </a:lnTo>
                  <a:lnTo>
                    <a:pt x="292" y="17"/>
                  </a:lnTo>
                  <a:lnTo>
                    <a:pt x="291" y="18"/>
                  </a:lnTo>
                  <a:lnTo>
                    <a:pt x="289" y="19"/>
                  </a:lnTo>
                  <a:lnTo>
                    <a:pt x="287" y="20"/>
                  </a:lnTo>
                  <a:lnTo>
                    <a:pt x="285" y="22"/>
                  </a:lnTo>
                  <a:lnTo>
                    <a:pt x="283" y="24"/>
                  </a:lnTo>
                  <a:lnTo>
                    <a:pt x="282" y="25"/>
                  </a:lnTo>
                  <a:lnTo>
                    <a:pt x="282" y="27"/>
                  </a:lnTo>
                  <a:lnTo>
                    <a:pt x="283" y="30"/>
                  </a:lnTo>
                  <a:lnTo>
                    <a:pt x="285" y="33"/>
                  </a:lnTo>
                  <a:lnTo>
                    <a:pt x="286" y="36"/>
                  </a:lnTo>
                  <a:lnTo>
                    <a:pt x="285" y="37"/>
                  </a:lnTo>
                  <a:lnTo>
                    <a:pt x="282" y="39"/>
                  </a:lnTo>
                  <a:lnTo>
                    <a:pt x="279" y="41"/>
                  </a:lnTo>
                  <a:lnTo>
                    <a:pt x="275" y="43"/>
                  </a:lnTo>
                  <a:lnTo>
                    <a:pt x="270" y="46"/>
                  </a:lnTo>
                  <a:lnTo>
                    <a:pt x="265" y="50"/>
                  </a:lnTo>
                  <a:lnTo>
                    <a:pt x="259" y="53"/>
                  </a:lnTo>
                  <a:lnTo>
                    <a:pt x="253" y="56"/>
                  </a:lnTo>
                  <a:lnTo>
                    <a:pt x="247" y="59"/>
                  </a:lnTo>
                  <a:lnTo>
                    <a:pt x="241" y="62"/>
                  </a:lnTo>
                  <a:lnTo>
                    <a:pt x="235" y="65"/>
                  </a:lnTo>
                  <a:lnTo>
                    <a:pt x="230" y="68"/>
                  </a:lnTo>
                  <a:lnTo>
                    <a:pt x="225" y="70"/>
                  </a:lnTo>
                  <a:lnTo>
                    <a:pt x="221" y="73"/>
                  </a:lnTo>
                  <a:lnTo>
                    <a:pt x="218" y="75"/>
                  </a:lnTo>
                  <a:lnTo>
                    <a:pt x="215" y="76"/>
                  </a:lnTo>
                  <a:lnTo>
                    <a:pt x="218" y="76"/>
                  </a:lnTo>
                  <a:lnTo>
                    <a:pt x="221" y="75"/>
                  </a:lnTo>
                  <a:lnTo>
                    <a:pt x="225" y="73"/>
                  </a:lnTo>
                  <a:lnTo>
                    <a:pt x="229" y="72"/>
                  </a:lnTo>
                  <a:lnTo>
                    <a:pt x="234" y="69"/>
                  </a:lnTo>
                  <a:lnTo>
                    <a:pt x="239" y="67"/>
                  </a:lnTo>
                  <a:lnTo>
                    <a:pt x="243" y="65"/>
                  </a:lnTo>
                  <a:lnTo>
                    <a:pt x="248" y="63"/>
                  </a:lnTo>
                  <a:lnTo>
                    <a:pt x="253" y="62"/>
                  </a:lnTo>
                  <a:lnTo>
                    <a:pt x="258" y="60"/>
                  </a:lnTo>
                  <a:lnTo>
                    <a:pt x="262" y="58"/>
                  </a:lnTo>
                  <a:lnTo>
                    <a:pt x="266" y="57"/>
                  </a:lnTo>
                  <a:lnTo>
                    <a:pt x="269" y="56"/>
                  </a:lnTo>
                  <a:lnTo>
                    <a:pt x="272" y="55"/>
                  </a:lnTo>
                  <a:lnTo>
                    <a:pt x="274" y="54"/>
                  </a:lnTo>
                  <a:lnTo>
                    <a:pt x="275" y="54"/>
                  </a:lnTo>
                  <a:lnTo>
                    <a:pt x="277" y="54"/>
                  </a:lnTo>
                  <a:lnTo>
                    <a:pt x="278" y="56"/>
                  </a:lnTo>
                  <a:lnTo>
                    <a:pt x="278" y="59"/>
                  </a:lnTo>
                  <a:lnTo>
                    <a:pt x="278" y="61"/>
                  </a:lnTo>
                  <a:lnTo>
                    <a:pt x="279" y="63"/>
                  </a:lnTo>
                  <a:lnTo>
                    <a:pt x="280" y="65"/>
                  </a:lnTo>
                  <a:lnTo>
                    <a:pt x="281" y="67"/>
                  </a:lnTo>
                  <a:lnTo>
                    <a:pt x="283" y="68"/>
                  </a:lnTo>
                  <a:lnTo>
                    <a:pt x="281" y="70"/>
                  </a:lnTo>
                  <a:lnTo>
                    <a:pt x="278" y="73"/>
                  </a:lnTo>
                  <a:lnTo>
                    <a:pt x="274" y="75"/>
                  </a:lnTo>
                  <a:lnTo>
                    <a:pt x="270" y="78"/>
                  </a:lnTo>
                  <a:lnTo>
                    <a:pt x="265" y="81"/>
                  </a:lnTo>
                  <a:lnTo>
                    <a:pt x="261" y="83"/>
                  </a:lnTo>
                  <a:lnTo>
                    <a:pt x="257" y="85"/>
                  </a:lnTo>
                  <a:lnTo>
                    <a:pt x="255" y="87"/>
                  </a:lnTo>
                  <a:lnTo>
                    <a:pt x="256" y="90"/>
                  </a:lnTo>
                  <a:lnTo>
                    <a:pt x="256" y="94"/>
                  </a:lnTo>
                  <a:lnTo>
                    <a:pt x="256" y="98"/>
                  </a:lnTo>
                  <a:lnTo>
                    <a:pt x="256" y="100"/>
                  </a:lnTo>
                  <a:lnTo>
                    <a:pt x="254" y="101"/>
                  </a:lnTo>
                  <a:lnTo>
                    <a:pt x="251" y="103"/>
                  </a:lnTo>
                  <a:lnTo>
                    <a:pt x="248" y="105"/>
                  </a:lnTo>
                  <a:lnTo>
                    <a:pt x="243" y="107"/>
                  </a:lnTo>
                  <a:lnTo>
                    <a:pt x="239" y="109"/>
                  </a:lnTo>
                  <a:lnTo>
                    <a:pt x="234" y="112"/>
                  </a:lnTo>
                  <a:lnTo>
                    <a:pt x="228" y="114"/>
                  </a:lnTo>
                  <a:lnTo>
                    <a:pt x="223" y="117"/>
                  </a:lnTo>
                  <a:lnTo>
                    <a:pt x="218" y="121"/>
                  </a:lnTo>
                  <a:lnTo>
                    <a:pt x="213" y="123"/>
                  </a:lnTo>
                  <a:lnTo>
                    <a:pt x="208" y="126"/>
                  </a:lnTo>
                  <a:lnTo>
                    <a:pt x="204" y="128"/>
                  </a:lnTo>
                  <a:lnTo>
                    <a:pt x="200" y="130"/>
                  </a:lnTo>
                  <a:lnTo>
                    <a:pt x="198" y="132"/>
                  </a:lnTo>
                  <a:lnTo>
                    <a:pt x="196" y="133"/>
                  </a:lnTo>
                  <a:lnTo>
                    <a:pt x="195" y="134"/>
                  </a:lnTo>
                  <a:lnTo>
                    <a:pt x="196" y="137"/>
                  </a:lnTo>
                  <a:lnTo>
                    <a:pt x="197" y="142"/>
                  </a:lnTo>
                  <a:lnTo>
                    <a:pt x="198" y="147"/>
                  </a:lnTo>
                  <a:lnTo>
                    <a:pt x="199" y="150"/>
                  </a:lnTo>
                  <a:lnTo>
                    <a:pt x="195" y="153"/>
                  </a:lnTo>
                  <a:lnTo>
                    <a:pt x="190" y="155"/>
                  </a:lnTo>
                  <a:lnTo>
                    <a:pt x="184" y="159"/>
                  </a:lnTo>
                  <a:lnTo>
                    <a:pt x="178" y="162"/>
                  </a:lnTo>
                  <a:lnTo>
                    <a:pt x="172" y="166"/>
                  </a:lnTo>
                  <a:lnTo>
                    <a:pt x="165" y="171"/>
                  </a:lnTo>
                  <a:lnTo>
                    <a:pt x="157" y="176"/>
                  </a:lnTo>
                  <a:lnTo>
                    <a:pt x="150" y="181"/>
                  </a:lnTo>
                  <a:lnTo>
                    <a:pt x="142" y="187"/>
                  </a:lnTo>
                  <a:lnTo>
                    <a:pt x="134" y="193"/>
                  </a:lnTo>
                  <a:lnTo>
                    <a:pt x="126" y="200"/>
                  </a:lnTo>
                  <a:lnTo>
                    <a:pt x="118" y="206"/>
                  </a:lnTo>
                  <a:lnTo>
                    <a:pt x="111" y="213"/>
                  </a:lnTo>
                  <a:lnTo>
                    <a:pt x="103" y="222"/>
                  </a:lnTo>
                  <a:lnTo>
                    <a:pt x="95" y="230"/>
                  </a:lnTo>
                  <a:lnTo>
                    <a:pt x="88" y="239"/>
                  </a:lnTo>
                  <a:lnTo>
                    <a:pt x="86" y="237"/>
                  </a:lnTo>
                  <a:lnTo>
                    <a:pt x="85" y="236"/>
                  </a:lnTo>
                  <a:lnTo>
                    <a:pt x="83" y="235"/>
                  </a:lnTo>
                  <a:lnTo>
                    <a:pt x="82" y="233"/>
                  </a:lnTo>
                  <a:lnTo>
                    <a:pt x="81" y="232"/>
                  </a:lnTo>
                  <a:lnTo>
                    <a:pt x="81" y="231"/>
                  </a:lnTo>
                  <a:lnTo>
                    <a:pt x="80" y="230"/>
                  </a:lnTo>
                  <a:lnTo>
                    <a:pt x="80" y="229"/>
                  </a:lnTo>
                  <a:lnTo>
                    <a:pt x="80" y="227"/>
                  </a:lnTo>
                  <a:lnTo>
                    <a:pt x="80" y="226"/>
                  </a:lnTo>
                  <a:lnTo>
                    <a:pt x="79" y="225"/>
                  </a:lnTo>
                  <a:lnTo>
                    <a:pt x="79" y="223"/>
                  </a:lnTo>
                  <a:lnTo>
                    <a:pt x="80" y="222"/>
                  </a:lnTo>
                  <a:lnTo>
                    <a:pt x="81" y="220"/>
                  </a:lnTo>
                  <a:lnTo>
                    <a:pt x="83" y="219"/>
                  </a:lnTo>
                  <a:lnTo>
                    <a:pt x="84" y="217"/>
                  </a:lnTo>
                  <a:lnTo>
                    <a:pt x="86" y="214"/>
                  </a:lnTo>
                  <a:lnTo>
                    <a:pt x="87" y="212"/>
                  </a:lnTo>
                  <a:lnTo>
                    <a:pt x="88" y="211"/>
                  </a:lnTo>
                  <a:lnTo>
                    <a:pt x="90" y="210"/>
                  </a:lnTo>
                  <a:lnTo>
                    <a:pt x="86" y="210"/>
                  </a:lnTo>
                  <a:lnTo>
                    <a:pt x="83" y="211"/>
                  </a:lnTo>
                  <a:lnTo>
                    <a:pt x="81" y="212"/>
                  </a:lnTo>
                  <a:lnTo>
                    <a:pt x="78" y="212"/>
                  </a:lnTo>
                  <a:lnTo>
                    <a:pt x="76" y="212"/>
                  </a:lnTo>
                  <a:lnTo>
                    <a:pt x="74" y="211"/>
                  </a:lnTo>
                  <a:lnTo>
                    <a:pt x="72" y="211"/>
                  </a:lnTo>
                  <a:lnTo>
                    <a:pt x="71" y="210"/>
                  </a:lnTo>
                  <a:lnTo>
                    <a:pt x="70" y="209"/>
                  </a:lnTo>
                  <a:lnTo>
                    <a:pt x="69" y="207"/>
                  </a:lnTo>
                  <a:lnTo>
                    <a:pt x="68" y="206"/>
                  </a:lnTo>
                  <a:lnTo>
                    <a:pt x="67" y="204"/>
                  </a:lnTo>
                  <a:lnTo>
                    <a:pt x="66" y="202"/>
                  </a:lnTo>
                  <a:lnTo>
                    <a:pt x="65" y="200"/>
                  </a:lnTo>
                  <a:lnTo>
                    <a:pt x="64" y="198"/>
                  </a:lnTo>
                  <a:lnTo>
                    <a:pt x="63" y="197"/>
                  </a:lnTo>
                  <a:lnTo>
                    <a:pt x="67" y="194"/>
                  </a:lnTo>
                  <a:lnTo>
                    <a:pt x="71" y="190"/>
                  </a:lnTo>
                  <a:lnTo>
                    <a:pt x="77" y="185"/>
                  </a:lnTo>
                  <a:lnTo>
                    <a:pt x="83" y="180"/>
                  </a:lnTo>
                  <a:lnTo>
                    <a:pt x="90" y="175"/>
                  </a:lnTo>
                  <a:lnTo>
                    <a:pt x="98" y="169"/>
                  </a:lnTo>
                  <a:lnTo>
                    <a:pt x="107" y="162"/>
                  </a:lnTo>
                  <a:lnTo>
                    <a:pt x="115" y="156"/>
                  </a:lnTo>
                  <a:lnTo>
                    <a:pt x="124" y="150"/>
                  </a:lnTo>
                  <a:lnTo>
                    <a:pt x="132" y="144"/>
                  </a:lnTo>
                  <a:lnTo>
                    <a:pt x="141" y="137"/>
                  </a:lnTo>
                  <a:lnTo>
                    <a:pt x="149" y="132"/>
                  </a:lnTo>
                  <a:lnTo>
                    <a:pt x="156" y="127"/>
                  </a:lnTo>
                  <a:lnTo>
                    <a:pt x="163" y="123"/>
                  </a:lnTo>
                  <a:lnTo>
                    <a:pt x="169" y="120"/>
                  </a:lnTo>
                  <a:lnTo>
                    <a:pt x="175" y="117"/>
                  </a:lnTo>
                  <a:lnTo>
                    <a:pt x="169" y="120"/>
                  </a:lnTo>
                  <a:lnTo>
                    <a:pt x="163" y="122"/>
                  </a:lnTo>
                  <a:lnTo>
                    <a:pt x="155" y="126"/>
                  </a:lnTo>
                  <a:lnTo>
                    <a:pt x="146" y="130"/>
                  </a:lnTo>
                  <a:lnTo>
                    <a:pt x="137" y="135"/>
                  </a:lnTo>
                  <a:lnTo>
                    <a:pt x="127" y="140"/>
                  </a:lnTo>
                  <a:lnTo>
                    <a:pt x="116" y="146"/>
                  </a:lnTo>
                  <a:lnTo>
                    <a:pt x="106" y="152"/>
                  </a:lnTo>
                  <a:lnTo>
                    <a:pt x="96" y="157"/>
                  </a:lnTo>
                  <a:lnTo>
                    <a:pt x="86" y="163"/>
                  </a:lnTo>
                  <a:lnTo>
                    <a:pt x="77" y="169"/>
                  </a:lnTo>
                  <a:lnTo>
                    <a:pt x="70" y="173"/>
                  </a:lnTo>
                  <a:lnTo>
                    <a:pt x="63" y="177"/>
                  </a:lnTo>
                  <a:lnTo>
                    <a:pt x="58" y="181"/>
                  </a:lnTo>
                  <a:lnTo>
                    <a:pt x="55" y="183"/>
                  </a:lnTo>
                  <a:lnTo>
                    <a:pt x="54" y="184"/>
                  </a:lnTo>
                  <a:lnTo>
                    <a:pt x="51" y="182"/>
                  </a:lnTo>
                  <a:lnTo>
                    <a:pt x="49" y="180"/>
                  </a:lnTo>
                  <a:lnTo>
                    <a:pt x="46" y="177"/>
                  </a:lnTo>
                  <a:lnTo>
                    <a:pt x="44" y="175"/>
                  </a:lnTo>
                  <a:lnTo>
                    <a:pt x="42" y="173"/>
                  </a:lnTo>
                  <a:lnTo>
                    <a:pt x="40" y="171"/>
                  </a:lnTo>
                  <a:lnTo>
                    <a:pt x="38" y="169"/>
                  </a:lnTo>
                  <a:lnTo>
                    <a:pt x="37" y="168"/>
                  </a:lnTo>
                  <a:lnTo>
                    <a:pt x="39" y="165"/>
                  </a:lnTo>
                  <a:lnTo>
                    <a:pt x="42" y="162"/>
                  </a:lnTo>
                  <a:lnTo>
                    <a:pt x="47" y="159"/>
                  </a:lnTo>
                  <a:lnTo>
                    <a:pt x="53" y="155"/>
                  </a:lnTo>
                  <a:lnTo>
                    <a:pt x="59" y="150"/>
                  </a:lnTo>
                  <a:lnTo>
                    <a:pt x="65" y="146"/>
                  </a:lnTo>
                  <a:lnTo>
                    <a:pt x="72" y="140"/>
                  </a:lnTo>
                  <a:lnTo>
                    <a:pt x="80" y="135"/>
                  </a:lnTo>
                  <a:lnTo>
                    <a:pt x="87" y="130"/>
                  </a:lnTo>
                  <a:lnTo>
                    <a:pt x="94" y="125"/>
                  </a:lnTo>
                  <a:lnTo>
                    <a:pt x="101" y="120"/>
                  </a:lnTo>
                  <a:lnTo>
                    <a:pt x="107" y="115"/>
                  </a:lnTo>
                  <a:lnTo>
                    <a:pt x="112" y="111"/>
                  </a:lnTo>
                  <a:lnTo>
                    <a:pt x="116" y="108"/>
                  </a:lnTo>
                  <a:lnTo>
                    <a:pt x="120" y="105"/>
                  </a:lnTo>
                  <a:lnTo>
                    <a:pt x="122" y="104"/>
                  </a:lnTo>
                  <a:lnTo>
                    <a:pt x="120" y="104"/>
                  </a:lnTo>
                  <a:lnTo>
                    <a:pt x="115" y="106"/>
                  </a:lnTo>
                  <a:lnTo>
                    <a:pt x="110" y="109"/>
                  </a:lnTo>
                  <a:lnTo>
                    <a:pt x="104" y="112"/>
                  </a:lnTo>
                  <a:lnTo>
                    <a:pt x="96" y="116"/>
                  </a:lnTo>
                  <a:lnTo>
                    <a:pt x="88" y="121"/>
                  </a:lnTo>
                  <a:lnTo>
                    <a:pt x="80" y="126"/>
                  </a:lnTo>
                  <a:lnTo>
                    <a:pt x="71" y="130"/>
                  </a:lnTo>
                  <a:lnTo>
                    <a:pt x="63" y="135"/>
                  </a:lnTo>
                  <a:lnTo>
                    <a:pt x="55" y="140"/>
                  </a:lnTo>
                  <a:lnTo>
                    <a:pt x="47" y="145"/>
                  </a:lnTo>
                  <a:lnTo>
                    <a:pt x="40" y="149"/>
                  </a:lnTo>
                  <a:lnTo>
                    <a:pt x="34" y="152"/>
                  </a:lnTo>
                  <a:lnTo>
                    <a:pt x="29" y="154"/>
                  </a:lnTo>
                  <a:lnTo>
                    <a:pt x="26" y="156"/>
                  </a:lnTo>
                  <a:lnTo>
                    <a:pt x="25" y="157"/>
                  </a:lnTo>
                  <a:lnTo>
                    <a:pt x="21" y="154"/>
                  </a:lnTo>
                  <a:lnTo>
                    <a:pt x="17" y="150"/>
                  </a:lnTo>
                  <a:lnTo>
                    <a:pt x="13" y="146"/>
                  </a:lnTo>
                  <a:lnTo>
                    <a:pt x="9" y="141"/>
                  </a:lnTo>
                  <a:lnTo>
                    <a:pt x="5" y="137"/>
                  </a:lnTo>
                  <a:lnTo>
                    <a:pt x="2" y="134"/>
                  </a:lnTo>
                  <a:lnTo>
                    <a:pt x="0" y="131"/>
                  </a:lnTo>
                  <a:lnTo>
                    <a:pt x="0" y="130"/>
                  </a:lnTo>
                  <a:lnTo>
                    <a:pt x="2" y="129"/>
                  </a:lnTo>
                  <a:lnTo>
                    <a:pt x="4" y="127"/>
                  </a:lnTo>
                  <a:lnTo>
                    <a:pt x="9" y="124"/>
                  </a:lnTo>
                  <a:lnTo>
                    <a:pt x="14" y="121"/>
                  </a:lnTo>
                  <a:lnTo>
                    <a:pt x="20" y="116"/>
                  </a:lnTo>
                  <a:lnTo>
                    <a:pt x="26" y="112"/>
                  </a:lnTo>
                  <a:lnTo>
                    <a:pt x="33" y="108"/>
                  </a:lnTo>
                  <a:lnTo>
                    <a:pt x="40" y="104"/>
                  </a:lnTo>
                  <a:lnTo>
                    <a:pt x="48" y="99"/>
                  </a:lnTo>
                  <a:lnTo>
                    <a:pt x="54" y="94"/>
                  </a:lnTo>
                  <a:lnTo>
                    <a:pt x="61" y="90"/>
                  </a:lnTo>
                  <a:lnTo>
                    <a:pt x="67" y="86"/>
                  </a:lnTo>
                  <a:lnTo>
                    <a:pt x="72" y="83"/>
                  </a:lnTo>
                  <a:lnTo>
                    <a:pt x="76" y="80"/>
                  </a:lnTo>
                  <a:lnTo>
                    <a:pt x="79" y="78"/>
                  </a:lnTo>
                  <a:lnTo>
                    <a:pt x="80" y="77"/>
                  </a:lnTo>
                  <a:lnTo>
                    <a:pt x="239" y="16"/>
                  </a:lnTo>
                  <a:lnTo>
                    <a:pt x="242" y="16"/>
                  </a:lnTo>
                  <a:lnTo>
                    <a:pt x="245" y="14"/>
                  </a:lnTo>
                  <a:lnTo>
                    <a:pt x="248" y="13"/>
                  </a:lnTo>
                  <a:lnTo>
                    <a:pt x="252" y="12"/>
                  </a:lnTo>
                  <a:lnTo>
                    <a:pt x="255" y="11"/>
                  </a:lnTo>
                  <a:lnTo>
                    <a:pt x="259" y="10"/>
                  </a:lnTo>
                  <a:lnTo>
                    <a:pt x="263" y="8"/>
                  </a:lnTo>
                  <a:lnTo>
                    <a:pt x="266" y="7"/>
                  </a:lnTo>
                  <a:lnTo>
                    <a:pt x="270" y="6"/>
                  </a:lnTo>
                  <a:lnTo>
                    <a:pt x="272" y="5"/>
                  </a:lnTo>
                  <a:lnTo>
                    <a:pt x="275" y="4"/>
                  </a:lnTo>
                  <a:lnTo>
                    <a:pt x="278" y="3"/>
                  </a:lnTo>
                  <a:lnTo>
                    <a:pt x="280" y="2"/>
                  </a:lnTo>
                  <a:lnTo>
                    <a:pt x="283" y="1"/>
                  </a:lnTo>
                  <a:lnTo>
                    <a:pt x="284" y="0"/>
                  </a:lnTo>
                  <a:lnTo>
                    <a:pt x="28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spTree>
    <p:extLst>
      <p:ext uri="{BB962C8B-B14F-4D97-AF65-F5344CB8AC3E}">
        <p14:creationId xmlns:p14="http://schemas.microsoft.com/office/powerpoint/2010/main" val="2726371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2192" y="339179"/>
            <a:ext cx="8099653" cy="707886"/>
          </a:xfrm>
          <a:prstGeom prst="rect">
            <a:avLst/>
          </a:prstGeom>
          <a:noFill/>
        </p:spPr>
        <p:txBody>
          <a:bodyPr wrap="none" rtlCol="0">
            <a:spAutoFit/>
          </a:bodyPr>
          <a:lstStyle/>
          <a:p>
            <a:pPr algn="ctr"/>
            <a:r>
              <a:rPr lang="en-US" sz="4000" b="1" cap="all" dirty="0" smtClean="0">
                <a:solidFill>
                  <a:schemeClr val="bg1"/>
                </a:solidFill>
              </a:rPr>
              <a:t>Changing the heart continued…</a:t>
            </a:r>
            <a:endParaRPr lang="en-US" sz="4000" b="1" cap="all" dirty="0">
              <a:solidFill>
                <a:schemeClr val="bg1"/>
              </a:solidFill>
            </a:endParaRPr>
          </a:p>
        </p:txBody>
      </p:sp>
      <p:sp>
        <p:nvSpPr>
          <p:cNvPr id="13" name="Rectangle 12"/>
          <p:cNvSpPr>
            <a:spLocks noGrp="1" noChangeArrowheads="1"/>
          </p:cNvSpPr>
          <p:nvPr/>
        </p:nvSpPr>
        <p:spPr bwMode="auto">
          <a:xfrm>
            <a:off x="990600" y="1600200"/>
            <a:ext cx="7645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8837" lvl="1" indent="-342900"/>
            <a:r>
              <a:rPr lang="en-ZA" altLang="en-US" sz="2400" dirty="0" smtClean="0"/>
              <a:t>Ideas for communicating mSCOA</a:t>
            </a:r>
          </a:p>
          <a:p>
            <a:pPr marL="1201737" lvl="2" indent="-342900"/>
            <a:r>
              <a:rPr lang="en-ZA" altLang="en-US" dirty="0" smtClean="0"/>
              <a:t>Posters and newsletters</a:t>
            </a:r>
          </a:p>
          <a:p>
            <a:pPr marL="1201737" lvl="2" indent="-342900"/>
            <a:r>
              <a:rPr lang="en-ZA" altLang="en-US" dirty="0" smtClean="0"/>
              <a:t>Dedicated repository where officials can find mSCOA information</a:t>
            </a:r>
          </a:p>
          <a:p>
            <a:pPr marL="1201737" lvl="2" indent="-342900"/>
            <a:r>
              <a:rPr lang="en-ZA" altLang="en-US" dirty="0" smtClean="0"/>
              <a:t>Distribute regular mSCOA information snippets via email</a:t>
            </a:r>
          </a:p>
          <a:p>
            <a:pPr marL="1201737" lvl="2" indent="-342900"/>
            <a:r>
              <a:rPr lang="en-ZA" altLang="en-US" dirty="0" smtClean="0"/>
              <a:t>Create information sessions in the municipalities and facilitate open discussions</a:t>
            </a:r>
            <a:endParaRPr lang="en-ZA" altLang="en-US" dirty="0"/>
          </a:p>
        </p:txBody>
      </p:sp>
      <p:sp>
        <p:nvSpPr>
          <p:cNvPr id="5" name="Rectangle 4"/>
          <p:cNvSpPr>
            <a:spLocks noChangeArrowheads="1"/>
          </p:cNvSpPr>
          <p:nvPr/>
        </p:nvSpPr>
        <p:spPr bwMode="auto">
          <a:xfrm>
            <a:off x="508000" y="39624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sz="2000" dirty="0"/>
              <a:t>Heart</a:t>
            </a:r>
          </a:p>
        </p:txBody>
      </p:sp>
      <p:grpSp>
        <p:nvGrpSpPr>
          <p:cNvPr id="6" name="Group 5"/>
          <p:cNvGrpSpPr>
            <a:grpSpLocks/>
          </p:cNvGrpSpPr>
          <p:nvPr/>
        </p:nvGrpSpPr>
        <p:grpSpPr bwMode="auto">
          <a:xfrm>
            <a:off x="515819" y="3175045"/>
            <a:ext cx="835338" cy="809625"/>
            <a:chOff x="3072" y="816"/>
            <a:chExt cx="361" cy="288"/>
          </a:xfrm>
        </p:grpSpPr>
        <p:grpSp>
          <p:nvGrpSpPr>
            <p:cNvPr id="7" name="Group 6"/>
            <p:cNvGrpSpPr>
              <a:grpSpLocks/>
            </p:cNvGrpSpPr>
            <p:nvPr/>
          </p:nvGrpSpPr>
          <p:grpSpPr bwMode="auto">
            <a:xfrm>
              <a:off x="3072" y="816"/>
              <a:ext cx="360" cy="288"/>
              <a:chOff x="3072" y="816"/>
              <a:chExt cx="360" cy="288"/>
            </a:xfrm>
          </p:grpSpPr>
          <p:sp>
            <p:nvSpPr>
              <p:cNvPr id="9" name="Rectangle 8"/>
              <p:cNvSpPr>
                <a:spLocks noChangeArrowheads="1"/>
              </p:cNvSpPr>
              <p:nvPr/>
            </p:nvSpPr>
            <p:spPr bwMode="auto">
              <a:xfrm>
                <a:off x="3072" y="816"/>
                <a:ext cx="3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 name="Freeform 9"/>
              <p:cNvSpPr>
                <a:spLocks/>
              </p:cNvSpPr>
              <p:nvPr/>
            </p:nvSpPr>
            <p:spPr bwMode="auto">
              <a:xfrm>
                <a:off x="3075" y="816"/>
                <a:ext cx="342" cy="164"/>
              </a:xfrm>
              <a:custGeom>
                <a:avLst/>
                <a:gdLst>
                  <a:gd name="T0" fmla="*/ 115 w 342"/>
                  <a:gd name="T1" fmla="*/ 138 h 164"/>
                  <a:gd name="T2" fmla="*/ 71 w 342"/>
                  <a:gd name="T3" fmla="*/ 155 h 164"/>
                  <a:gd name="T4" fmla="*/ 50 w 342"/>
                  <a:gd name="T5" fmla="*/ 161 h 164"/>
                  <a:gd name="T6" fmla="*/ 38 w 342"/>
                  <a:gd name="T7" fmla="*/ 145 h 164"/>
                  <a:gd name="T8" fmla="*/ 53 w 342"/>
                  <a:gd name="T9" fmla="*/ 131 h 164"/>
                  <a:gd name="T10" fmla="*/ 82 w 342"/>
                  <a:gd name="T11" fmla="*/ 110 h 164"/>
                  <a:gd name="T12" fmla="*/ 92 w 342"/>
                  <a:gd name="T13" fmla="*/ 101 h 164"/>
                  <a:gd name="T14" fmla="*/ 62 w 342"/>
                  <a:gd name="T15" fmla="*/ 113 h 164"/>
                  <a:gd name="T16" fmla="*/ 36 w 342"/>
                  <a:gd name="T17" fmla="*/ 124 h 164"/>
                  <a:gd name="T18" fmla="*/ 26 w 342"/>
                  <a:gd name="T19" fmla="*/ 120 h 164"/>
                  <a:gd name="T20" fmla="*/ 24 w 342"/>
                  <a:gd name="T21" fmla="*/ 110 h 164"/>
                  <a:gd name="T22" fmla="*/ 50 w 342"/>
                  <a:gd name="T23" fmla="*/ 93 h 164"/>
                  <a:gd name="T24" fmla="*/ 81 w 342"/>
                  <a:gd name="T25" fmla="*/ 71 h 164"/>
                  <a:gd name="T26" fmla="*/ 78 w 342"/>
                  <a:gd name="T27" fmla="*/ 71 h 164"/>
                  <a:gd name="T28" fmla="*/ 44 w 342"/>
                  <a:gd name="T29" fmla="*/ 87 h 164"/>
                  <a:gd name="T30" fmla="*/ 19 w 342"/>
                  <a:gd name="T31" fmla="*/ 100 h 164"/>
                  <a:gd name="T32" fmla="*/ 12 w 342"/>
                  <a:gd name="T33" fmla="*/ 91 h 164"/>
                  <a:gd name="T34" fmla="*/ 13 w 342"/>
                  <a:gd name="T35" fmla="*/ 83 h 164"/>
                  <a:gd name="T36" fmla="*/ 36 w 342"/>
                  <a:gd name="T37" fmla="*/ 64 h 164"/>
                  <a:gd name="T38" fmla="*/ 57 w 342"/>
                  <a:gd name="T39" fmla="*/ 48 h 164"/>
                  <a:gd name="T40" fmla="*/ 42 w 342"/>
                  <a:gd name="T41" fmla="*/ 53 h 164"/>
                  <a:gd name="T42" fmla="*/ 18 w 342"/>
                  <a:gd name="T43" fmla="*/ 65 h 164"/>
                  <a:gd name="T44" fmla="*/ 5 w 342"/>
                  <a:gd name="T45" fmla="*/ 68 h 164"/>
                  <a:gd name="T46" fmla="*/ 0 w 342"/>
                  <a:gd name="T47" fmla="*/ 57 h 164"/>
                  <a:gd name="T48" fmla="*/ 8 w 342"/>
                  <a:gd name="T49" fmla="*/ 47 h 164"/>
                  <a:gd name="T50" fmla="*/ 9 w 342"/>
                  <a:gd name="T51" fmla="*/ 37 h 164"/>
                  <a:gd name="T52" fmla="*/ 15 w 342"/>
                  <a:gd name="T53" fmla="*/ 23 h 164"/>
                  <a:gd name="T54" fmla="*/ 40 w 342"/>
                  <a:gd name="T55" fmla="*/ 7 h 164"/>
                  <a:gd name="T56" fmla="*/ 87 w 342"/>
                  <a:gd name="T57" fmla="*/ 3 h 164"/>
                  <a:gd name="T58" fmla="*/ 101 w 342"/>
                  <a:gd name="T59" fmla="*/ 11 h 164"/>
                  <a:gd name="T60" fmla="*/ 122 w 342"/>
                  <a:gd name="T61" fmla="*/ 5 h 164"/>
                  <a:gd name="T62" fmla="*/ 140 w 342"/>
                  <a:gd name="T63" fmla="*/ 2 h 164"/>
                  <a:gd name="T64" fmla="*/ 143 w 342"/>
                  <a:gd name="T65" fmla="*/ 20 h 164"/>
                  <a:gd name="T66" fmla="*/ 124 w 342"/>
                  <a:gd name="T67" fmla="*/ 26 h 164"/>
                  <a:gd name="T68" fmla="*/ 108 w 342"/>
                  <a:gd name="T69" fmla="*/ 36 h 164"/>
                  <a:gd name="T70" fmla="*/ 118 w 342"/>
                  <a:gd name="T71" fmla="*/ 36 h 164"/>
                  <a:gd name="T72" fmla="*/ 151 w 342"/>
                  <a:gd name="T73" fmla="*/ 24 h 164"/>
                  <a:gd name="T74" fmla="*/ 175 w 342"/>
                  <a:gd name="T75" fmla="*/ 16 h 164"/>
                  <a:gd name="T76" fmla="*/ 186 w 342"/>
                  <a:gd name="T77" fmla="*/ 28 h 164"/>
                  <a:gd name="T78" fmla="*/ 179 w 342"/>
                  <a:gd name="T79" fmla="*/ 38 h 164"/>
                  <a:gd name="T80" fmla="*/ 168 w 342"/>
                  <a:gd name="T81" fmla="*/ 48 h 164"/>
                  <a:gd name="T82" fmla="*/ 216 w 342"/>
                  <a:gd name="T83" fmla="*/ 28 h 164"/>
                  <a:gd name="T84" fmla="*/ 265 w 342"/>
                  <a:gd name="T85" fmla="*/ 7 h 164"/>
                  <a:gd name="T86" fmla="*/ 283 w 342"/>
                  <a:gd name="T87" fmla="*/ 4 h 164"/>
                  <a:gd name="T88" fmla="*/ 295 w 342"/>
                  <a:gd name="T89" fmla="*/ 8 h 164"/>
                  <a:gd name="T90" fmla="*/ 300 w 342"/>
                  <a:gd name="T91" fmla="*/ 22 h 164"/>
                  <a:gd name="T92" fmla="*/ 289 w 342"/>
                  <a:gd name="T93" fmla="*/ 30 h 164"/>
                  <a:gd name="T94" fmla="*/ 292 w 342"/>
                  <a:gd name="T95" fmla="*/ 31 h 164"/>
                  <a:gd name="T96" fmla="*/ 310 w 342"/>
                  <a:gd name="T97" fmla="*/ 22 h 164"/>
                  <a:gd name="T98" fmla="*/ 324 w 342"/>
                  <a:gd name="T99" fmla="*/ 16 h 164"/>
                  <a:gd name="T100" fmla="*/ 330 w 342"/>
                  <a:gd name="T101" fmla="*/ 30 h 164"/>
                  <a:gd name="T102" fmla="*/ 336 w 342"/>
                  <a:gd name="T103" fmla="*/ 29 h 164"/>
                  <a:gd name="T104" fmla="*/ 339 w 342"/>
                  <a:gd name="T105" fmla="*/ 44 h 164"/>
                  <a:gd name="T106" fmla="*/ 324 w 342"/>
                  <a:gd name="T107" fmla="*/ 52 h 164"/>
                  <a:gd name="T108" fmla="*/ 306 w 342"/>
                  <a:gd name="T109"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 h="164">
                    <a:moveTo>
                      <a:pt x="143" y="125"/>
                    </a:moveTo>
                    <a:lnTo>
                      <a:pt x="139" y="127"/>
                    </a:lnTo>
                    <a:lnTo>
                      <a:pt x="134" y="129"/>
                    </a:lnTo>
                    <a:lnTo>
                      <a:pt x="128" y="132"/>
                    </a:lnTo>
                    <a:lnTo>
                      <a:pt x="122" y="134"/>
                    </a:lnTo>
                    <a:lnTo>
                      <a:pt x="115" y="138"/>
                    </a:lnTo>
                    <a:lnTo>
                      <a:pt x="107" y="141"/>
                    </a:lnTo>
                    <a:lnTo>
                      <a:pt x="100" y="144"/>
                    </a:lnTo>
                    <a:lnTo>
                      <a:pt x="92" y="147"/>
                    </a:lnTo>
                    <a:lnTo>
                      <a:pt x="85" y="150"/>
                    </a:lnTo>
                    <a:lnTo>
                      <a:pt x="78" y="152"/>
                    </a:lnTo>
                    <a:lnTo>
                      <a:pt x="71" y="155"/>
                    </a:lnTo>
                    <a:lnTo>
                      <a:pt x="65" y="157"/>
                    </a:lnTo>
                    <a:lnTo>
                      <a:pt x="60" y="159"/>
                    </a:lnTo>
                    <a:lnTo>
                      <a:pt x="56" y="161"/>
                    </a:lnTo>
                    <a:lnTo>
                      <a:pt x="53" y="163"/>
                    </a:lnTo>
                    <a:lnTo>
                      <a:pt x="52" y="163"/>
                    </a:lnTo>
                    <a:lnTo>
                      <a:pt x="50" y="161"/>
                    </a:lnTo>
                    <a:lnTo>
                      <a:pt x="48" y="158"/>
                    </a:lnTo>
                    <a:lnTo>
                      <a:pt x="46" y="156"/>
                    </a:lnTo>
                    <a:lnTo>
                      <a:pt x="44" y="153"/>
                    </a:lnTo>
                    <a:lnTo>
                      <a:pt x="42" y="150"/>
                    </a:lnTo>
                    <a:lnTo>
                      <a:pt x="39" y="147"/>
                    </a:lnTo>
                    <a:lnTo>
                      <a:pt x="38" y="145"/>
                    </a:lnTo>
                    <a:lnTo>
                      <a:pt x="36" y="144"/>
                    </a:lnTo>
                    <a:lnTo>
                      <a:pt x="38" y="142"/>
                    </a:lnTo>
                    <a:lnTo>
                      <a:pt x="41" y="140"/>
                    </a:lnTo>
                    <a:lnTo>
                      <a:pt x="45" y="138"/>
                    </a:lnTo>
                    <a:lnTo>
                      <a:pt x="49" y="134"/>
                    </a:lnTo>
                    <a:lnTo>
                      <a:pt x="53" y="131"/>
                    </a:lnTo>
                    <a:lnTo>
                      <a:pt x="58" y="127"/>
                    </a:lnTo>
                    <a:lnTo>
                      <a:pt x="63" y="124"/>
                    </a:lnTo>
                    <a:lnTo>
                      <a:pt x="68" y="120"/>
                    </a:lnTo>
                    <a:lnTo>
                      <a:pt x="73" y="117"/>
                    </a:lnTo>
                    <a:lnTo>
                      <a:pt x="77" y="113"/>
                    </a:lnTo>
                    <a:lnTo>
                      <a:pt x="82" y="110"/>
                    </a:lnTo>
                    <a:lnTo>
                      <a:pt x="86" y="106"/>
                    </a:lnTo>
                    <a:lnTo>
                      <a:pt x="89" y="104"/>
                    </a:lnTo>
                    <a:lnTo>
                      <a:pt x="92" y="102"/>
                    </a:lnTo>
                    <a:lnTo>
                      <a:pt x="94" y="100"/>
                    </a:lnTo>
                    <a:lnTo>
                      <a:pt x="96" y="99"/>
                    </a:lnTo>
                    <a:lnTo>
                      <a:pt x="92" y="101"/>
                    </a:lnTo>
                    <a:lnTo>
                      <a:pt x="88" y="102"/>
                    </a:lnTo>
                    <a:lnTo>
                      <a:pt x="83" y="104"/>
                    </a:lnTo>
                    <a:lnTo>
                      <a:pt x="78" y="106"/>
                    </a:lnTo>
                    <a:lnTo>
                      <a:pt x="73" y="109"/>
                    </a:lnTo>
                    <a:lnTo>
                      <a:pt x="68" y="111"/>
                    </a:lnTo>
                    <a:lnTo>
                      <a:pt x="62" y="113"/>
                    </a:lnTo>
                    <a:lnTo>
                      <a:pt x="57" y="115"/>
                    </a:lnTo>
                    <a:lnTo>
                      <a:pt x="52" y="117"/>
                    </a:lnTo>
                    <a:lnTo>
                      <a:pt x="48" y="119"/>
                    </a:lnTo>
                    <a:lnTo>
                      <a:pt x="43" y="121"/>
                    </a:lnTo>
                    <a:lnTo>
                      <a:pt x="39" y="123"/>
                    </a:lnTo>
                    <a:lnTo>
                      <a:pt x="36" y="124"/>
                    </a:lnTo>
                    <a:lnTo>
                      <a:pt x="33" y="125"/>
                    </a:lnTo>
                    <a:lnTo>
                      <a:pt x="31" y="126"/>
                    </a:lnTo>
                    <a:lnTo>
                      <a:pt x="30" y="126"/>
                    </a:lnTo>
                    <a:lnTo>
                      <a:pt x="29" y="124"/>
                    </a:lnTo>
                    <a:lnTo>
                      <a:pt x="27" y="122"/>
                    </a:lnTo>
                    <a:lnTo>
                      <a:pt x="26" y="120"/>
                    </a:lnTo>
                    <a:lnTo>
                      <a:pt x="25" y="118"/>
                    </a:lnTo>
                    <a:lnTo>
                      <a:pt x="24" y="115"/>
                    </a:lnTo>
                    <a:lnTo>
                      <a:pt x="24" y="113"/>
                    </a:lnTo>
                    <a:lnTo>
                      <a:pt x="23" y="112"/>
                    </a:lnTo>
                    <a:lnTo>
                      <a:pt x="23" y="111"/>
                    </a:lnTo>
                    <a:lnTo>
                      <a:pt x="24" y="110"/>
                    </a:lnTo>
                    <a:lnTo>
                      <a:pt x="27" y="107"/>
                    </a:lnTo>
                    <a:lnTo>
                      <a:pt x="30" y="105"/>
                    </a:lnTo>
                    <a:lnTo>
                      <a:pt x="34" y="102"/>
                    </a:lnTo>
                    <a:lnTo>
                      <a:pt x="39" y="99"/>
                    </a:lnTo>
                    <a:lnTo>
                      <a:pt x="44" y="96"/>
                    </a:lnTo>
                    <a:lnTo>
                      <a:pt x="50" y="93"/>
                    </a:lnTo>
                    <a:lnTo>
                      <a:pt x="55" y="89"/>
                    </a:lnTo>
                    <a:lnTo>
                      <a:pt x="61" y="85"/>
                    </a:lnTo>
                    <a:lnTo>
                      <a:pt x="67" y="82"/>
                    </a:lnTo>
                    <a:lnTo>
                      <a:pt x="72" y="77"/>
                    </a:lnTo>
                    <a:lnTo>
                      <a:pt x="77" y="74"/>
                    </a:lnTo>
                    <a:lnTo>
                      <a:pt x="81" y="71"/>
                    </a:lnTo>
                    <a:lnTo>
                      <a:pt x="85" y="69"/>
                    </a:lnTo>
                    <a:lnTo>
                      <a:pt x="88" y="68"/>
                    </a:lnTo>
                    <a:lnTo>
                      <a:pt x="89" y="66"/>
                    </a:lnTo>
                    <a:lnTo>
                      <a:pt x="86" y="68"/>
                    </a:lnTo>
                    <a:lnTo>
                      <a:pt x="83" y="69"/>
                    </a:lnTo>
                    <a:lnTo>
                      <a:pt x="78" y="71"/>
                    </a:lnTo>
                    <a:lnTo>
                      <a:pt x="73" y="73"/>
                    </a:lnTo>
                    <a:lnTo>
                      <a:pt x="68" y="75"/>
                    </a:lnTo>
                    <a:lnTo>
                      <a:pt x="62" y="78"/>
                    </a:lnTo>
                    <a:lnTo>
                      <a:pt x="56" y="80"/>
                    </a:lnTo>
                    <a:lnTo>
                      <a:pt x="50" y="84"/>
                    </a:lnTo>
                    <a:lnTo>
                      <a:pt x="44" y="87"/>
                    </a:lnTo>
                    <a:lnTo>
                      <a:pt x="38" y="89"/>
                    </a:lnTo>
                    <a:lnTo>
                      <a:pt x="33" y="92"/>
                    </a:lnTo>
                    <a:lnTo>
                      <a:pt x="28" y="94"/>
                    </a:lnTo>
                    <a:lnTo>
                      <a:pt x="24" y="96"/>
                    </a:lnTo>
                    <a:lnTo>
                      <a:pt x="21" y="98"/>
                    </a:lnTo>
                    <a:lnTo>
                      <a:pt x="19" y="100"/>
                    </a:lnTo>
                    <a:lnTo>
                      <a:pt x="18" y="101"/>
                    </a:lnTo>
                    <a:lnTo>
                      <a:pt x="16" y="99"/>
                    </a:lnTo>
                    <a:lnTo>
                      <a:pt x="15" y="97"/>
                    </a:lnTo>
                    <a:lnTo>
                      <a:pt x="14" y="95"/>
                    </a:lnTo>
                    <a:lnTo>
                      <a:pt x="13" y="93"/>
                    </a:lnTo>
                    <a:lnTo>
                      <a:pt x="12" y="91"/>
                    </a:lnTo>
                    <a:lnTo>
                      <a:pt x="11" y="90"/>
                    </a:lnTo>
                    <a:lnTo>
                      <a:pt x="10" y="89"/>
                    </a:lnTo>
                    <a:lnTo>
                      <a:pt x="10" y="87"/>
                    </a:lnTo>
                    <a:lnTo>
                      <a:pt x="10" y="86"/>
                    </a:lnTo>
                    <a:lnTo>
                      <a:pt x="11" y="85"/>
                    </a:lnTo>
                    <a:lnTo>
                      <a:pt x="13" y="83"/>
                    </a:lnTo>
                    <a:lnTo>
                      <a:pt x="16" y="79"/>
                    </a:lnTo>
                    <a:lnTo>
                      <a:pt x="20" y="76"/>
                    </a:lnTo>
                    <a:lnTo>
                      <a:pt x="23" y="73"/>
                    </a:lnTo>
                    <a:lnTo>
                      <a:pt x="27" y="70"/>
                    </a:lnTo>
                    <a:lnTo>
                      <a:pt x="32" y="67"/>
                    </a:lnTo>
                    <a:lnTo>
                      <a:pt x="36" y="64"/>
                    </a:lnTo>
                    <a:lnTo>
                      <a:pt x="40" y="60"/>
                    </a:lnTo>
                    <a:lnTo>
                      <a:pt x="44" y="57"/>
                    </a:lnTo>
                    <a:lnTo>
                      <a:pt x="48" y="55"/>
                    </a:lnTo>
                    <a:lnTo>
                      <a:pt x="51" y="51"/>
                    </a:lnTo>
                    <a:lnTo>
                      <a:pt x="54" y="49"/>
                    </a:lnTo>
                    <a:lnTo>
                      <a:pt x="57" y="48"/>
                    </a:lnTo>
                    <a:lnTo>
                      <a:pt x="58" y="47"/>
                    </a:lnTo>
                    <a:lnTo>
                      <a:pt x="56" y="48"/>
                    </a:lnTo>
                    <a:lnTo>
                      <a:pt x="53" y="49"/>
                    </a:lnTo>
                    <a:lnTo>
                      <a:pt x="50" y="50"/>
                    </a:lnTo>
                    <a:lnTo>
                      <a:pt x="46" y="51"/>
                    </a:lnTo>
                    <a:lnTo>
                      <a:pt x="42" y="53"/>
                    </a:lnTo>
                    <a:lnTo>
                      <a:pt x="38" y="56"/>
                    </a:lnTo>
                    <a:lnTo>
                      <a:pt x="34" y="57"/>
                    </a:lnTo>
                    <a:lnTo>
                      <a:pt x="30" y="59"/>
                    </a:lnTo>
                    <a:lnTo>
                      <a:pt x="25" y="61"/>
                    </a:lnTo>
                    <a:lnTo>
                      <a:pt x="21" y="63"/>
                    </a:lnTo>
                    <a:lnTo>
                      <a:pt x="18" y="65"/>
                    </a:lnTo>
                    <a:lnTo>
                      <a:pt x="14" y="66"/>
                    </a:lnTo>
                    <a:lnTo>
                      <a:pt x="11" y="67"/>
                    </a:lnTo>
                    <a:lnTo>
                      <a:pt x="9" y="69"/>
                    </a:lnTo>
                    <a:lnTo>
                      <a:pt x="7" y="69"/>
                    </a:lnTo>
                    <a:lnTo>
                      <a:pt x="6" y="70"/>
                    </a:lnTo>
                    <a:lnTo>
                      <a:pt x="5" y="68"/>
                    </a:lnTo>
                    <a:lnTo>
                      <a:pt x="4" y="66"/>
                    </a:lnTo>
                    <a:lnTo>
                      <a:pt x="2" y="64"/>
                    </a:lnTo>
                    <a:lnTo>
                      <a:pt x="1" y="62"/>
                    </a:lnTo>
                    <a:lnTo>
                      <a:pt x="0" y="60"/>
                    </a:lnTo>
                    <a:lnTo>
                      <a:pt x="0" y="58"/>
                    </a:lnTo>
                    <a:lnTo>
                      <a:pt x="0" y="57"/>
                    </a:lnTo>
                    <a:lnTo>
                      <a:pt x="1" y="56"/>
                    </a:lnTo>
                    <a:lnTo>
                      <a:pt x="2" y="53"/>
                    </a:lnTo>
                    <a:lnTo>
                      <a:pt x="4" y="52"/>
                    </a:lnTo>
                    <a:lnTo>
                      <a:pt x="5" y="50"/>
                    </a:lnTo>
                    <a:lnTo>
                      <a:pt x="7" y="49"/>
                    </a:lnTo>
                    <a:lnTo>
                      <a:pt x="8" y="47"/>
                    </a:lnTo>
                    <a:lnTo>
                      <a:pt x="10" y="46"/>
                    </a:lnTo>
                    <a:lnTo>
                      <a:pt x="11" y="45"/>
                    </a:lnTo>
                    <a:lnTo>
                      <a:pt x="13" y="44"/>
                    </a:lnTo>
                    <a:lnTo>
                      <a:pt x="11" y="42"/>
                    </a:lnTo>
                    <a:lnTo>
                      <a:pt x="10" y="39"/>
                    </a:lnTo>
                    <a:lnTo>
                      <a:pt x="9" y="37"/>
                    </a:lnTo>
                    <a:lnTo>
                      <a:pt x="7" y="35"/>
                    </a:lnTo>
                    <a:lnTo>
                      <a:pt x="8" y="33"/>
                    </a:lnTo>
                    <a:lnTo>
                      <a:pt x="9" y="31"/>
                    </a:lnTo>
                    <a:lnTo>
                      <a:pt x="11" y="29"/>
                    </a:lnTo>
                    <a:lnTo>
                      <a:pt x="13" y="25"/>
                    </a:lnTo>
                    <a:lnTo>
                      <a:pt x="15" y="23"/>
                    </a:lnTo>
                    <a:lnTo>
                      <a:pt x="17" y="20"/>
                    </a:lnTo>
                    <a:lnTo>
                      <a:pt x="21" y="17"/>
                    </a:lnTo>
                    <a:lnTo>
                      <a:pt x="24" y="14"/>
                    </a:lnTo>
                    <a:lnTo>
                      <a:pt x="29" y="12"/>
                    </a:lnTo>
                    <a:lnTo>
                      <a:pt x="34" y="9"/>
                    </a:lnTo>
                    <a:lnTo>
                      <a:pt x="40" y="7"/>
                    </a:lnTo>
                    <a:lnTo>
                      <a:pt x="48" y="4"/>
                    </a:lnTo>
                    <a:lnTo>
                      <a:pt x="56" y="3"/>
                    </a:lnTo>
                    <a:lnTo>
                      <a:pt x="65" y="1"/>
                    </a:lnTo>
                    <a:lnTo>
                      <a:pt x="75" y="0"/>
                    </a:lnTo>
                    <a:lnTo>
                      <a:pt x="87" y="0"/>
                    </a:lnTo>
                    <a:lnTo>
                      <a:pt x="87" y="3"/>
                    </a:lnTo>
                    <a:lnTo>
                      <a:pt x="88" y="7"/>
                    </a:lnTo>
                    <a:lnTo>
                      <a:pt x="89" y="11"/>
                    </a:lnTo>
                    <a:lnTo>
                      <a:pt x="92" y="13"/>
                    </a:lnTo>
                    <a:lnTo>
                      <a:pt x="95" y="12"/>
                    </a:lnTo>
                    <a:lnTo>
                      <a:pt x="98" y="12"/>
                    </a:lnTo>
                    <a:lnTo>
                      <a:pt x="101" y="11"/>
                    </a:lnTo>
                    <a:lnTo>
                      <a:pt x="105" y="10"/>
                    </a:lnTo>
                    <a:lnTo>
                      <a:pt x="108" y="9"/>
                    </a:lnTo>
                    <a:lnTo>
                      <a:pt x="112" y="8"/>
                    </a:lnTo>
                    <a:lnTo>
                      <a:pt x="115" y="7"/>
                    </a:lnTo>
                    <a:lnTo>
                      <a:pt x="119" y="6"/>
                    </a:lnTo>
                    <a:lnTo>
                      <a:pt x="122" y="5"/>
                    </a:lnTo>
                    <a:lnTo>
                      <a:pt x="126" y="4"/>
                    </a:lnTo>
                    <a:lnTo>
                      <a:pt x="129" y="3"/>
                    </a:lnTo>
                    <a:lnTo>
                      <a:pt x="132" y="2"/>
                    </a:lnTo>
                    <a:lnTo>
                      <a:pt x="135" y="2"/>
                    </a:lnTo>
                    <a:lnTo>
                      <a:pt x="138" y="2"/>
                    </a:lnTo>
                    <a:lnTo>
                      <a:pt x="140" y="2"/>
                    </a:lnTo>
                    <a:lnTo>
                      <a:pt x="142" y="2"/>
                    </a:lnTo>
                    <a:lnTo>
                      <a:pt x="143" y="6"/>
                    </a:lnTo>
                    <a:lnTo>
                      <a:pt x="143" y="11"/>
                    </a:lnTo>
                    <a:lnTo>
                      <a:pt x="144" y="15"/>
                    </a:lnTo>
                    <a:lnTo>
                      <a:pt x="145" y="19"/>
                    </a:lnTo>
                    <a:lnTo>
                      <a:pt x="143" y="20"/>
                    </a:lnTo>
                    <a:lnTo>
                      <a:pt x="140" y="20"/>
                    </a:lnTo>
                    <a:lnTo>
                      <a:pt x="137" y="21"/>
                    </a:lnTo>
                    <a:lnTo>
                      <a:pt x="134" y="23"/>
                    </a:lnTo>
                    <a:lnTo>
                      <a:pt x="131" y="24"/>
                    </a:lnTo>
                    <a:lnTo>
                      <a:pt x="128" y="25"/>
                    </a:lnTo>
                    <a:lnTo>
                      <a:pt x="124" y="26"/>
                    </a:lnTo>
                    <a:lnTo>
                      <a:pt x="121" y="29"/>
                    </a:lnTo>
                    <a:lnTo>
                      <a:pt x="118" y="30"/>
                    </a:lnTo>
                    <a:lnTo>
                      <a:pt x="115" y="32"/>
                    </a:lnTo>
                    <a:lnTo>
                      <a:pt x="113" y="33"/>
                    </a:lnTo>
                    <a:lnTo>
                      <a:pt x="110" y="34"/>
                    </a:lnTo>
                    <a:lnTo>
                      <a:pt x="108" y="36"/>
                    </a:lnTo>
                    <a:lnTo>
                      <a:pt x="107" y="37"/>
                    </a:lnTo>
                    <a:lnTo>
                      <a:pt x="106" y="39"/>
                    </a:lnTo>
                    <a:lnTo>
                      <a:pt x="105" y="40"/>
                    </a:lnTo>
                    <a:lnTo>
                      <a:pt x="109" y="39"/>
                    </a:lnTo>
                    <a:lnTo>
                      <a:pt x="113" y="37"/>
                    </a:lnTo>
                    <a:lnTo>
                      <a:pt x="118" y="36"/>
                    </a:lnTo>
                    <a:lnTo>
                      <a:pt x="123" y="34"/>
                    </a:lnTo>
                    <a:lnTo>
                      <a:pt x="129" y="32"/>
                    </a:lnTo>
                    <a:lnTo>
                      <a:pt x="134" y="31"/>
                    </a:lnTo>
                    <a:lnTo>
                      <a:pt x="140" y="28"/>
                    </a:lnTo>
                    <a:lnTo>
                      <a:pt x="146" y="26"/>
                    </a:lnTo>
                    <a:lnTo>
                      <a:pt x="151" y="24"/>
                    </a:lnTo>
                    <a:lnTo>
                      <a:pt x="156" y="22"/>
                    </a:lnTo>
                    <a:lnTo>
                      <a:pt x="161" y="20"/>
                    </a:lnTo>
                    <a:lnTo>
                      <a:pt x="166" y="19"/>
                    </a:lnTo>
                    <a:lnTo>
                      <a:pt x="170" y="17"/>
                    </a:lnTo>
                    <a:lnTo>
                      <a:pt x="173" y="16"/>
                    </a:lnTo>
                    <a:lnTo>
                      <a:pt x="175" y="16"/>
                    </a:lnTo>
                    <a:lnTo>
                      <a:pt x="176" y="15"/>
                    </a:lnTo>
                    <a:lnTo>
                      <a:pt x="178" y="18"/>
                    </a:lnTo>
                    <a:lnTo>
                      <a:pt x="180" y="20"/>
                    </a:lnTo>
                    <a:lnTo>
                      <a:pt x="182" y="22"/>
                    </a:lnTo>
                    <a:lnTo>
                      <a:pt x="184" y="25"/>
                    </a:lnTo>
                    <a:lnTo>
                      <a:pt x="186" y="28"/>
                    </a:lnTo>
                    <a:lnTo>
                      <a:pt x="187" y="30"/>
                    </a:lnTo>
                    <a:lnTo>
                      <a:pt x="189" y="32"/>
                    </a:lnTo>
                    <a:lnTo>
                      <a:pt x="190" y="34"/>
                    </a:lnTo>
                    <a:lnTo>
                      <a:pt x="187" y="34"/>
                    </a:lnTo>
                    <a:lnTo>
                      <a:pt x="183" y="36"/>
                    </a:lnTo>
                    <a:lnTo>
                      <a:pt x="179" y="38"/>
                    </a:lnTo>
                    <a:lnTo>
                      <a:pt x="175" y="40"/>
                    </a:lnTo>
                    <a:lnTo>
                      <a:pt x="171" y="43"/>
                    </a:lnTo>
                    <a:lnTo>
                      <a:pt x="167" y="45"/>
                    </a:lnTo>
                    <a:lnTo>
                      <a:pt x="165" y="47"/>
                    </a:lnTo>
                    <a:lnTo>
                      <a:pt x="164" y="50"/>
                    </a:lnTo>
                    <a:lnTo>
                      <a:pt x="168" y="48"/>
                    </a:lnTo>
                    <a:lnTo>
                      <a:pt x="174" y="45"/>
                    </a:lnTo>
                    <a:lnTo>
                      <a:pt x="181" y="42"/>
                    </a:lnTo>
                    <a:lnTo>
                      <a:pt x="189" y="39"/>
                    </a:lnTo>
                    <a:lnTo>
                      <a:pt x="198" y="36"/>
                    </a:lnTo>
                    <a:lnTo>
                      <a:pt x="207" y="32"/>
                    </a:lnTo>
                    <a:lnTo>
                      <a:pt x="216" y="28"/>
                    </a:lnTo>
                    <a:lnTo>
                      <a:pt x="225" y="23"/>
                    </a:lnTo>
                    <a:lnTo>
                      <a:pt x="234" y="20"/>
                    </a:lnTo>
                    <a:lnTo>
                      <a:pt x="243" y="16"/>
                    </a:lnTo>
                    <a:lnTo>
                      <a:pt x="251" y="13"/>
                    </a:lnTo>
                    <a:lnTo>
                      <a:pt x="258" y="10"/>
                    </a:lnTo>
                    <a:lnTo>
                      <a:pt x="265" y="7"/>
                    </a:lnTo>
                    <a:lnTo>
                      <a:pt x="270" y="6"/>
                    </a:lnTo>
                    <a:lnTo>
                      <a:pt x="273" y="4"/>
                    </a:lnTo>
                    <a:lnTo>
                      <a:pt x="275" y="3"/>
                    </a:lnTo>
                    <a:lnTo>
                      <a:pt x="278" y="4"/>
                    </a:lnTo>
                    <a:lnTo>
                      <a:pt x="281" y="4"/>
                    </a:lnTo>
                    <a:lnTo>
                      <a:pt x="283" y="4"/>
                    </a:lnTo>
                    <a:lnTo>
                      <a:pt x="286" y="5"/>
                    </a:lnTo>
                    <a:lnTo>
                      <a:pt x="288" y="5"/>
                    </a:lnTo>
                    <a:lnTo>
                      <a:pt x="290" y="5"/>
                    </a:lnTo>
                    <a:lnTo>
                      <a:pt x="292" y="6"/>
                    </a:lnTo>
                    <a:lnTo>
                      <a:pt x="294" y="6"/>
                    </a:lnTo>
                    <a:lnTo>
                      <a:pt x="295" y="8"/>
                    </a:lnTo>
                    <a:lnTo>
                      <a:pt x="296" y="10"/>
                    </a:lnTo>
                    <a:lnTo>
                      <a:pt x="297" y="13"/>
                    </a:lnTo>
                    <a:lnTo>
                      <a:pt x="299" y="15"/>
                    </a:lnTo>
                    <a:lnTo>
                      <a:pt x="299" y="18"/>
                    </a:lnTo>
                    <a:lnTo>
                      <a:pt x="300" y="20"/>
                    </a:lnTo>
                    <a:lnTo>
                      <a:pt x="300" y="22"/>
                    </a:lnTo>
                    <a:lnTo>
                      <a:pt x="300" y="23"/>
                    </a:lnTo>
                    <a:lnTo>
                      <a:pt x="297" y="24"/>
                    </a:lnTo>
                    <a:lnTo>
                      <a:pt x="295" y="25"/>
                    </a:lnTo>
                    <a:lnTo>
                      <a:pt x="293" y="26"/>
                    </a:lnTo>
                    <a:lnTo>
                      <a:pt x="291" y="29"/>
                    </a:lnTo>
                    <a:lnTo>
                      <a:pt x="289" y="30"/>
                    </a:lnTo>
                    <a:lnTo>
                      <a:pt x="287" y="32"/>
                    </a:lnTo>
                    <a:lnTo>
                      <a:pt x="285" y="33"/>
                    </a:lnTo>
                    <a:lnTo>
                      <a:pt x="283" y="35"/>
                    </a:lnTo>
                    <a:lnTo>
                      <a:pt x="286" y="34"/>
                    </a:lnTo>
                    <a:lnTo>
                      <a:pt x="289" y="33"/>
                    </a:lnTo>
                    <a:lnTo>
                      <a:pt x="292" y="31"/>
                    </a:lnTo>
                    <a:lnTo>
                      <a:pt x="295" y="30"/>
                    </a:lnTo>
                    <a:lnTo>
                      <a:pt x="298" y="29"/>
                    </a:lnTo>
                    <a:lnTo>
                      <a:pt x="301" y="26"/>
                    </a:lnTo>
                    <a:lnTo>
                      <a:pt x="304" y="25"/>
                    </a:lnTo>
                    <a:lnTo>
                      <a:pt x="307" y="24"/>
                    </a:lnTo>
                    <a:lnTo>
                      <a:pt x="310" y="22"/>
                    </a:lnTo>
                    <a:lnTo>
                      <a:pt x="313" y="21"/>
                    </a:lnTo>
                    <a:lnTo>
                      <a:pt x="316" y="20"/>
                    </a:lnTo>
                    <a:lnTo>
                      <a:pt x="318" y="19"/>
                    </a:lnTo>
                    <a:lnTo>
                      <a:pt x="320" y="18"/>
                    </a:lnTo>
                    <a:lnTo>
                      <a:pt x="322" y="17"/>
                    </a:lnTo>
                    <a:lnTo>
                      <a:pt x="324" y="16"/>
                    </a:lnTo>
                    <a:lnTo>
                      <a:pt x="325" y="15"/>
                    </a:lnTo>
                    <a:lnTo>
                      <a:pt x="326" y="18"/>
                    </a:lnTo>
                    <a:lnTo>
                      <a:pt x="327" y="22"/>
                    </a:lnTo>
                    <a:lnTo>
                      <a:pt x="328" y="26"/>
                    </a:lnTo>
                    <a:lnTo>
                      <a:pt x="329" y="30"/>
                    </a:lnTo>
                    <a:lnTo>
                      <a:pt x="330" y="30"/>
                    </a:lnTo>
                    <a:lnTo>
                      <a:pt x="331" y="30"/>
                    </a:lnTo>
                    <a:lnTo>
                      <a:pt x="332" y="30"/>
                    </a:lnTo>
                    <a:lnTo>
                      <a:pt x="333" y="29"/>
                    </a:lnTo>
                    <a:lnTo>
                      <a:pt x="334" y="29"/>
                    </a:lnTo>
                    <a:lnTo>
                      <a:pt x="335" y="29"/>
                    </a:lnTo>
                    <a:lnTo>
                      <a:pt x="336" y="29"/>
                    </a:lnTo>
                    <a:lnTo>
                      <a:pt x="338" y="29"/>
                    </a:lnTo>
                    <a:lnTo>
                      <a:pt x="338" y="32"/>
                    </a:lnTo>
                    <a:lnTo>
                      <a:pt x="339" y="36"/>
                    </a:lnTo>
                    <a:lnTo>
                      <a:pt x="340" y="40"/>
                    </a:lnTo>
                    <a:lnTo>
                      <a:pt x="341" y="43"/>
                    </a:lnTo>
                    <a:lnTo>
                      <a:pt x="339" y="44"/>
                    </a:lnTo>
                    <a:lnTo>
                      <a:pt x="338" y="44"/>
                    </a:lnTo>
                    <a:lnTo>
                      <a:pt x="335" y="46"/>
                    </a:lnTo>
                    <a:lnTo>
                      <a:pt x="333" y="47"/>
                    </a:lnTo>
                    <a:lnTo>
                      <a:pt x="330" y="49"/>
                    </a:lnTo>
                    <a:lnTo>
                      <a:pt x="327" y="50"/>
                    </a:lnTo>
                    <a:lnTo>
                      <a:pt x="324" y="52"/>
                    </a:lnTo>
                    <a:lnTo>
                      <a:pt x="321" y="55"/>
                    </a:lnTo>
                    <a:lnTo>
                      <a:pt x="317" y="57"/>
                    </a:lnTo>
                    <a:lnTo>
                      <a:pt x="314" y="58"/>
                    </a:lnTo>
                    <a:lnTo>
                      <a:pt x="311" y="60"/>
                    </a:lnTo>
                    <a:lnTo>
                      <a:pt x="309" y="61"/>
                    </a:lnTo>
                    <a:lnTo>
                      <a:pt x="306" y="63"/>
                    </a:lnTo>
                    <a:lnTo>
                      <a:pt x="304" y="64"/>
                    </a:lnTo>
                    <a:lnTo>
                      <a:pt x="303" y="65"/>
                    </a:lnTo>
                    <a:lnTo>
                      <a:pt x="302" y="65"/>
                    </a:lnTo>
                    <a:lnTo>
                      <a:pt x="143" y="12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sp>
          <p:nvSpPr>
            <p:cNvPr id="8" name="Freeform 7"/>
            <p:cNvSpPr>
              <a:spLocks/>
            </p:cNvSpPr>
            <p:nvPr/>
          </p:nvSpPr>
          <p:spPr bwMode="auto">
            <a:xfrm>
              <a:off x="3138" y="864"/>
              <a:ext cx="295" cy="240"/>
            </a:xfrm>
            <a:custGeom>
              <a:avLst/>
              <a:gdLst>
                <a:gd name="T0" fmla="*/ 290 w 295"/>
                <a:gd name="T1" fmla="*/ 5 h 240"/>
                <a:gd name="T2" fmla="*/ 292 w 295"/>
                <a:gd name="T3" fmla="*/ 11 h 240"/>
                <a:gd name="T4" fmla="*/ 292 w 295"/>
                <a:gd name="T5" fmla="*/ 17 h 240"/>
                <a:gd name="T6" fmla="*/ 283 w 295"/>
                <a:gd name="T7" fmla="*/ 24 h 240"/>
                <a:gd name="T8" fmla="*/ 286 w 295"/>
                <a:gd name="T9" fmla="*/ 36 h 240"/>
                <a:gd name="T10" fmla="*/ 270 w 295"/>
                <a:gd name="T11" fmla="*/ 46 h 240"/>
                <a:gd name="T12" fmla="*/ 241 w 295"/>
                <a:gd name="T13" fmla="*/ 62 h 240"/>
                <a:gd name="T14" fmla="*/ 218 w 295"/>
                <a:gd name="T15" fmla="*/ 75 h 240"/>
                <a:gd name="T16" fmla="*/ 229 w 295"/>
                <a:gd name="T17" fmla="*/ 72 h 240"/>
                <a:gd name="T18" fmla="*/ 253 w 295"/>
                <a:gd name="T19" fmla="*/ 62 h 240"/>
                <a:gd name="T20" fmla="*/ 272 w 295"/>
                <a:gd name="T21" fmla="*/ 55 h 240"/>
                <a:gd name="T22" fmla="*/ 278 w 295"/>
                <a:gd name="T23" fmla="*/ 59 h 240"/>
                <a:gd name="T24" fmla="*/ 283 w 295"/>
                <a:gd name="T25" fmla="*/ 68 h 240"/>
                <a:gd name="T26" fmla="*/ 265 w 295"/>
                <a:gd name="T27" fmla="*/ 81 h 240"/>
                <a:gd name="T28" fmla="*/ 256 w 295"/>
                <a:gd name="T29" fmla="*/ 94 h 240"/>
                <a:gd name="T30" fmla="*/ 248 w 295"/>
                <a:gd name="T31" fmla="*/ 105 h 240"/>
                <a:gd name="T32" fmla="*/ 223 w 295"/>
                <a:gd name="T33" fmla="*/ 117 h 240"/>
                <a:gd name="T34" fmla="*/ 200 w 295"/>
                <a:gd name="T35" fmla="*/ 130 h 240"/>
                <a:gd name="T36" fmla="*/ 197 w 295"/>
                <a:gd name="T37" fmla="*/ 142 h 240"/>
                <a:gd name="T38" fmla="*/ 184 w 295"/>
                <a:gd name="T39" fmla="*/ 159 h 240"/>
                <a:gd name="T40" fmla="*/ 150 w 295"/>
                <a:gd name="T41" fmla="*/ 181 h 240"/>
                <a:gd name="T42" fmla="*/ 111 w 295"/>
                <a:gd name="T43" fmla="*/ 213 h 240"/>
                <a:gd name="T44" fmla="*/ 85 w 295"/>
                <a:gd name="T45" fmla="*/ 236 h 240"/>
                <a:gd name="T46" fmla="*/ 80 w 295"/>
                <a:gd name="T47" fmla="*/ 230 h 240"/>
                <a:gd name="T48" fmla="*/ 79 w 295"/>
                <a:gd name="T49" fmla="*/ 223 h 240"/>
                <a:gd name="T50" fmla="*/ 86 w 295"/>
                <a:gd name="T51" fmla="*/ 214 h 240"/>
                <a:gd name="T52" fmla="*/ 83 w 295"/>
                <a:gd name="T53" fmla="*/ 211 h 240"/>
                <a:gd name="T54" fmla="*/ 72 w 295"/>
                <a:gd name="T55" fmla="*/ 211 h 240"/>
                <a:gd name="T56" fmla="*/ 67 w 295"/>
                <a:gd name="T57" fmla="*/ 204 h 240"/>
                <a:gd name="T58" fmla="*/ 67 w 295"/>
                <a:gd name="T59" fmla="*/ 194 h 240"/>
                <a:gd name="T60" fmla="*/ 98 w 295"/>
                <a:gd name="T61" fmla="*/ 169 h 240"/>
                <a:gd name="T62" fmla="*/ 141 w 295"/>
                <a:gd name="T63" fmla="*/ 137 h 240"/>
                <a:gd name="T64" fmla="*/ 175 w 295"/>
                <a:gd name="T65" fmla="*/ 117 h 240"/>
                <a:gd name="T66" fmla="*/ 137 w 295"/>
                <a:gd name="T67" fmla="*/ 135 h 240"/>
                <a:gd name="T68" fmla="*/ 86 w 295"/>
                <a:gd name="T69" fmla="*/ 163 h 240"/>
                <a:gd name="T70" fmla="*/ 55 w 295"/>
                <a:gd name="T71" fmla="*/ 183 h 240"/>
                <a:gd name="T72" fmla="*/ 44 w 295"/>
                <a:gd name="T73" fmla="*/ 175 h 240"/>
                <a:gd name="T74" fmla="*/ 39 w 295"/>
                <a:gd name="T75" fmla="*/ 165 h 240"/>
                <a:gd name="T76" fmla="*/ 65 w 295"/>
                <a:gd name="T77" fmla="*/ 146 h 240"/>
                <a:gd name="T78" fmla="*/ 101 w 295"/>
                <a:gd name="T79" fmla="*/ 120 h 240"/>
                <a:gd name="T80" fmla="*/ 122 w 295"/>
                <a:gd name="T81" fmla="*/ 104 h 240"/>
                <a:gd name="T82" fmla="*/ 96 w 295"/>
                <a:gd name="T83" fmla="*/ 116 h 240"/>
                <a:gd name="T84" fmla="*/ 55 w 295"/>
                <a:gd name="T85" fmla="*/ 140 h 240"/>
                <a:gd name="T86" fmla="*/ 26 w 295"/>
                <a:gd name="T87" fmla="*/ 156 h 240"/>
                <a:gd name="T88" fmla="*/ 9 w 295"/>
                <a:gd name="T89" fmla="*/ 141 h 240"/>
                <a:gd name="T90" fmla="*/ 2 w 295"/>
                <a:gd name="T91" fmla="*/ 129 h 240"/>
                <a:gd name="T92" fmla="*/ 26 w 295"/>
                <a:gd name="T93" fmla="*/ 112 h 240"/>
                <a:gd name="T94" fmla="*/ 61 w 295"/>
                <a:gd name="T95" fmla="*/ 90 h 240"/>
                <a:gd name="T96" fmla="*/ 80 w 295"/>
                <a:gd name="T97" fmla="*/ 77 h 240"/>
                <a:gd name="T98" fmla="*/ 252 w 295"/>
                <a:gd name="T99" fmla="*/ 12 h 240"/>
                <a:gd name="T100" fmla="*/ 270 w 295"/>
                <a:gd name="T101" fmla="*/ 6 h 240"/>
                <a:gd name="T102" fmla="*/ 283 w 295"/>
                <a:gd name="T10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40">
                  <a:moveTo>
                    <a:pt x="285" y="0"/>
                  </a:moveTo>
                  <a:lnTo>
                    <a:pt x="286" y="1"/>
                  </a:lnTo>
                  <a:lnTo>
                    <a:pt x="288" y="2"/>
                  </a:lnTo>
                  <a:lnTo>
                    <a:pt x="289" y="4"/>
                  </a:lnTo>
                  <a:lnTo>
                    <a:pt x="290" y="5"/>
                  </a:lnTo>
                  <a:lnTo>
                    <a:pt x="291" y="6"/>
                  </a:lnTo>
                  <a:lnTo>
                    <a:pt x="292" y="8"/>
                  </a:lnTo>
                  <a:lnTo>
                    <a:pt x="293" y="9"/>
                  </a:lnTo>
                  <a:lnTo>
                    <a:pt x="293" y="10"/>
                  </a:lnTo>
                  <a:lnTo>
                    <a:pt x="292" y="11"/>
                  </a:lnTo>
                  <a:lnTo>
                    <a:pt x="293" y="12"/>
                  </a:lnTo>
                  <a:lnTo>
                    <a:pt x="294" y="14"/>
                  </a:lnTo>
                  <a:lnTo>
                    <a:pt x="294" y="15"/>
                  </a:lnTo>
                  <a:lnTo>
                    <a:pt x="294" y="16"/>
                  </a:lnTo>
                  <a:lnTo>
                    <a:pt x="292" y="17"/>
                  </a:lnTo>
                  <a:lnTo>
                    <a:pt x="291" y="18"/>
                  </a:lnTo>
                  <a:lnTo>
                    <a:pt x="289" y="19"/>
                  </a:lnTo>
                  <a:lnTo>
                    <a:pt x="287" y="20"/>
                  </a:lnTo>
                  <a:lnTo>
                    <a:pt x="285" y="22"/>
                  </a:lnTo>
                  <a:lnTo>
                    <a:pt x="283" y="24"/>
                  </a:lnTo>
                  <a:lnTo>
                    <a:pt x="282" y="25"/>
                  </a:lnTo>
                  <a:lnTo>
                    <a:pt x="282" y="27"/>
                  </a:lnTo>
                  <a:lnTo>
                    <a:pt x="283" y="30"/>
                  </a:lnTo>
                  <a:lnTo>
                    <a:pt x="285" y="33"/>
                  </a:lnTo>
                  <a:lnTo>
                    <a:pt x="286" y="36"/>
                  </a:lnTo>
                  <a:lnTo>
                    <a:pt x="285" y="37"/>
                  </a:lnTo>
                  <a:lnTo>
                    <a:pt x="282" y="39"/>
                  </a:lnTo>
                  <a:lnTo>
                    <a:pt x="279" y="41"/>
                  </a:lnTo>
                  <a:lnTo>
                    <a:pt x="275" y="43"/>
                  </a:lnTo>
                  <a:lnTo>
                    <a:pt x="270" y="46"/>
                  </a:lnTo>
                  <a:lnTo>
                    <a:pt x="265" y="50"/>
                  </a:lnTo>
                  <a:lnTo>
                    <a:pt x="259" y="53"/>
                  </a:lnTo>
                  <a:lnTo>
                    <a:pt x="253" y="56"/>
                  </a:lnTo>
                  <a:lnTo>
                    <a:pt x="247" y="59"/>
                  </a:lnTo>
                  <a:lnTo>
                    <a:pt x="241" y="62"/>
                  </a:lnTo>
                  <a:lnTo>
                    <a:pt x="235" y="65"/>
                  </a:lnTo>
                  <a:lnTo>
                    <a:pt x="230" y="68"/>
                  </a:lnTo>
                  <a:lnTo>
                    <a:pt x="225" y="70"/>
                  </a:lnTo>
                  <a:lnTo>
                    <a:pt x="221" y="73"/>
                  </a:lnTo>
                  <a:lnTo>
                    <a:pt x="218" y="75"/>
                  </a:lnTo>
                  <a:lnTo>
                    <a:pt x="215" y="76"/>
                  </a:lnTo>
                  <a:lnTo>
                    <a:pt x="218" y="76"/>
                  </a:lnTo>
                  <a:lnTo>
                    <a:pt x="221" y="75"/>
                  </a:lnTo>
                  <a:lnTo>
                    <a:pt x="225" y="73"/>
                  </a:lnTo>
                  <a:lnTo>
                    <a:pt x="229" y="72"/>
                  </a:lnTo>
                  <a:lnTo>
                    <a:pt x="234" y="69"/>
                  </a:lnTo>
                  <a:lnTo>
                    <a:pt x="239" y="67"/>
                  </a:lnTo>
                  <a:lnTo>
                    <a:pt x="243" y="65"/>
                  </a:lnTo>
                  <a:lnTo>
                    <a:pt x="248" y="63"/>
                  </a:lnTo>
                  <a:lnTo>
                    <a:pt x="253" y="62"/>
                  </a:lnTo>
                  <a:lnTo>
                    <a:pt x="258" y="60"/>
                  </a:lnTo>
                  <a:lnTo>
                    <a:pt x="262" y="58"/>
                  </a:lnTo>
                  <a:lnTo>
                    <a:pt x="266" y="57"/>
                  </a:lnTo>
                  <a:lnTo>
                    <a:pt x="269" y="56"/>
                  </a:lnTo>
                  <a:lnTo>
                    <a:pt x="272" y="55"/>
                  </a:lnTo>
                  <a:lnTo>
                    <a:pt x="274" y="54"/>
                  </a:lnTo>
                  <a:lnTo>
                    <a:pt x="275" y="54"/>
                  </a:lnTo>
                  <a:lnTo>
                    <a:pt x="277" y="54"/>
                  </a:lnTo>
                  <a:lnTo>
                    <a:pt x="278" y="56"/>
                  </a:lnTo>
                  <a:lnTo>
                    <a:pt x="278" y="59"/>
                  </a:lnTo>
                  <a:lnTo>
                    <a:pt x="278" y="61"/>
                  </a:lnTo>
                  <a:lnTo>
                    <a:pt x="279" y="63"/>
                  </a:lnTo>
                  <a:lnTo>
                    <a:pt x="280" y="65"/>
                  </a:lnTo>
                  <a:lnTo>
                    <a:pt x="281" y="67"/>
                  </a:lnTo>
                  <a:lnTo>
                    <a:pt x="283" y="68"/>
                  </a:lnTo>
                  <a:lnTo>
                    <a:pt x="281" y="70"/>
                  </a:lnTo>
                  <a:lnTo>
                    <a:pt x="278" y="73"/>
                  </a:lnTo>
                  <a:lnTo>
                    <a:pt x="274" y="75"/>
                  </a:lnTo>
                  <a:lnTo>
                    <a:pt x="270" y="78"/>
                  </a:lnTo>
                  <a:lnTo>
                    <a:pt x="265" y="81"/>
                  </a:lnTo>
                  <a:lnTo>
                    <a:pt x="261" y="83"/>
                  </a:lnTo>
                  <a:lnTo>
                    <a:pt x="257" y="85"/>
                  </a:lnTo>
                  <a:lnTo>
                    <a:pt x="255" y="87"/>
                  </a:lnTo>
                  <a:lnTo>
                    <a:pt x="256" y="90"/>
                  </a:lnTo>
                  <a:lnTo>
                    <a:pt x="256" y="94"/>
                  </a:lnTo>
                  <a:lnTo>
                    <a:pt x="256" y="98"/>
                  </a:lnTo>
                  <a:lnTo>
                    <a:pt x="256" y="100"/>
                  </a:lnTo>
                  <a:lnTo>
                    <a:pt x="254" y="101"/>
                  </a:lnTo>
                  <a:lnTo>
                    <a:pt x="251" y="103"/>
                  </a:lnTo>
                  <a:lnTo>
                    <a:pt x="248" y="105"/>
                  </a:lnTo>
                  <a:lnTo>
                    <a:pt x="243" y="107"/>
                  </a:lnTo>
                  <a:lnTo>
                    <a:pt x="239" y="109"/>
                  </a:lnTo>
                  <a:lnTo>
                    <a:pt x="234" y="112"/>
                  </a:lnTo>
                  <a:lnTo>
                    <a:pt x="228" y="114"/>
                  </a:lnTo>
                  <a:lnTo>
                    <a:pt x="223" y="117"/>
                  </a:lnTo>
                  <a:lnTo>
                    <a:pt x="218" y="121"/>
                  </a:lnTo>
                  <a:lnTo>
                    <a:pt x="213" y="123"/>
                  </a:lnTo>
                  <a:lnTo>
                    <a:pt x="208" y="126"/>
                  </a:lnTo>
                  <a:lnTo>
                    <a:pt x="204" y="128"/>
                  </a:lnTo>
                  <a:lnTo>
                    <a:pt x="200" y="130"/>
                  </a:lnTo>
                  <a:lnTo>
                    <a:pt x="198" y="132"/>
                  </a:lnTo>
                  <a:lnTo>
                    <a:pt x="196" y="133"/>
                  </a:lnTo>
                  <a:lnTo>
                    <a:pt x="195" y="134"/>
                  </a:lnTo>
                  <a:lnTo>
                    <a:pt x="196" y="137"/>
                  </a:lnTo>
                  <a:lnTo>
                    <a:pt x="197" y="142"/>
                  </a:lnTo>
                  <a:lnTo>
                    <a:pt x="198" y="147"/>
                  </a:lnTo>
                  <a:lnTo>
                    <a:pt x="199" y="150"/>
                  </a:lnTo>
                  <a:lnTo>
                    <a:pt x="195" y="153"/>
                  </a:lnTo>
                  <a:lnTo>
                    <a:pt x="190" y="155"/>
                  </a:lnTo>
                  <a:lnTo>
                    <a:pt x="184" y="159"/>
                  </a:lnTo>
                  <a:lnTo>
                    <a:pt x="178" y="162"/>
                  </a:lnTo>
                  <a:lnTo>
                    <a:pt x="172" y="166"/>
                  </a:lnTo>
                  <a:lnTo>
                    <a:pt x="165" y="171"/>
                  </a:lnTo>
                  <a:lnTo>
                    <a:pt x="157" y="176"/>
                  </a:lnTo>
                  <a:lnTo>
                    <a:pt x="150" y="181"/>
                  </a:lnTo>
                  <a:lnTo>
                    <a:pt x="142" y="187"/>
                  </a:lnTo>
                  <a:lnTo>
                    <a:pt x="134" y="193"/>
                  </a:lnTo>
                  <a:lnTo>
                    <a:pt x="126" y="200"/>
                  </a:lnTo>
                  <a:lnTo>
                    <a:pt x="118" y="206"/>
                  </a:lnTo>
                  <a:lnTo>
                    <a:pt x="111" y="213"/>
                  </a:lnTo>
                  <a:lnTo>
                    <a:pt x="103" y="222"/>
                  </a:lnTo>
                  <a:lnTo>
                    <a:pt x="95" y="230"/>
                  </a:lnTo>
                  <a:lnTo>
                    <a:pt x="88" y="239"/>
                  </a:lnTo>
                  <a:lnTo>
                    <a:pt x="86" y="237"/>
                  </a:lnTo>
                  <a:lnTo>
                    <a:pt x="85" y="236"/>
                  </a:lnTo>
                  <a:lnTo>
                    <a:pt x="83" y="235"/>
                  </a:lnTo>
                  <a:lnTo>
                    <a:pt x="82" y="233"/>
                  </a:lnTo>
                  <a:lnTo>
                    <a:pt x="81" y="232"/>
                  </a:lnTo>
                  <a:lnTo>
                    <a:pt x="81" y="231"/>
                  </a:lnTo>
                  <a:lnTo>
                    <a:pt x="80" y="230"/>
                  </a:lnTo>
                  <a:lnTo>
                    <a:pt x="80" y="229"/>
                  </a:lnTo>
                  <a:lnTo>
                    <a:pt x="80" y="227"/>
                  </a:lnTo>
                  <a:lnTo>
                    <a:pt x="80" y="226"/>
                  </a:lnTo>
                  <a:lnTo>
                    <a:pt x="79" y="225"/>
                  </a:lnTo>
                  <a:lnTo>
                    <a:pt x="79" y="223"/>
                  </a:lnTo>
                  <a:lnTo>
                    <a:pt x="80" y="222"/>
                  </a:lnTo>
                  <a:lnTo>
                    <a:pt x="81" y="220"/>
                  </a:lnTo>
                  <a:lnTo>
                    <a:pt x="83" y="219"/>
                  </a:lnTo>
                  <a:lnTo>
                    <a:pt x="84" y="217"/>
                  </a:lnTo>
                  <a:lnTo>
                    <a:pt x="86" y="214"/>
                  </a:lnTo>
                  <a:lnTo>
                    <a:pt x="87" y="212"/>
                  </a:lnTo>
                  <a:lnTo>
                    <a:pt x="88" y="211"/>
                  </a:lnTo>
                  <a:lnTo>
                    <a:pt x="90" y="210"/>
                  </a:lnTo>
                  <a:lnTo>
                    <a:pt x="86" y="210"/>
                  </a:lnTo>
                  <a:lnTo>
                    <a:pt x="83" y="211"/>
                  </a:lnTo>
                  <a:lnTo>
                    <a:pt x="81" y="212"/>
                  </a:lnTo>
                  <a:lnTo>
                    <a:pt x="78" y="212"/>
                  </a:lnTo>
                  <a:lnTo>
                    <a:pt x="76" y="212"/>
                  </a:lnTo>
                  <a:lnTo>
                    <a:pt x="74" y="211"/>
                  </a:lnTo>
                  <a:lnTo>
                    <a:pt x="72" y="211"/>
                  </a:lnTo>
                  <a:lnTo>
                    <a:pt x="71" y="210"/>
                  </a:lnTo>
                  <a:lnTo>
                    <a:pt x="70" y="209"/>
                  </a:lnTo>
                  <a:lnTo>
                    <a:pt x="69" y="207"/>
                  </a:lnTo>
                  <a:lnTo>
                    <a:pt x="68" y="206"/>
                  </a:lnTo>
                  <a:lnTo>
                    <a:pt x="67" y="204"/>
                  </a:lnTo>
                  <a:lnTo>
                    <a:pt x="66" y="202"/>
                  </a:lnTo>
                  <a:lnTo>
                    <a:pt x="65" y="200"/>
                  </a:lnTo>
                  <a:lnTo>
                    <a:pt x="64" y="198"/>
                  </a:lnTo>
                  <a:lnTo>
                    <a:pt x="63" y="197"/>
                  </a:lnTo>
                  <a:lnTo>
                    <a:pt x="67" y="194"/>
                  </a:lnTo>
                  <a:lnTo>
                    <a:pt x="71" y="190"/>
                  </a:lnTo>
                  <a:lnTo>
                    <a:pt x="77" y="185"/>
                  </a:lnTo>
                  <a:lnTo>
                    <a:pt x="83" y="180"/>
                  </a:lnTo>
                  <a:lnTo>
                    <a:pt x="90" y="175"/>
                  </a:lnTo>
                  <a:lnTo>
                    <a:pt x="98" y="169"/>
                  </a:lnTo>
                  <a:lnTo>
                    <a:pt x="107" y="162"/>
                  </a:lnTo>
                  <a:lnTo>
                    <a:pt x="115" y="156"/>
                  </a:lnTo>
                  <a:lnTo>
                    <a:pt x="124" y="150"/>
                  </a:lnTo>
                  <a:lnTo>
                    <a:pt x="132" y="144"/>
                  </a:lnTo>
                  <a:lnTo>
                    <a:pt x="141" y="137"/>
                  </a:lnTo>
                  <a:lnTo>
                    <a:pt x="149" y="132"/>
                  </a:lnTo>
                  <a:lnTo>
                    <a:pt x="156" y="127"/>
                  </a:lnTo>
                  <a:lnTo>
                    <a:pt x="163" y="123"/>
                  </a:lnTo>
                  <a:lnTo>
                    <a:pt x="169" y="120"/>
                  </a:lnTo>
                  <a:lnTo>
                    <a:pt x="175" y="117"/>
                  </a:lnTo>
                  <a:lnTo>
                    <a:pt x="169" y="120"/>
                  </a:lnTo>
                  <a:lnTo>
                    <a:pt x="163" y="122"/>
                  </a:lnTo>
                  <a:lnTo>
                    <a:pt x="155" y="126"/>
                  </a:lnTo>
                  <a:lnTo>
                    <a:pt x="146" y="130"/>
                  </a:lnTo>
                  <a:lnTo>
                    <a:pt x="137" y="135"/>
                  </a:lnTo>
                  <a:lnTo>
                    <a:pt x="127" y="140"/>
                  </a:lnTo>
                  <a:lnTo>
                    <a:pt x="116" y="146"/>
                  </a:lnTo>
                  <a:lnTo>
                    <a:pt x="106" y="152"/>
                  </a:lnTo>
                  <a:lnTo>
                    <a:pt x="96" y="157"/>
                  </a:lnTo>
                  <a:lnTo>
                    <a:pt x="86" y="163"/>
                  </a:lnTo>
                  <a:lnTo>
                    <a:pt x="77" y="169"/>
                  </a:lnTo>
                  <a:lnTo>
                    <a:pt x="70" y="173"/>
                  </a:lnTo>
                  <a:lnTo>
                    <a:pt x="63" y="177"/>
                  </a:lnTo>
                  <a:lnTo>
                    <a:pt x="58" y="181"/>
                  </a:lnTo>
                  <a:lnTo>
                    <a:pt x="55" y="183"/>
                  </a:lnTo>
                  <a:lnTo>
                    <a:pt x="54" y="184"/>
                  </a:lnTo>
                  <a:lnTo>
                    <a:pt x="51" y="182"/>
                  </a:lnTo>
                  <a:lnTo>
                    <a:pt x="49" y="180"/>
                  </a:lnTo>
                  <a:lnTo>
                    <a:pt x="46" y="177"/>
                  </a:lnTo>
                  <a:lnTo>
                    <a:pt x="44" y="175"/>
                  </a:lnTo>
                  <a:lnTo>
                    <a:pt x="42" y="173"/>
                  </a:lnTo>
                  <a:lnTo>
                    <a:pt x="40" y="171"/>
                  </a:lnTo>
                  <a:lnTo>
                    <a:pt x="38" y="169"/>
                  </a:lnTo>
                  <a:lnTo>
                    <a:pt x="37" y="168"/>
                  </a:lnTo>
                  <a:lnTo>
                    <a:pt x="39" y="165"/>
                  </a:lnTo>
                  <a:lnTo>
                    <a:pt x="42" y="162"/>
                  </a:lnTo>
                  <a:lnTo>
                    <a:pt x="47" y="159"/>
                  </a:lnTo>
                  <a:lnTo>
                    <a:pt x="53" y="155"/>
                  </a:lnTo>
                  <a:lnTo>
                    <a:pt x="59" y="150"/>
                  </a:lnTo>
                  <a:lnTo>
                    <a:pt x="65" y="146"/>
                  </a:lnTo>
                  <a:lnTo>
                    <a:pt x="72" y="140"/>
                  </a:lnTo>
                  <a:lnTo>
                    <a:pt x="80" y="135"/>
                  </a:lnTo>
                  <a:lnTo>
                    <a:pt x="87" y="130"/>
                  </a:lnTo>
                  <a:lnTo>
                    <a:pt x="94" y="125"/>
                  </a:lnTo>
                  <a:lnTo>
                    <a:pt x="101" y="120"/>
                  </a:lnTo>
                  <a:lnTo>
                    <a:pt x="107" y="115"/>
                  </a:lnTo>
                  <a:lnTo>
                    <a:pt x="112" y="111"/>
                  </a:lnTo>
                  <a:lnTo>
                    <a:pt x="116" y="108"/>
                  </a:lnTo>
                  <a:lnTo>
                    <a:pt x="120" y="105"/>
                  </a:lnTo>
                  <a:lnTo>
                    <a:pt x="122" y="104"/>
                  </a:lnTo>
                  <a:lnTo>
                    <a:pt x="120" y="104"/>
                  </a:lnTo>
                  <a:lnTo>
                    <a:pt x="115" y="106"/>
                  </a:lnTo>
                  <a:lnTo>
                    <a:pt x="110" y="109"/>
                  </a:lnTo>
                  <a:lnTo>
                    <a:pt x="104" y="112"/>
                  </a:lnTo>
                  <a:lnTo>
                    <a:pt x="96" y="116"/>
                  </a:lnTo>
                  <a:lnTo>
                    <a:pt x="88" y="121"/>
                  </a:lnTo>
                  <a:lnTo>
                    <a:pt x="80" y="126"/>
                  </a:lnTo>
                  <a:lnTo>
                    <a:pt x="71" y="130"/>
                  </a:lnTo>
                  <a:lnTo>
                    <a:pt x="63" y="135"/>
                  </a:lnTo>
                  <a:lnTo>
                    <a:pt x="55" y="140"/>
                  </a:lnTo>
                  <a:lnTo>
                    <a:pt x="47" y="145"/>
                  </a:lnTo>
                  <a:lnTo>
                    <a:pt x="40" y="149"/>
                  </a:lnTo>
                  <a:lnTo>
                    <a:pt x="34" y="152"/>
                  </a:lnTo>
                  <a:lnTo>
                    <a:pt x="29" y="154"/>
                  </a:lnTo>
                  <a:lnTo>
                    <a:pt x="26" y="156"/>
                  </a:lnTo>
                  <a:lnTo>
                    <a:pt x="25" y="157"/>
                  </a:lnTo>
                  <a:lnTo>
                    <a:pt x="21" y="154"/>
                  </a:lnTo>
                  <a:lnTo>
                    <a:pt x="17" y="150"/>
                  </a:lnTo>
                  <a:lnTo>
                    <a:pt x="13" y="146"/>
                  </a:lnTo>
                  <a:lnTo>
                    <a:pt x="9" y="141"/>
                  </a:lnTo>
                  <a:lnTo>
                    <a:pt x="5" y="137"/>
                  </a:lnTo>
                  <a:lnTo>
                    <a:pt x="2" y="134"/>
                  </a:lnTo>
                  <a:lnTo>
                    <a:pt x="0" y="131"/>
                  </a:lnTo>
                  <a:lnTo>
                    <a:pt x="0" y="130"/>
                  </a:lnTo>
                  <a:lnTo>
                    <a:pt x="2" y="129"/>
                  </a:lnTo>
                  <a:lnTo>
                    <a:pt x="4" y="127"/>
                  </a:lnTo>
                  <a:lnTo>
                    <a:pt x="9" y="124"/>
                  </a:lnTo>
                  <a:lnTo>
                    <a:pt x="14" y="121"/>
                  </a:lnTo>
                  <a:lnTo>
                    <a:pt x="20" y="116"/>
                  </a:lnTo>
                  <a:lnTo>
                    <a:pt x="26" y="112"/>
                  </a:lnTo>
                  <a:lnTo>
                    <a:pt x="33" y="108"/>
                  </a:lnTo>
                  <a:lnTo>
                    <a:pt x="40" y="104"/>
                  </a:lnTo>
                  <a:lnTo>
                    <a:pt x="48" y="99"/>
                  </a:lnTo>
                  <a:lnTo>
                    <a:pt x="54" y="94"/>
                  </a:lnTo>
                  <a:lnTo>
                    <a:pt x="61" y="90"/>
                  </a:lnTo>
                  <a:lnTo>
                    <a:pt x="67" y="86"/>
                  </a:lnTo>
                  <a:lnTo>
                    <a:pt x="72" y="83"/>
                  </a:lnTo>
                  <a:lnTo>
                    <a:pt x="76" y="80"/>
                  </a:lnTo>
                  <a:lnTo>
                    <a:pt x="79" y="78"/>
                  </a:lnTo>
                  <a:lnTo>
                    <a:pt x="80" y="77"/>
                  </a:lnTo>
                  <a:lnTo>
                    <a:pt x="239" y="16"/>
                  </a:lnTo>
                  <a:lnTo>
                    <a:pt x="242" y="16"/>
                  </a:lnTo>
                  <a:lnTo>
                    <a:pt x="245" y="14"/>
                  </a:lnTo>
                  <a:lnTo>
                    <a:pt x="248" y="13"/>
                  </a:lnTo>
                  <a:lnTo>
                    <a:pt x="252" y="12"/>
                  </a:lnTo>
                  <a:lnTo>
                    <a:pt x="255" y="11"/>
                  </a:lnTo>
                  <a:lnTo>
                    <a:pt x="259" y="10"/>
                  </a:lnTo>
                  <a:lnTo>
                    <a:pt x="263" y="8"/>
                  </a:lnTo>
                  <a:lnTo>
                    <a:pt x="266" y="7"/>
                  </a:lnTo>
                  <a:lnTo>
                    <a:pt x="270" y="6"/>
                  </a:lnTo>
                  <a:lnTo>
                    <a:pt x="272" y="5"/>
                  </a:lnTo>
                  <a:lnTo>
                    <a:pt x="275" y="4"/>
                  </a:lnTo>
                  <a:lnTo>
                    <a:pt x="278" y="3"/>
                  </a:lnTo>
                  <a:lnTo>
                    <a:pt x="280" y="2"/>
                  </a:lnTo>
                  <a:lnTo>
                    <a:pt x="283" y="1"/>
                  </a:lnTo>
                  <a:lnTo>
                    <a:pt x="284" y="0"/>
                  </a:lnTo>
                  <a:lnTo>
                    <a:pt x="28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spTree>
    <p:extLst>
      <p:ext uri="{BB962C8B-B14F-4D97-AF65-F5344CB8AC3E}">
        <p14:creationId xmlns:p14="http://schemas.microsoft.com/office/powerpoint/2010/main" val="49528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95026" y="339179"/>
            <a:ext cx="5153976" cy="707886"/>
          </a:xfrm>
          <a:prstGeom prst="rect">
            <a:avLst/>
          </a:prstGeom>
          <a:noFill/>
        </p:spPr>
        <p:txBody>
          <a:bodyPr wrap="none" rtlCol="0">
            <a:spAutoFit/>
          </a:bodyPr>
          <a:lstStyle/>
          <a:p>
            <a:pPr algn="ctr"/>
            <a:r>
              <a:rPr lang="en-US" sz="4000" b="1" cap="all" dirty="0" smtClean="0">
                <a:solidFill>
                  <a:schemeClr val="bg1"/>
                </a:solidFill>
              </a:rPr>
              <a:t>Changing the hands</a:t>
            </a:r>
            <a:endParaRPr lang="en-US" sz="4000" b="1" cap="all" dirty="0">
              <a:solidFill>
                <a:schemeClr val="bg1"/>
              </a:solidFill>
            </a:endParaRPr>
          </a:p>
        </p:txBody>
      </p:sp>
      <p:sp>
        <p:nvSpPr>
          <p:cNvPr id="13" name="Rectangle 12"/>
          <p:cNvSpPr>
            <a:spLocks noGrp="1" noChangeArrowheads="1"/>
          </p:cNvSpPr>
          <p:nvPr/>
        </p:nvSpPr>
        <p:spPr bwMode="auto">
          <a:xfrm>
            <a:off x="1327902" y="1600200"/>
            <a:ext cx="730809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ZA" altLang="en-US" sz="2400" dirty="0" smtClean="0"/>
              <a:t>mSCOA is an organisational reform and as such includes – all employees, departments and functions in the municipality</a:t>
            </a:r>
          </a:p>
          <a:p>
            <a:pPr lvl="1"/>
            <a:r>
              <a:rPr lang="en-ZA" altLang="en-US" sz="2400" dirty="0" smtClean="0"/>
              <a:t>Encourage individuals to </a:t>
            </a:r>
          </a:p>
          <a:p>
            <a:pPr lvl="2"/>
            <a:r>
              <a:rPr lang="en-ZA" altLang="en-US" dirty="0" smtClean="0"/>
              <a:t>Review their own business activities</a:t>
            </a:r>
          </a:p>
          <a:p>
            <a:pPr lvl="2"/>
            <a:r>
              <a:rPr lang="en-ZA" altLang="en-US" dirty="0" smtClean="0"/>
              <a:t>Identify changes effected by mSCOA</a:t>
            </a:r>
          </a:p>
          <a:p>
            <a:pPr lvl="2"/>
            <a:r>
              <a:rPr lang="en-ZA" altLang="en-US" dirty="0" smtClean="0"/>
              <a:t>Get involved in the mSCOA project implementation</a:t>
            </a:r>
            <a:endParaRPr lang="en-ZA" altLang="en-US" sz="2000" b="1" dirty="0"/>
          </a:p>
        </p:txBody>
      </p:sp>
      <p:sp>
        <p:nvSpPr>
          <p:cNvPr id="5" name="Rectangle 4"/>
          <p:cNvSpPr>
            <a:spLocks noChangeArrowheads="1"/>
          </p:cNvSpPr>
          <p:nvPr/>
        </p:nvSpPr>
        <p:spPr bwMode="auto">
          <a:xfrm>
            <a:off x="729088" y="3988062"/>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sz="2000" dirty="0"/>
              <a:t>Hands</a:t>
            </a:r>
          </a:p>
        </p:txBody>
      </p:sp>
      <p:grpSp>
        <p:nvGrpSpPr>
          <p:cNvPr id="6" name="Group 5"/>
          <p:cNvGrpSpPr>
            <a:grpSpLocks/>
          </p:cNvGrpSpPr>
          <p:nvPr/>
        </p:nvGrpSpPr>
        <p:grpSpPr bwMode="auto">
          <a:xfrm>
            <a:off x="512313" y="3276600"/>
            <a:ext cx="1199776" cy="614363"/>
            <a:chOff x="2450" y="2856"/>
            <a:chExt cx="559" cy="239"/>
          </a:xfrm>
        </p:grpSpPr>
        <p:grpSp>
          <p:nvGrpSpPr>
            <p:cNvPr id="7" name="Group 6"/>
            <p:cNvGrpSpPr>
              <a:grpSpLocks/>
            </p:cNvGrpSpPr>
            <p:nvPr/>
          </p:nvGrpSpPr>
          <p:grpSpPr bwMode="auto">
            <a:xfrm>
              <a:off x="2450" y="2911"/>
              <a:ext cx="324" cy="184"/>
              <a:chOff x="2450" y="2911"/>
              <a:chExt cx="324" cy="184"/>
            </a:xfrm>
          </p:grpSpPr>
          <p:sp>
            <p:nvSpPr>
              <p:cNvPr id="31" name="Freeform 30"/>
              <p:cNvSpPr>
                <a:spLocks/>
              </p:cNvSpPr>
              <p:nvPr/>
            </p:nvSpPr>
            <p:spPr bwMode="auto">
              <a:xfrm>
                <a:off x="2450" y="2911"/>
                <a:ext cx="324" cy="184"/>
              </a:xfrm>
              <a:custGeom>
                <a:avLst/>
                <a:gdLst>
                  <a:gd name="T0" fmla="*/ 129 w 324"/>
                  <a:gd name="T1" fmla="*/ 17 h 184"/>
                  <a:gd name="T2" fmla="*/ 155 w 324"/>
                  <a:gd name="T3" fmla="*/ 18 h 184"/>
                  <a:gd name="T4" fmla="*/ 162 w 324"/>
                  <a:gd name="T5" fmla="*/ 21 h 184"/>
                  <a:gd name="T6" fmla="*/ 206 w 324"/>
                  <a:gd name="T7" fmla="*/ 56 h 184"/>
                  <a:gd name="T8" fmla="*/ 227 w 324"/>
                  <a:gd name="T9" fmla="*/ 84 h 184"/>
                  <a:gd name="T10" fmla="*/ 259 w 324"/>
                  <a:gd name="T11" fmla="*/ 95 h 184"/>
                  <a:gd name="T12" fmla="*/ 272 w 324"/>
                  <a:gd name="T13" fmla="*/ 101 h 184"/>
                  <a:gd name="T14" fmla="*/ 284 w 324"/>
                  <a:gd name="T15" fmla="*/ 102 h 184"/>
                  <a:gd name="T16" fmla="*/ 297 w 324"/>
                  <a:gd name="T17" fmla="*/ 103 h 184"/>
                  <a:gd name="T18" fmla="*/ 307 w 324"/>
                  <a:gd name="T19" fmla="*/ 105 h 184"/>
                  <a:gd name="T20" fmla="*/ 315 w 324"/>
                  <a:gd name="T21" fmla="*/ 111 h 184"/>
                  <a:gd name="T22" fmla="*/ 316 w 324"/>
                  <a:gd name="T23" fmla="*/ 120 h 184"/>
                  <a:gd name="T24" fmla="*/ 311 w 324"/>
                  <a:gd name="T25" fmla="*/ 126 h 184"/>
                  <a:gd name="T26" fmla="*/ 318 w 324"/>
                  <a:gd name="T27" fmla="*/ 129 h 184"/>
                  <a:gd name="T28" fmla="*/ 323 w 324"/>
                  <a:gd name="T29" fmla="*/ 137 h 184"/>
                  <a:gd name="T30" fmla="*/ 321 w 324"/>
                  <a:gd name="T31" fmla="*/ 147 h 184"/>
                  <a:gd name="T32" fmla="*/ 316 w 324"/>
                  <a:gd name="T33" fmla="*/ 151 h 184"/>
                  <a:gd name="T34" fmla="*/ 313 w 324"/>
                  <a:gd name="T35" fmla="*/ 155 h 184"/>
                  <a:gd name="T36" fmla="*/ 312 w 324"/>
                  <a:gd name="T37" fmla="*/ 161 h 184"/>
                  <a:gd name="T38" fmla="*/ 310 w 324"/>
                  <a:gd name="T39" fmla="*/ 167 h 184"/>
                  <a:gd name="T40" fmla="*/ 305 w 324"/>
                  <a:gd name="T41" fmla="*/ 171 h 184"/>
                  <a:gd name="T42" fmla="*/ 276 w 324"/>
                  <a:gd name="T43" fmla="*/ 170 h 184"/>
                  <a:gd name="T44" fmla="*/ 256 w 324"/>
                  <a:gd name="T45" fmla="*/ 177 h 184"/>
                  <a:gd name="T46" fmla="*/ 246 w 324"/>
                  <a:gd name="T47" fmla="*/ 183 h 184"/>
                  <a:gd name="T48" fmla="*/ 214 w 324"/>
                  <a:gd name="T49" fmla="*/ 177 h 184"/>
                  <a:gd name="T50" fmla="*/ 152 w 324"/>
                  <a:gd name="T51" fmla="*/ 169 h 184"/>
                  <a:gd name="T52" fmla="*/ 78 w 324"/>
                  <a:gd name="T53" fmla="*/ 122 h 184"/>
                  <a:gd name="T54" fmla="*/ 63 w 324"/>
                  <a:gd name="T55" fmla="*/ 104 h 184"/>
                  <a:gd name="T56" fmla="*/ 43 w 324"/>
                  <a:gd name="T57" fmla="*/ 70 h 184"/>
                  <a:gd name="T58" fmla="*/ 37 w 324"/>
                  <a:gd name="T59" fmla="*/ 73 h 184"/>
                  <a:gd name="T60" fmla="*/ 29 w 324"/>
                  <a:gd name="T61" fmla="*/ 74 h 184"/>
                  <a:gd name="T62" fmla="*/ 21 w 324"/>
                  <a:gd name="T63" fmla="*/ 73 h 184"/>
                  <a:gd name="T64" fmla="*/ 11 w 324"/>
                  <a:gd name="T65" fmla="*/ 71 h 184"/>
                  <a:gd name="T66" fmla="*/ 2 w 324"/>
                  <a:gd name="T67" fmla="*/ 65 h 184"/>
                  <a:gd name="T68" fmla="*/ 0 w 324"/>
                  <a:gd name="T69" fmla="*/ 53 h 184"/>
                  <a:gd name="T70" fmla="*/ 1 w 324"/>
                  <a:gd name="T71" fmla="*/ 43 h 184"/>
                  <a:gd name="T72" fmla="*/ 7 w 324"/>
                  <a:gd name="T73" fmla="*/ 35 h 184"/>
                  <a:gd name="T74" fmla="*/ 15 w 324"/>
                  <a:gd name="T75" fmla="*/ 29 h 184"/>
                  <a:gd name="T76" fmla="*/ 23 w 324"/>
                  <a:gd name="T77" fmla="*/ 25 h 184"/>
                  <a:gd name="T78" fmla="*/ 41 w 324"/>
                  <a:gd name="T79" fmla="*/ 9 h 184"/>
                  <a:gd name="T80" fmla="*/ 80 w 324"/>
                  <a:gd name="T81" fmla="*/ 0 h 184"/>
                  <a:gd name="T82" fmla="*/ 101 w 324"/>
                  <a:gd name="T83" fmla="*/ 5 h 184"/>
                  <a:gd name="T84" fmla="*/ 114 w 324"/>
                  <a:gd name="T85" fmla="*/ 1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184">
                    <a:moveTo>
                      <a:pt x="124" y="18"/>
                    </a:moveTo>
                    <a:lnTo>
                      <a:pt x="129" y="17"/>
                    </a:lnTo>
                    <a:lnTo>
                      <a:pt x="151" y="17"/>
                    </a:lnTo>
                    <a:lnTo>
                      <a:pt x="155" y="18"/>
                    </a:lnTo>
                    <a:lnTo>
                      <a:pt x="158" y="19"/>
                    </a:lnTo>
                    <a:lnTo>
                      <a:pt x="162" y="21"/>
                    </a:lnTo>
                    <a:lnTo>
                      <a:pt x="190" y="40"/>
                    </a:lnTo>
                    <a:lnTo>
                      <a:pt x="206" y="56"/>
                    </a:lnTo>
                    <a:lnTo>
                      <a:pt x="215" y="66"/>
                    </a:lnTo>
                    <a:lnTo>
                      <a:pt x="227" y="84"/>
                    </a:lnTo>
                    <a:lnTo>
                      <a:pt x="244" y="91"/>
                    </a:lnTo>
                    <a:lnTo>
                      <a:pt x="259" y="95"/>
                    </a:lnTo>
                    <a:lnTo>
                      <a:pt x="268" y="99"/>
                    </a:lnTo>
                    <a:lnTo>
                      <a:pt x="272" y="101"/>
                    </a:lnTo>
                    <a:lnTo>
                      <a:pt x="277" y="101"/>
                    </a:lnTo>
                    <a:lnTo>
                      <a:pt x="284" y="102"/>
                    </a:lnTo>
                    <a:lnTo>
                      <a:pt x="291" y="102"/>
                    </a:lnTo>
                    <a:lnTo>
                      <a:pt x="297" y="103"/>
                    </a:lnTo>
                    <a:lnTo>
                      <a:pt x="302" y="104"/>
                    </a:lnTo>
                    <a:lnTo>
                      <a:pt x="307" y="105"/>
                    </a:lnTo>
                    <a:lnTo>
                      <a:pt x="312" y="108"/>
                    </a:lnTo>
                    <a:lnTo>
                      <a:pt x="315" y="111"/>
                    </a:lnTo>
                    <a:lnTo>
                      <a:pt x="316" y="116"/>
                    </a:lnTo>
                    <a:lnTo>
                      <a:pt x="316" y="120"/>
                    </a:lnTo>
                    <a:lnTo>
                      <a:pt x="314" y="124"/>
                    </a:lnTo>
                    <a:lnTo>
                      <a:pt x="311" y="126"/>
                    </a:lnTo>
                    <a:lnTo>
                      <a:pt x="315" y="127"/>
                    </a:lnTo>
                    <a:lnTo>
                      <a:pt x="318" y="129"/>
                    </a:lnTo>
                    <a:lnTo>
                      <a:pt x="321" y="132"/>
                    </a:lnTo>
                    <a:lnTo>
                      <a:pt x="323" y="137"/>
                    </a:lnTo>
                    <a:lnTo>
                      <a:pt x="323" y="142"/>
                    </a:lnTo>
                    <a:lnTo>
                      <a:pt x="321" y="147"/>
                    </a:lnTo>
                    <a:lnTo>
                      <a:pt x="318" y="149"/>
                    </a:lnTo>
                    <a:lnTo>
                      <a:pt x="316" y="151"/>
                    </a:lnTo>
                    <a:lnTo>
                      <a:pt x="312" y="152"/>
                    </a:lnTo>
                    <a:lnTo>
                      <a:pt x="313" y="155"/>
                    </a:lnTo>
                    <a:lnTo>
                      <a:pt x="313" y="158"/>
                    </a:lnTo>
                    <a:lnTo>
                      <a:pt x="312" y="161"/>
                    </a:lnTo>
                    <a:lnTo>
                      <a:pt x="311" y="164"/>
                    </a:lnTo>
                    <a:lnTo>
                      <a:pt x="310" y="167"/>
                    </a:lnTo>
                    <a:lnTo>
                      <a:pt x="308" y="169"/>
                    </a:lnTo>
                    <a:lnTo>
                      <a:pt x="305" y="171"/>
                    </a:lnTo>
                    <a:lnTo>
                      <a:pt x="301" y="171"/>
                    </a:lnTo>
                    <a:lnTo>
                      <a:pt x="276" y="170"/>
                    </a:lnTo>
                    <a:lnTo>
                      <a:pt x="259" y="172"/>
                    </a:lnTo>
                    <a:lnTo>
                      <a:pt x="256" y="177"/>
                    </a:lnTo>
                    <a:lnTo>
                      <a:pt x="252" y="181"/>
                    </a:lnTo>
                    <a:lnTo>
                      <a:pt x="246" y="183"/>
                    </a:lnTo>
                    <a:lnTo>
                      <a:pt x="240" y="182"/>
                    </a:lnTo>
                    <a:lnTo>
                      <a:pt x="214" y="177"/>
                    </a:lnTo>
                    <a:lnTo>
                      <a:pt x="194" y="174"/>
                    </a:lnTo>
                    <a:lnTo>
                      <a:pt x="152" y="169"/>
                    </a:lnTo>
                    <a:lnTo>
                      <a:pt x="92" y="137"/>
                    </a:lnTo>
                    <a:lnTo>
                      <a:pt x="78" y="122"/>
                    </a:lnTo>
                    <a:lnTo>
                      <a:pt x="69" y="112"/>
                    </a:lnTo>
                    <a:lnTo>
                      <a:pt x="63" y="104"/>
                    </a:lnTo>
                    <a:lnTo>
                      <a:pt x="53" y="89"/>
                    </a:lnTo>
                    <a:lnTo>
                      <a:pt x="43" y="70"/>
                    </a:lnTo>
                    <a:lnTo>
                      <a:pt x="41" y="71"/>
                    </a:lnTo>
                    <a:lnTo>
                      <a:pt x="37" y="73"/>
                    </a:lnTo>
                    <a:lnTo>
                      <a:pt x="34" y="73"/>
                    </a:lnTo>
                    <a:lnTo>
                      <a:pt x="29" y="74"/>
                    </a:lnTo>
                    <a:lnTo>
                      <a:pt x="25" y="74"/>
                    </a:lnTo>
                    <a:lnTo>
                      <a:pt x="21" y="73"/>
                    </a:lnTo>
                    <a:lnTo>
                      <a:pt x="17" y="72"/>
                    </a:lnTo>
                    <a:lnTo>
                      <a:pt x="11" y="71"/>
                    </a:lnTo>
                    <a:lnTo>
                      <a:pt x="6" y="68"/>
                    </a:lnTo>
                    <a:lnTo>
                      <a:pt x="2" y="65"/>
                    </a:lnTo>
                    <a:lnTo>
                      <a:pt x="0" y="59"/>
                    </a:lnTo>
                    <a:lnTo>
                      <a:pt x="0" y="53"/>
                    </a:lnTo>
                    <a:lnTo>
                      <a:pt x="0" y="48"/>
                    </a:lnTo>
                    <a:lnTo>
                      <a:pt x="1" y="43"/>
                    </a:lnTo>
                    <a:lnTo>
                      <a:pt x="4" y="39"/>
                    </a:lnTo>
                    <a:lnTo>
                      <a:pt x="7" y="35"/>
                    </a:lnTo>
                    <a:lnTo>
                      <a:pt x="11" y="32"/>
                    </a:lnTo>
                    <a:lnTo>
                      <a:pt x="15" y="29"/>
                    </a:lnTo>
                    <a:lnTo>
                      <a:pt x="19" y="27"/>
                    </a:lnTo>
                    <a:lnTo>
                      <a:pt x="23" y="25"/>
                    </a:lnTo>
                    <a:lnTo>
                      <a:pt x="25" y="21"/>
                    </a:lnTo>
                    <a:lnTo>
                      <a:pt x="41" y="9"/>
                    </a:lnTo>
                    <a:lnTo>
                      <a:pt x="60" y="1"/>
                    </a:lnTo>
                    <a:lnTo>
                      <a:pt x="80" y="0"/>
                    </a:lnTo>
                    <a:lnTo>
                      <a:pt x="94" y="3"/>
                    </a:lnTo>
                    <a:lnTo>
                      <a:pt x="101" y="5"/>
                    </a:lnTo>
                    <a:lnTo>
                      <a:pt x="107" y="8"/>
                    </a:lnTo>
                    <a:lnTo>
                      <a:pt x="114" y="11"/>
                    </a:lnTo>
                    <a:lnTo>
                      <a:pt x="124" y="18"/>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2" name="Freeform 31"/>
              <p:cNvSpPr>
                <a:spLocks/>
              </p:cNvSpPr>
              <p:nvPr/>
            </p:nvSpPr>
            <p:spPr bwMode="auto">
              <a:xfrm>
                <a:off x="2551" y="3027"/>
                <a:ext cx="159" cy="65"/>
              </a:xfrm>
              <a:custGeom>
                <a:avLst/>
                <a:gdLst>
                  <a:gd name="T0" fmla="*/ 153 w 159"/>
                  <a:gd name="T1" fmla="*/ 64 h 65"/>
                  <a:gd name="T2" fmla="*/ 157 w 159"/>
                  <a:gd name="T3" fmla="*/ 58 h 65"/>
                  <a:gd name="T4" fmla="*/ 158 w 159"/>
                  <a:gd name="T5" fmla="*/ 52 h 65"/>
                  <a:gd name="T6" fmla="*/ 157 w 159"/>
                  <a:gd name="T7" fmla="*/ 46 h 65"/>
                  <a:gd name="T8" fmla="*/ 152 w 159"/>
                  <a:gd name="T9" fmla="*/ 40 h 65"/>
                  <a:gd name="T10" fmla="*/ 147 w 159"/>
                  <a:gd name="T11" fmla="*/ 37 h 65"/>
                  <a:gd name="T12" fmla="*/ 140 w 159"/>
                  <a:gd name="T13" fmla="*/ 35 h 65"/>
                  <a:gd name="T14" fmla="*/ 132 w 159"/>
                  <a:gd name="T15" fmla="*/ 33 h 65"/>
                  <a:gd name="T16" fmla="*/ 124 w 159"/>
                  <a:gd name="T17" fmla="*/ 32 h 65"/>
                  <a:gd name="T18" fmla="*/ 115 w 159"/>
                  <a:gd name="T19" fmla="*/ 32 h 65"/>
                  <a:gd name="T20" fmla="*/ 106 w 159"/>
                  <a:gd name="T21" fmla="*/ 31 h 65"/>
                  <a:gd name="T22" fmla="*/ 101 w 159"/>
                  <a:gd name="T23" fmla="*/ 27 h 65"/>
                  <a:gd name="T24" fmla="*/ 92 w 159"/>
                  <a:gd name="T25" fmla="*/ 22 h 65"/>
                  <a:gd name="T26" fmla="*/ 82 w 159"/>
                  <a:gd name="T27" fmla="*/ 20 h 65"/>
                  <a:gd name="T28" fmla="*/ 72 w 159"/>
                  <a:gd name="T29" fmla="*/ 19 h 65"/>
                  <a:gd name="T30" fmla="*/ 65 w 159"/>
                  <a:gd name="T31" fmla="*/ 13 h 65"/>
                  <a:gd name="T32" fmla="*/ 58 w 159"/>
                  <a:gd name="T33" fmla="*/ 9 h 65"/>
                  <a:gd name="T34" fmla="*/ 49 w 159"/>
                  <a:gd name="T35" fmla="*/ 4 h 65"/>
                  <a:gd name="T36" fmla="*/ 40 w 159"/>
                  <a:gd name="T37" fmla="*/ 1 h 65"/>
                  <a:gd name="T38" fmla="*/ 29 w 159"/>
                  <a:gd name="T39" fmla="*/ 0 h 65"/>
                  <a:gd name="T40" fmla="*/ 21 w 159"/>
                  <a:gd name="T41" fmla="*/ 1 h 65"/>
                  <a:gd name="T42" fmla="*/ 9 w 159"/>
                  <a:gd name="T43" fmla="*/ 2 h 65"/>
                  <a:gd name="T44" fmla="*/ 0 w 159"/>
                  <a:gd name="T45"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65">
                    <a:moveTo>
                      <a:pt x="153" y="64"/>
                    </a:moveTo>
                    <a:lnTo>
                      <a:pt x="157" y="58"/>
                    </a:lnTo>
                    <a:lnTo>
                      <a:pt x="158" y="52"/>
                    </a:lnTo>
                    <a:lnTo>
                      <a:pt x="157" y="46"/>
                    </a:lnTo>
                    <a:lnTo>
                      <a:pt x="152" y="40"/>
                    </a:lnTo>
                    <a:lnTo>
                      <a:pt x="147" y="37"/>
                    </a:lnTo>
                    <a:lnTo>
                      <a:pt x="140" y="35"/>
                    </a:lnTo>
                    <a:lnTo>
                      <a:pt x="132" y="33"/>
                    </a:lnTo>
                    <a:lnTo>
                      <a:pt x="124" y="32"/>
                    </a:lnTo>
                    <a:lnTo>
                      <a:pt x="115" y="32"/>
                    </a:lnTo>
                    <a:lnTo>
                      <a:pt x="106" y="31"/>
                    </a:lnTo>
                    <a:lnTo>
                      <a:pt x="101" y="27"/>
                    </a:lnTo>
                    <a:lnTo>
                      <a:pt x="92" y="22"/>
                    </a:lnTo>
                    <a:lnTo>
                      <a:pt x="82" y="20"/>
                    </a:lnTo>
                    <a:lnTo>
                      <a:pt x="72" y="19"/>
                    </a:lnTo>
                    <a:lnTo>
                      <a:pt x="65" y="13"/>
                    </a:lnTo>
                    <a:lnTo>
                      <a:pt x="58" y="9"/>
                    </a:lnTo>
                    <a:lnTo>
                      <a:pt x="49" y="4"/>
                    </a:lnTo>
                    <a:lnTo>
                      <a:pt x="40" y="1"/>
                    </a:lnTo>
                    <a:lnTo>
                      <a:pt x="29" y="0"/>
                    </a:lnTo>
                    <a:lnTo>
                      <a:pt x="21" y="1"/>
                    </a:lnTo>
                    <a:lnTo>
                      <a:pt x="9" y="2"/>
                    </a:lnTo>
                    <a:lnTo>
                      <a:pt x="0" y="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3" name="Freeform 32"/>
              <p:cNvSpPr>
                <a:spLocks/>
              </p:cNvSpPr>
              <p:nvPr/>
            </p:nvSpPr>
            <p:spPr bwMode="auto">
              <a:xfrm>
                <a:off x="2618" y="3032"/>
                <a:ext cx="144" cy="32"/>
              </a:xfrm>
              <a:custGeom>
                <a:avLst/>
                <a:gdLst>
                  <a:gd name="T0" fmla="*/ 143 w 144"/>
                  <a:gd name="T1" fmla="*/ 31 h 32"/>
                  <a:gd name="T2" fmla="*/ 140 w 144"/>
                  <a:gd name="T3" fmla="*/ 27 h 32"/>
                  <a:gd name="T4" fmla="*/ 135 w 144"/>
                  <a:gd name="T5" fmla="*/ 24 h 32"/>
                  <a:gd name="T6" fmla="*/ 129 w 144"/>
                  <a:gd name="T7" fmla="*/ 23 h 32"/>
                  <a:gd name="T8" fmla="*/ 122 w 144"/>
                  <a:gd name="T9" fmla="*/ 22 h 32"/>
                  <a:gd name="T10" fmla="*/ 115 w 144"/>
                  <a:gd name="T11" fmla="*/ 21 h 32"/>
                  <a:gd name="T12" fmla="*/ 107 w 144"/>
                  <a:gd name="T13" fmla="*/ 21 h 32"/>
                  <a:gd name="T14" fmla="*/ 99 w 144"/>
                  <a:gd name="T15" fmla="*/ 22 h 32"/>
                  <a:gd name="T16" fmla="*/ 91 w 144"/>
                  <a:gd name="T17" fmla="*/ 20 h 32"/>
                  <a:gd name="T18" fmla="*/ 83 w 144"/>
                  <a:gd name="T19" fmla="*/ 17 h 32"/>
                  <a:gd name="T20" fmla="*/ 75 w 144"/>
                  <a:gd name="T21" fmla="*/ 16 h 32"/>
                  <a:gd name="T22" fmla="*/ 67 w 144"/>
                  <a:gd name="T23" fmla="*/ 15 h 32"/>
                  <a:gd name="T24" fmla="*/ 59 w 144"/>
                  <a:gd name="T25" fmla="*/ 14 h 32"/>
                  <a:gd name="T26" fmla="*/ 54 w 144"/>
                  <a:gd name="T27" fmla="*/ 11 h 32"/>
                  <a:gd name="T28" fmla="*/ 48 w 144"/>
                  <a:gd name="T29" fmla="*/ 7 h 32"/>
                  <a:gd name="T30" fmla="*/ 41 w 144"/>
                  <a:gd name="T31" fmla="*/ 4 h 32"/>
                  <a:gd name="T32" fmla="*/ 34 w 144"/>
                  <a:gd name="T33" fmla="*/ 1 h 32"/>
                  <a:gd name="T34" fmla="*/ 27 w 144"/>
                  <a:gd name="T35" fmla="*/ 0 h 32"/>
                  <a:gd name="T36" fmla="*/ 20 w 144"/>
                  <a:gd name="T37" fmla="*/ 0 h 32"/>
                  <a:gd name="T38" fmla="*/ 12 w 144"/>
                  <a:gd name="T39" fmla="*/ 2 h 32"/>
                  <a:gd name="T40" fmla="*/ 8 w 144"/>
                  <a:gd name="T41" fmla="*/ 5 h 32"/>
                  <a:gd name="T42" fmla="*/ 3 w 144"/>
                  <a:gd name="T43" fmla="*/ 8 h 32"/>
                  <a:gd name="T44" fmla="*/ 0 w 144"/>
                  <a:gd name="T4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32">
                    <a:moveTo>
                      <a:pt x="143" y="31"/>
                    </a:moveTo>
                    <a:lnTo>
                      <a:pt x="140" y="27"/>
                    </a:lnTo>
                    <a:lnTo>
                      <a:pt x="135" y="24"/>
                    </a:lnTo>
                    <a:lnTo>
                      <a:pt x="129" y="23"/>
                    </a:lnTo>
                    <a:lnTo>
                      <a:pt x="122" y="22"/>
                    </a:lnTo>
                    <a:lnTo>
                      <a:pt x="115" y="21"/>
                    </a:lnTo>
                    <a:lnTo>
                      <a:pt x="107" y="21"/>
                    </a:lnTo>
                    <a:lnTo>
                      <a:pt x="99" y="22"/>
                    </a:lnTo>
                    <a:lnTo>
                      <a:pt x="91" y="20"/>
                    </a:lnTo>
                    <a:lnTo>
                      <a:pt x="83" y="17"/>
                    </a:lnTo>
                    <a:lnTo>
                      <a:pt x="75" y="16"/>
                    </a:lnTo>
                    <a:lnTo>
                      <a:pt x="67" y="15"/>
                    </a:lnTo>
                    <a:lnTo>
                      <a:pt x="59" y="14"/>
                    </a:lnTo>
                    <a:lnTo>
                      <a:pt x="54" y="11"/>
                    </a:lnTo>
                    <a:lnTo>
                      <a:pt x="48" y="7"/>
                    </a:lnTo>
                    <a:lnTo>
                      <a:pt x="41" y="4"/>
                    </a:lnTo>
                    <a:lnTo>
                      <a:pt x="34" y="1"/>
                    </a:lnTo>
                    <a:lnTo>
                      <a:pt x="27" y="0"/>
                    </a:lnTo>
                    <a:lnTo>
                      <a:pt x="20" y="0"/>
                    </a:lnTo>
                    <a:lnTo>
                      <a:pt x="12" y="2"/>
                    </a:lnTo>
                    <a:lnTo>
                      <a:pt x="8" y="5"/>
                    </a:lnTo>
                    <a:lnTo>
                      <a:pt x="3" y="8"/>
                    </a:lnTo>
                    <a:lnTo>
                      <a:pt x="0" y="1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4" name="Freeform 33"/>
              <p:cNvSpPr>
                <a:spLocks/>
              </p:cNvSpPr>
              <p:nvPr/>
            </p:nvSpPr>
            <p:spPr bwMode="auto">
              <a:xfrm>
                <a:off x="2643" y="3021"/>
                <a:ext cx="119" cy="17"/>
              </a:xfrm>
              <a:custGeom>
                <a:avLst/>
                <a:gdLst>
                  <a:gd name="T0" fmla="*/ 118 w 119"/>
                  <a:gd name="T1" fmla="*/ 16 h 17"/>
                  <a:gd name="T2" fmla="*/ 112 w 119"/>
                  <a:gd name="T3" fmla="*/ 15 h 17"/>
                  <a:gd name="T4" fmla="*/ 105 w 119"/>
                  <a:gd name="T5" fmla="*/ 14 h 17"/>
                  <a:gd name="T6" fmla="*/ 95 w 119"/>
                  <a:gd name="T7" fmla="*/ 14 h 17"/>
                  <a:gd name="T8" fmla="*/ 87 w 119"/>
                  <a:gd name="T9" fmla="*/ 14 h 17"/>
                  <a:gd name="T10" fmla="*/ 77 w 119"/>
                  <a:gd name="T11" fmla="*/ 12 h 17"/>
                  <a:gd name="T12" fmla="*/ 66 w 119"/>
                  <a:gd name="T13" fmla="*/ 11 h 17"/>
                  <a:gd name="T14" fmla="*/ 58 w 119"/>
                  <a:gd name="T15" fmla="*/ 11 h 17"/>
                  <a:gd name="T16" fmla="*/ 48 w 119"/>
                  <a:gd name="T17" fmla="*/ 8 h 17"/>
                  <a:gd name="T18" fmla="*/ 39 w 119"/>
                  <a:gd name="T19" fmla="*/ 3 h 17"/>
                  <a:gd name="T20" fmla="*/ 29 w 119"/>
                  <a:gd name="T21" fmla="*/ 1 h 17"/>
                  <a:gd name="T22" fmla="*/ 22 w 119"/>
                  <a:gd name="T23" fmla="*/ 0 h 17"/>
                  <a:gd name="T24" fmla="*/ 15 w 119"/>
                  <a:gd name="T25" fmla="*/ 0 h 17"/>
                  <a:gd name="T26" fmla="*/ 7 w 119"/>
                  <a:gd name="T27" fmla="*/ 1 h 17"/>
                  <a:gd name="T28" fmla="*/ 0 w 119"/>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7">
                    <a:moveTo>
                      <a:pt x="118" y="16"/>
                    </a:moveTo>
                    <a:lnTo>
                      <a:pt x="112" y="15"/>
                    </a:lnTo>
                    <a:lnTo>
                      <a:pt x="105" y="14"/>
                    </a:lnTo>
                    <a:lnTo>
                      <a:pt x="95" y="14"/>
                    </a:lnTo>
                    <a:lnTo>
                      <a:pt x="87" y="14"/>
                    </a:lnTo>
                    <a:lnTo>
                      <a:pt x="77" y="12"/>
                    </a:lnTo>
                    <a:lnTo>
                      <a:pt x="66" y="11"/>
                    </a:lnTo>
                    <a:lnTo>
                      <a:pt x="58" y="11"/>
                    </a:lnTo>
                    <a:lnTo>
                      <a:pt x="48" y="8"/>
                    </a:lnTo>
                    <a:lnTo>
                      <a:pt x="39" y="3"/>
                    </a:lnTo>
                    <a:lnTo>
                      <a:pt x="29" y="1"/>
                    </a:lnTo>
                    <a:lnTo>
                      <a:pt x="22" y="0"/>
                    </a:lnTo>
                    <a:lnTo>
                      <a:pt x="15" y="0"/>
                    </a:lnTo>
                    <a:lnTo>
                      <a:pt x="7" y="1"/>
                    </a:lnTo>
                    <a:lnTo>
                      <a:pt x="0"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5" name="Freeform 34"/>
              <p:cNvSpPr>
                <a:spLocks/>
              </p:cNvSpPr>
              <p:nvPr/>
            </p:nvSpPr>
            <p:spPr bwMode="auto">
              <a:xfrm>
                <a:off x="2485" y="2935"/>
                <a:ext cx="22" cy="27"/>
              </a:xfrm>
              <a:custGeom>
                <a:avLst/>
                <a:gdLst>
                  <a:gd name="T0" fmla="*/ 0 w 22"/>
                  <a:gd name="T1" fmla="*/ 0 h 27"/>
                  <a:gd name="T2" fmla="*/ 5 w 22"/>
                  <a:gd name="T3" fmla="*/ 0 h 27"/>
                  <a:gd name="T4" fmla="*/ 8 w 22"/>
                  <a:gd name="T5" fmla="*/ 1 h 27"/>
                  <a:gd name="T6" fmla="*/ 12 w 22"/>
                  <a:gd name="T7" fmla="*/ 2 h 27"/>
                  <a:gd name="T8" fmla="*/ 16 w 22"/>
                  <a:gd name="T9" fmla="*/ 5 h 27"/>
                  <a:gd name="T10" fmla="*/ 19 w 22"/>
                  <a:gd name="T11" fmla="*/ 8 h 27"/>
                  <a:gd name="T12" fmla="*/ 21 w 22"/>
                  <a:gd name="T13" fmla="*/ 14 h 27"/>
                  <a:gd name="T14" fmla="*/ 21 w 22"/>
                  <a:gd name="T15" fmla="*/ 19 h 27"/>
                  <a:gd name="T16" fmla="*/ 20 w 2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0" y="0"/>
                    </a:moveTo>
                    <a:lnTo>
                      <a:pt x="5" y="0"/>
                    </a:lnTo>
                    <a:lnTo>
                      <a:pt x="8" y="1"/>
                    </a:lnTo>
                    <a:lnTo>
                      <a:pt x="12" y="2"/>
                    </a:lnTo>
                    <a:lnTo>
                      <a:pt x="16" y="5"/>
                    </a:lnTo>
                    <a:lnTo>
                      <a:pt x="19" y="8"/>
                    </a:lnTo>
                    <a:lnTo>
                      <a:pt x="21" y="14"/>
                    </a:lnTo>
                    <a:lnTo>
                      <a:pt x="21" y="19"/>
                    </a:lnTo>
                    <a:lnTo>
                      <a:pt x="20" y="2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6" name="Freeform 35"/>
              <p:cNvSpPr>
                <a:spLocks/>
              </p:cNvSpPr>
              <p:nvPr/>
            </p:nvSpPr>
            <p:spPr bwMode="auto">
              <a:xfrm>
                <a:off x="2495" y="2943"/>
                <a:ext cx="17" cy="37"/>
              </a:xfrm>
              <a:custGeom>
                <a:avLst/>
                <a:gdLst>
                  <a:gd name="T0" fmla="*/ 16 w 17"/>
                  <a:gd name="T1" fmla="*/ 0 h 37"/>
                  <a:gd name="T2" fmla="*/ 14 w 17"/>
                  <a:gd name="T3" fmla="*/ 8 h 37"/>
                  <a:gd name="T4" fmla="*/ 13 w 17"/>
                  <a:gd name="T5" fmla="*/ 17 h 37"/>
                  <a:gd name="T6" fmla="*/ 11 w 17"/>
                  <a:gd name="T7" fmla="*/ 23 h 37"/>
                  <a:gd name="T8" fmla="*/ 9 w 17"/>
                  <a:gd name="T9" fmla="*/ 27 h 37"/>
                  <a:gd name="T10" fmla="*/ 6 w 17"/>
                  <a:gd name="T11" fmla="*/ 30 h 37"/>
                  <a:gd name="T12" fmla="*/ 3 w 17"/>
                  <a:gd name="T13" fmla="*/ 33 h 37"/>
                  <a:gd name="T14" fmla="*/ 0 w 17"/>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6" y="0"/>
                    </a:moveTo>
                    <a:lnTo>
                      <a:pt x="14" y="8"/>
                    </a:lnTo>
                    <a:lnTo>
                      <a:pt x="13" y="17"/>
                    </a:lnTo>
                    <a:lnTo>
                      <a:pt x="11" y="23"/>
                    </a:lnTo>
                    <a:lnTo>
                      <a:pt x="9" y="27"/>
                    </a:lnTo>
                    <a:lnTo>
                      <a:pt x="6" y="30"/>
                    </a:lnTo>
                    <a:lnTo>
                      <a:pt x="3" y="33"/>
                    </a:lnTo>
                    <a:lnTo>
                      <a:pt x="0" y="3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7" name="Freeform 36"/>
              <p:cNvSpPr>
                <a:spLocks/>
              </p:cNvSpPr>
              <p:nvPr/>
            </p:nvSpPr>
            <p:spPr bwMode="auto">
              <a:xfrm>
                <a:off x="2500" y="2973"/>
                <a:ext cx="24" cy="17"/>
              </a:xfrm>
              <a:custGeom>
                <a:avLst/>
                <a:gdLst>
                  <a:gd name="T0" fmla="*/ 0 w 24"/>
                  <a:gd name="T1" fmla="*/ 0 h 17"/>
                  <a:gd name="T2" fmla="*/ 6 w 24"/>
                  <a:gd name="T3" fmla="*/ 0 h 17"/>
                  <a:gd name="T4" fmla="*/ 11 w 24"/>
                  <a:gd name="T5" fmla="*/ 0 h 17"/>
                  <a:gd name="T6" fmla="*/ 16 w 24"/>
                  <a:gd name="T7" fmla="*/ 6 h 17"/>
                  <a:gd name="T8" fmla="*/ 23 w 24"/>
                  <a:gd name="T9" fmla="*/ 16 h 17"/>
                </a:gdLst>
                <a:ahLst/>
                <a:cxnLst>
                  <a:cxn ang="0">
                    <a:pos x="T0" y="T1"/>
                  </a:cxn>
                  <a:cxn ang="0">
                    <a:pos x="T2" y="T3"/>
                  </a:cxn>
                  <a:cxn ang="0">
                    <a:pos x="T4" y="T5"/>
                  </a:cxn>
                  <a:cxn ang="0">
                    <a:pos x="T6" y="T7"/>
                  </a:cxn>
                  <a:cxn ang="0">
                    <a:pos x="T8" y="T9"/>
                  </a:cxn>
                </a:cxnLst>
                <a:rect l="0" t="0" r="r" b="b"/>
                <a:pathLst>
                  <a:path w="24" h="17">
                    <a:moveTo>
                      <a:pt x="0" y="0"/>
                    </a:moveTo>
                    <a:lnTo>
                      <a:pt x="6" y="0"/>
                    </a:lnTo>
                    <a:lnTo>
                      <a:pt x="11" y="0"/>
                    </a:lnTo>
                    <a:lnTo>
                      <a:pt x="16" y="6"/>
                    </a:lnTo>
                    <a:lnTo>
                      <a:pt x="2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8" name="Freeform 37"/>
              <p:cNvSpPr>
                <a:spLocks/>
              </p:cNvSpPr>
              <p:nvPr/>
            </p:nvSpPr>
            <p:spPr bwMode="auto">
              <a:xfrm>
                <a:off x="2495" y="2978"/>
                <a:ext cx="28" cy="17"/>
              </a:xfrm>
              <a:custGeom>
                <a:avLst/>
                <a:gdLst>
                  <a:gd name="T0" fmla="*/ 0 w 28"/>
                  <a:gd name="T1" fmla="*/ 2 h 17"/>
                  <a:gd name="T2" fmla="*/ 6 w 28"/>
                  <a:gd name="T3" fmla="*/ 0 h 17"/>
                  <a:gd name="T4" fmla="*/ 9 w 28"/>
                  <a:gd name="T5" fmla="*/ 0 h 17"/>
                  <a:gd name="T6" fmla="*/ 14 w 28"/>
                  <a:gd name="T7" fmla="*/ 0 h 17"/>
                  <a:gd name="T8" fmla="*/ 19 w 28"/>
                  <a:gd name="T9" fmla="*/ 2 h 17"/>
                  <a:gd name="T10" fmla="*/ 23 w 28"/>
                  <a:gd name="T11" fmla="*/ 10 h 17"/>
                  <a:gd name="T12" fmla="*/ 27 w 2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8" h="17">
                    <a:moveTo>
                      <a:pt x="0" y="2"/>
                    </a:moveTo>
                    <a:lnTo>
                      <a:pt x="6" y="0"/>
                    </a:lnTo>
                    <a:lnTo>
                      <a:pt x="9" y="0"/>
                    </a:lnTo>
                    <a:lnTo>
                      <a:pt x="14" y="0"/>
                    </a:lnTo>
                    <a:lnTo>
                      <a:pt x="19" y="2"/>
                    </a:lnTo>
                    <a:lnTo>
                      <a:pt x="23" y="10"/>
                    </a:lnTo>
                    <a:lnTo>
                      <a:pt x="2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9" name="Freeform 38"/>
              <p:cNvSpPr>
                <a:spLocks/>
              </p:cNvSpPr>
              <p:nvPr/>
            </p:nvSpPr>
            <p:spPr bwMode="auto">
              <a:xfrm>
                <a:off x="2572" y="2929"/>
                <a:ext cx="17" cy="55"/>
              </a:xfrm>
              <a:custGeom>
                <a:avLst/>
                <a:gdLst>
                  <a:gd name="T0" fmla="*/ 4 w 17"/>
                  <a:gd name="T1" fmla="*/ 0 h 55"/>
                  <a:gd name="T2" fmla="*/ 7 w 17"/>
                  <a:gd name="T3" fmla="*/ 4 h 55"/>
                  <a:gd name="T4" fmla="*/ 10 w 17"/>
                  <a:gd name="T5" fmla="*/ 8 h 55"/>
                  <a:gd name="T6" fmla="*/ 13 w 17"/>
                  <a:gd name="T7" fmla="*/ 14 h 55"/>
                  <a:gd name="T8" fmla="*/ 16 w 17"/>
                  <a:gd name="T9" fmla="*/ 19 h 55"/>
                  <a:gd name="T10" fmla="*/ 16 w 17"/>
                  <a:gd name="T11" fmla="*/ 26 h 55"/>
                  <a:gd name="T12" fmla="*/ 14 w 17"/>
                  <a:gd name="T13" fmla="*/ 32 h 55"/>
                  <a:gd name="T14" fmla="*/ 13 w 17"/>
                  <a:gd name="T15" fmla="*/ 38 h 55"/>
                  <a:gd name="T16" fmla="*/ 8 w 17"/>
                  <a:gd name="T17" fmla="*/ 44 h 55"/>
                  <a:gd name="T18" fmla="*/ 4 w 17"/>
                  <a:gd name="T19" fmla="*/ 49 h 55"/>
                  <a:gd name="T20" fmla="*/ 0 w 1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5">
                    <a:moveTo>
                      <a:pt x="4" y="0"/>
                    </a:moveTo>
                    <a:lnTo>
                      <a:pt x="7" y="4"/>
                    </a:lnTo>
                    <a:lnTo>
                      <a:pt x="10" y="8"/>
                    </a:lnTo>
                    <a:lnTo>
                      <a:pt x="13" y="14"/>
                    </a:lnTo>
                    <a:lnTo>
                      <a:pt x="16" y="19"/>
                    </a:lnTo>
                    <a:lnTo>
                      <a:pt x="16" y="26"/>
                    </a:lnTo>
                    <a:lnTo>
                      <a:pt x="14" y="32"/>
                    </a:lnTo>
                    <a:lnTo>
                      <a:pt x="13" y="38"/>
                    </a:lnTo>
                    <a:lnTo>
                      <a:pt x="8" y="44"/>
                    </a:lnTo>
                    <a:lnTo>
                      <a:pt x="4" y="49"/>
                    </a:lnTo>
                    <a:lnTo>
                      <a:pt x="0" y="5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0" name="Freeform 39"/>
              <p:cNvSpPr>
                <a:spLocks/>
              </p:cNvSpPr>
              <p:nvPr/>
            </p:nvSpPr>
            <p:spPr bwMode="auto">
              <a:xfrm>
                <a:off x="2522" y="2995"/>
                <a:ext cx="35" cy="17"/>
              </a:xfrm>
              <a:custGeom>
                <a:avLst/>
                <a:gdLst>
                  <a:gd name="T0" fmla="*/ 0 w 35"/>
                  <a:gd name="T1" fmla="*/ 16 h 17"/>
                  <a:gd name="T2" fmla="*/ 6 w 35"/>
                  <a:gd name="T3" fmla="*/ 11 h 17"/>
                  <a:gd name="T4" fmla="*/ 12 w 35"/>
                  <a:gd name="T5" fmla="*/ 7 h 17"/>
                  <a:gd name="T6" fmla="*/ 17 w 35"/>
                  <a:gd name="T7" fmla="*/ 4 h 17"/>
                  <a:gd name="T8" fmla="*/ 23 w 35"/>
                  <a:gd name="T9" fmla="*/ 1 h 17"/>
                  <a:gd name="T10" fmla="*/ 29 w 35"/>
                  <a:gd name="T11" fmla="*/ 0 h 17"/>
                  <a:gd name="T12" fmla="*/ 34 w 3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0" y="16"/>
                    </a:moveTo>
                    <a:lnTo>
                      <a:pt x="6" y="11"/>
                    </a:lnTo>
                    <a:lnTo>
                      <a:pt x="12" y="7"/>
                    </a:lnTo>
                    <a:lnTo>
                      <a:pt x="17" y="4"/>
                    </a:lnTo>
                    <a:lnTo>
                      <a:pt x="23" y="1"/>
                    </a:lnTo>
                    <a:lnTo>
                      <a:pt x="29" y="0"/>
                    </a:lnTo>
                    <a:lnTo>
                      <a:pt x="34"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1" name="Freeform 40"/>
              <p:cNvSpPr>
                <a:spLocks/>
              </p:cNvSpPr>
              <p:nvPr/>
            </p:nvSpPr>
            <p:spPr bwMode="auto">
              <a:xfrm>
                <a:off x="2569" y="2959"/>
                <a:ext cx="56" cy="35"/>
              </a:xfrm>
              <a:custGeom>
                <a:avLst/>
                <a:gdLst>
                  <a:gd name="T0" fmla="*/ 0 w 56"/>
                  <a:gd name="T1" fmla="*/ 34 h 35"/>
                  <a:gd name="T2" fmla="*/ 6 w 56"/>
                  <a:gd name="T3" fmla="*/ 34 h 35"/>
                  <a:gd name="T4" fmla="*/ 15 w 56"/>
                  <a:gd name="T5" fmla="*/ 32 h 35"/>
                  <a:gd name="T6" fmla="*/ 23 w 56"/>
                  <a:gd name="T7" fmla="*/ 29 h 35"/>
                  <a:gd name="T8" fmla="*/ 30 w 56"/>
                  <a:gd name="T9" fmla="*/ 26 h 35"/>
                  <a:gd name="T10" fmla="*/ 37 w 56"/>
                  <a:gd name="T11" fmla="*/ 22 h 35"/>
                  <a:gd name="T12" fmla="*/ 45 w 56"/>
                  <a:gd name="T13" fmla="*/ 16 h 35"/>
                  <a:gd name="T14" fmla="*/ 48 w 56"/>
                  <a:gd name="T15" fmla="*/ 11 h 35"/>
                  <a:gd name="T16" fmla="*/ 55 w 5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34"/>
                    </a:moveTo>
                    <a:lnTo>
                      <a:pt x="6" y="34"/>
                    </a:lnTo>
                    <a:lnTo>
                      <a:pt x="15" y="32"/>
                    </a:lnTo>
                    <a:lnTo>
                      <a:pt x="23" y="29"/>
                    </a:lnTo>
                    <a:lnTo>
                      <a:pt x="30" y="26"/>
                    </a:lnTo>
                    <a:lnTo>
                      <a:pt x="37" y="22"/>
                    </a:lnTo>
                    <a:lnTo>
                      <a:pt x="45" y="16"/>
                    </a:lnTo>
                    <a:lnTo>
                      <a:pt x="48" y="11"/>
                    </a:lnTo>
                    <a:lnTo>
                      <a:pt x="55"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2" name="Freeform 41"/>
              <p:cNvSpPr>
                <a:spLocks/>
              </p:cNvSpPr>
              <p:nvPr/>
            </p:nvSpPr>
            <p:spPr bwMode="auto">
              <a:xfrm>
                <a:off x="2590" y="2984"/>
                <a:ext cx="27" cy="17"/>
              </a:xfrm>
              <a:custGeom>
                <a:avLst/>
                <a:gdLst>
                  <a:gd name="T0" fmla="*/ 0 w 27"/>
                  <a:gd name="T1" fmla="*/ 16 h 17"/>
                  <a:gd name="T2" fmla="*/ 11 w 27"/>
                  <a:gd name="T3" fmla="*/ 10 h 17"/>
                  <a:gd name="T4" fmla="*/ 20 w 27"/>
                  <a:gd name="T5" fmla="*/ 5 h 17"/>
                  <a:gd name="T6" fmla="*/ 26 w 27"/>
                  <a:gd name="T7" fmla="*/ 0 h 17"/>
                </a:gdLst>
                <a:ahLst/>
                <a:cxnLst>
                  <a:cxn ang="0">
                    <a:pos x="T0" y="T1"/>
                  </a:cxn>
                  <a:cxn ang="0">
                    <a:pos x="T2" y="T3"/>
                  </a:cxn>
                  <a:cxn ang="0">
                    <a:pos x="T4" y="T5"/>
                  </a:cxn>
                  <a:cxn ang="0">
                    <a:pos x="T6" y="T7"/>
                  </a:cxn>
                </a:cxnLst>
                <a:rect l="0" t="0" r="r" b="b"/>
                <a:pathLst>
                  <a:path w="27" h="17">
                    <a:moveTo>
                      <a:pt x="0" y="16"/>
                    </a:moveTo>
                    <a:lnTo>
                      <a:pt x="11" y="10"/>
                    </a:lnTo>
                    <a:lnTo>
                      <a:pt x="20" y="5"/>
                    </a:lnTo>
                    <a:lnTo>
                      <a:pt x="2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3" name="Freeform 42"/>
              <p:cNvSpPr>
                <a:spLocks/>
              </p:cNvSpPr>
              <p:nvPr/>
            </p:nvSpPr>
            <p:spPr bwMode="auto">
              <a:xfrm>
                <a:off x="2578" y="2981"/>
                <a:ext cx="78" cy="32"/>
              </a:xfrm>
              <a:custGeom>
                <a:avLst/>
                <a:gdLst>
                  <a:gd name="T0" fmla="*/ 0 w 78"/>
                  <a:gd name="T1" fmla="*/ 31 h 32"/>
                  <a:gd name="T2" fmla="*/ 8 w 78"/>
                  <a:gd name="T3" fmla="*/ 26 h 32"/>
                  <a:gd name="T4" fmla="*/ 17 w 78"/>
                  <a:gd name="T5" fmla="*/ 23 h 32"/>
                  <a:gd name="T6" fmla="*/ 25 w 78"/>
                  <a:gd name="T7" fmla="*/ 20 h 32"/>
                  <a:gd name="T8" fmla="*/ 36 w 78"/>
                  <a:gd name="T9" fmla="*/ 16 h 32"/>
                  <a:gd name="T10" fmla="*/ 44 w 78"/>
                  <a:gd name="T11" fmla="*/ 12 h 32"/>
                  <a:gd name="T12" fmla="*/ 46 w 78"/>
                  <a:gd name="T13" fmla="*/ 12 h 32"/>
                  <a:gd name="T14" fmla="*/ 58 w 78"/>
                  <a:gd name="T15" fmla="*/ 4 h 32"/>
                  <a:gd name="T16" fmla="*/ 68 w 78"/>
                  <a:gd name="T17" fmla="*/ 2 h 32"/>
                  <a:gd name="T18" fmla="*/ 77 w 7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2">
                    <a:moveTo>
                      <a:pt x="0" y="31"/>
                    </a:moveTo>
                    <a:lnTo>
                      <a:pt x="8" y="26"/>
                    </a:lnTo>
                    <a:lnTo>
                      <a:pt x="17" y="23"/>
                    </a:lnTo>
                    <a:lnTo>
                      <a:pt x="25" y="20"/>
                    </a:lnTo>
                    <a:lnTo>
                      <a:pt x="36" y="16"/>
                    </a:lnTo>
                    <a:lnTo>
                      <a:pt x="44" y="12"/>
                    </a:lnTo>
                    <a:lnTo>
                      <a:pt x="46" y="12"/>
                    </a:lnTo>
                    <a:lnTo>
                      <a:pt x="58" y="4"/>
                    </a:lnTo>
                    <a:lnTo>
                      <a:pt x="68" y="2"/>
                    </a:lnTo>
                    <a:lnTo>
                      <a:pt x="77"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4" name="Freeform 43"/>
              <p:cNvSpPr>
                <a:spLocks/>
              </p:cNvSpPr>
              <p:nvPr/>
            </p:nvSpPr>
            <p:spPr bwMode="auto">
              <a:xfrm>
                <a:off x="2473" y="2935"/>
                <a:ext cx="17" cy="17"/>
              </a:xfrm>
              <a:custGeom>
                <a:avLst/>
                <a:gdLst>
                  <a:gd name="T0" fmla="*/ 0 w 17"/>
                  <a:gd name="T1" fmla="*/ 16 h 17"/>
                  <a:gd name="T2" fmla="*/ 9 w 17"/>
                  <a:gd name="T3" fmla="*/ 16 h 17"/>
                  <a:gd name="T4" fmla="*/ 16 w 17"/>
                  <a:gd name="T5" fmla="*/ 0 h 17"/>
                </a:gdLst>
                <a:ahLst/>
                <a:cxnLst>
                  <a:cxn ang="0">
                    <a:pos x="T0" y="T1"/>
                  </a:cxn>
                  <a:cxn ang="0">
                    <a:pos x="T2" y="T3"/>
                  </a:cxn>
                  <a:cxn ang="0">
                    <a:pos x="T4" y="T5"/>
                  </a:cxn>
                </a:cxnLst>
                <a:rect l="0" t="0" r="r" b="b"/>
                <a:pathLst>
                  <a:path w="17" h="17">
                    <a:moveTo>
                      <a:pt x="0" y="16"/>
                    </a:moveTo>
                    <a:lnTo>
                      <a:pt x="9" y="16"/>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5" name="Freeform 44"/>
              <p:cNvSpPr>
                <a:spLocks/>
              </p:cNvSpPr>
              <p:nvPr/>
            </p:nvSpPr>
            <p:spPr bwMode="auto">
              <a:xfrm>
                <a:off x="2606" y="3046"/>
                <a:ext cx="18" cy="17"/>
              </a:xfrm>
              <a:custGeom>
                <a:avLst/>
                <a:gdLst>
                  <a:gd name="T0" fmla="*/ 17 w 18"/>
                  <a:gd name="T1" fmla="*/ 0 h 17"/>
                  <a:gd name="T2" fmla="*/ 12 w 18"/>
                  <a:gd name="T3" fmla="*/ 3 h 17"/>
                  <a:gd name="T4" fmla="*/ 8 w 18"/>
                  <a:gd name="T5" fmla="*/ 3 h 17"/>
                  <a:gd name="T6" fmla="*/ 4 w 18"/>
                  <a:gd name="T7" fmla="*/ 9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2" y="3"/>
                    </a:lnTo>
                    <a:lnTo>
                      <a:pt x="8" y="3"/>
                    </a:lnTo>
                    <a:lnTo>
                      <a:pt x="4"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6" name="Freeform 45"/>
              <p:cNvSpPr>
                <a:spLocks/>
              </p:cNvSpPr>
              <p:nvPr/>
            </p:nvSpPr>
            <p:spPr bwMode="auto">
              <a:xfrm>
                <a:off x="2640" y="3058"/>
                <a:ext cx="18" cy="17"/>
              </a:xfrm>
              <a:custGeom>
                <a:avLst/>
                <a:gdLst>
                  <a:gd name="T0" fmla="*/ 17 w 18"/>
                  <a:gd name="T1" fmla="*/ 0 h 17"/>
                  <a:gd name="T2" fmla="*/ 11 w 18"/>
                  <a:gd name="T3" fmla="*/ 0 h 17"/>
                  <a:gd name="T4" fmla="*/ 5 w 18"/>
                  <a:gd name="T5" fmla="*/ 5 h 17"/>
                  <a:gd name="T6" fmla="*/ 0 w 18"/>
                  <a:gd name="T7" fmla="*/ 16 h 17"/>
                </a:gdLst>
                <a:ahLst/>
                <a:cxnLst>
                  <a:cxn ang="0">
                    <a:pos x="T0" y="T1"/>
                  </a:cxn>
                  <a:cxn ang="0">
                    <a:pos x="T2" y="T3"/>
                  </a:cxn>
                  <a:cxn ang="0">
                    <a:pos x="T4" y="T5"/>
                  </a:cxn>
                  <a:cxn ang="0">
                    <a:pos x="T6" y="T7"/>
                  </a:cxn>
                </a:cxnLst>
                <a:rect l="0" t="0" r="r" b="b"/>
                <a:pathLst>
                  <a:path w="18" h="17">
                    <a:moveTo>
                      <a:pt x="17" y="0"/>
                    </a:moveTo>
                    <a:lnTo>
                      <a:pt x="11" y="0"/>
                    </a:lnTo>
                    <a:lnTo>
                      <a:pt x="5" y="5"/>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7" name="Freeform 46"/>
              <p:cNvSpPr>
                <a:spLocks/>
              </p:cNvSpPr>
              <p:nvPr/>
            </p:nvSpPr>
            <p:spPr bwMode="auto">
              <a:xfrm>
                <a:off x="2656" y="3046"/>
                <a:ext cx="24" cy="17"/>
              </a:xfrm>
              <a:custGeom>
                <a:avLst/>
                <a:gdLst>
                  <a:gd name="T0" fmla="*/ 23 w 24"/>
                  <a:gd name="T1" fmla="*/ 0 h 17"/>
                  <a:gd name="T2" fmla="*/ 19 w 24"/>
                  <a:gd name="T3" fmla="*/ 1 h 17"/>
                  <a:gd name="T4" fmla="*/ 14 w 24"/>
                  <a:gd name="T5" fmla="*/ 2 h 17"/>
                  <a:gd name="T6" fmla="*/ 10 w 24"/>
                  <a:gd name="T7" fmla="*/ 5 h 17"/>
                  <a:gd name="T8" fmla="*/ 6 w 24"/>
                  <a:gd name="T9" fmla="*/ 8 h 17"/>
                  <a:gd name="T10" fmla="*/ 3 w 24"/>
                  <a:gd name="T11" fmla="*/ 11 h 17"/>
                  <a:gd name="T12" fmla="*/ 1 w 24"/>
                  <a:gd name="T13" fmla="*/ 14 h 17"/>
                  <a:gd name="T14" fmla="*/ 0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3" y="0"/>
                    </a:moveTo>
                    <a:lnTo>
                      <a:pt x="19" y="1"/>
                    </a:lnTo>
                    <a:lnTo>
                      <a:pt x="14" y="2"/>
                    </a:lnTo>
                    <a:lnTo>
                      <a:pt x="10" y="5"/>
                    </a:lnTo>
                    <a:lnTo>
                      <a:pt x="6" y="8"/>
                    </a:lnTo>
                    <a:lnTo>
                      <a:pt x="3" y="11"/>
                    </a:lnTo>
                    <a:lnTo>
                      <a:pt x="1" y="14"/>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8" name="Freeform 47"/>
              <p:cNvSpPr>
                <a:spLocks/>
              </p:cNvSpPr>
              <p:nvPr/>
            </p:nvSpPr>
            <p:spPr bwMode="auto">
              <a:xfrm>
                <a:off x="2700" y="3054"/>
                <a:ext cx="19" cy="17"/>
              </a:xfrm>
              <a:custGeom>
                <a:avLst/>
                <a:gdLst>
                  <a:gd name="T0" fmla="*/ 18 w 19"/>
                  <a:gd name="T1" fmla="*/ 0 h 17"/>
                  <a:gd name="T2" fmla="*/ 9 w 19"/>
                  <a:gd name="T3" fmla="*/ 2 h 17"/>
                  <a:gd name="T4" fmla="*/ 6 w 19"/>
                  <a:gd name="T5" fmla="*/ 5 h 17"/>
                  <a:gd name="T6" fmla="*/ 2 w 19"/>
                  <a:gd name="T7" fmla="*/ 10 h 17"/>
                  <a:gd name="T8" fmla="*/ 0 w 19"/>
                  <a:gd name="T9" fmla="*/ 16 h 17"/>
                </a:gdLst>
                <a:ahLst/>
                <a:cxnLst>
                  <a:cxn ang="0">
                    <a:pos x="T0" y="T1"/>
                  </a:cxn>
                  <a:cxn ang="0">
                    <a:pos x="T2" y="T3"/>
                  </a:cxn>
                  <a:cxn ang="0">
                    <a:pos x="T4" y="T5"/>
                  </a:cxn>
                  <a:cxn ang="0">
                    <a:pos x="T6" y="T7"/>
                  </a:cxn>
                  <a:cxn ang="0">
                    <a:pos x="T8" y="T9"/>
                  </a:cxn>
                </a:cxnLst>
                <a:rect l="0" t="0" r="r" b="b"/>
                <a:pathLst>
                  <a:path w="19" h="17">
                    <a:moveTo>
                      <a:pt x="18" y="0"/>
                    </a:moveTo>
                    <a:lnTo>
                      <a:pt x="9" y="2"/>
                    </a:lnTo>
                    <a:lnTo>
                      <a:pt x="6" y="5"/>
                    </a:lnTo>
                    <a:lnTo>
                      <a:pt x="2"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9" name="Freeform 48"/>
              <p:cNvSpPr>
                <a:spLocks/>
              </p:cNvSpPr>
              <p:nvPr/>
            </p:nvSpPr>
            <p:spPr bwMode="auto">
              <a:xfrm>
                <a:off x="2714" y="3035"/>
                <a:ext cx="21" cy="17"/>
              </a:xfrm>
              <a:custGeom>
                <a:avLst/>
                <a:gdLst>
                  <a:gd name="T0" fmla="*/ 20 w 21"/>
                  <a:gd name="T1" fmla="*/ 0 h 17"/>
                  <a:gd name="T2" fmla="*/ 13 w 21"/>
                  <a:gd name="T3" fmla="*/ 3 h 17"/>
                  <a:gd name="T4" fmla="*/ 9 w 21"/>
                  <a:gd name="T5" fmla="*/ 6 h 17"/>
                  <a:gd name="T6" fmla="*/ 6 w 21"/>
                  <a:gd name="T7" fmla="*/ 9 h 17"/>
                  <a:gd name="T8" fmla="*/ 3 w 21"/>
                  <a:gd name="T9" fmla="*/ 12 h 17"/>
                  <a:gd name="T10" fmla="*/ 0 w 21"/>
                  <a:gd name="T11" fmla="*/ 16 h 17"/>
                </a:gdLst>
                <a:ahLst/>
                <a:cxnLst>
                  <a:cxn ang="0">
                    <a:pos x="T0" y="T1"/>
                  </a:cxn>
                  <a:cxn ang="0">
                    <a:pos x="T2" y="T3"/>
                  </a:cxn>
                  <a:cxn ang="0">
                    <a:pos x="T4" y="T5"/>
                  </a:cxn>
                  <a:cxn ang="0">
                    <a:pos x="T6" y="T7"/>
                  </a:cxn>
                  <a:cxn ang="0">
                    <a:pos x="T8" y="T9"/>
                  </a:cxn>
                  <a:cxn ang="0">
                    <a:pos x="T10" y="T11"/>
                  </a:cxn>
                </a:cxnLst>
                <a:rect l="0" t="0" r="r" b="b"/>
                <a:pathLst>
                  <a:path w="21" h="17">
                    <a:moveTo>
                      <a:pt x="20" y="0"/>
                    </a:moveTo>
                    <a:lnTo>
                      <a:pt x="13" y="3"/>
                    </a:lnTo>
                    <a:lnTo>
                      <a:pt x="9" y="6"/>
                    </a:lnTo>
                    <a:lnTo>
                      <a:pt x="6" y="9"/>
                    </a:lnTo>
                    <a:lnTo>
                      <a:pt x="3" y="12"/>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0" name="Freeform 49"/>
              <p:cNvSpPr>
                <a:spLocks/>
              </p:cNvSpPr>
              <p:nvPr/>
            </p:nvSpPr>
            <p:spPr bwMode="auto">
              <a:xfrm>
                <a:off x="2683" y="3032"/>
                <a:ext cx="18" cy="17"/>
              </a:xfrm>
              <a:custGeom>
                <a:avLst/>
                <a:gdLst>
                  <a:gd name="T0" fmla="*/ 17 w 18"/>
                  <a:gd name="T1" fmla="*/ 0 h 17"/>
                  <a:gd name="T2" fmla="*/ 10 w 18"/>
                  <a:gd name="T3" fmla="*/ 2 h 17"/>
                  <a:gd name="T4" fmla="*/ 7 w 18"/>
                  <a:gd name="T5" fmla="*/ 6 h 17"/>
                  <a:gd name="T6" fmla="*/ 3 w 18"/>
                  <a:gd name="T7" fmla="*/ 10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0" y="2"/>
                    </a:lnTo>
                    <a:lnTo>
                      <a:pt x="7" y="6"/>
                    </a:lnTo>
                    <a:lnTo>
                      <a:pt x="3"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1" name="Freeform 50"/>
              <p:cNvSpPr>
                <a:spLocks/>
              </p:cNvSpPr>
              <p:nvPr/>
            </p:nvSpPr>
            <p:spPr bwMode="auto">
              <a:xfrm>
                <a:off x="2705" y="3012"/>
                <a:ext cx="22" cy="17"/>
              </a:xfrm>
              <a:custGeom>
                <a:avLst/>
                <a:gdLst>
                  <a:gd name="T0" fmla="*/ 21 w 22"/>
                  <a:gd name="T1" fmla="*/ 0 h 17"/>
                  <a:gd name="T2" fmla="*/ 12 w 22"/>
                  <a:gd name="T3" fmla="*/ 2 h 17"/>
                  <a:gd name="T4" fmla="*/ 7 w 22"/>
                  <a:gd name="T5" fmla="*/ 5 h 17"/>
                  <a:gd name="T6" fmla="*/ 3 w 22"/>
                  <a:gd name="T7" fmla="*/ 8 h 17"/>
                  <a:gd name="T8" fmla="*/ 1 w 22"/>
                  <a:gd name="T9" fmla="*/ 11 h 17"/>
                  <a:gd name="T10" fmla="*/ 0 w 22"/>
                  <a:gd name="T11" fmla="*/ 16 h 17"/>
                </a:gdLst>
                <a:ahLst/>
                <a:cxnLst>
                  <a:cxn ang="0">
                    <a:pos x="T0" y="T1"/>
                  </a:cxn>
                  <a:cxn ang="0">
                    <a:pos x="T2" y="T3"/>
                  </a:cxn>
                  <a:cxn ang="0">
                    <a:pos x="T4" y="T5"/>
                  </a:cxn>
                  <a:cxn ang="0">
                    <a:pos x="T6" y="T7"/>
                  </a:cxn>
                  <a:cxn ang="0">
                    <a:pos x="T8" y="T9"/>
                  </a:cxn>
                  <a:cxn ang="0">
                    <a:pos x="T10" y="T11"/>
                  </a:cxn>
                </a:cxnLst>
                <a:rect l="0" t="0" r="r" b="b"/>
                <a:pathLst>
                  <a:path w="22" h="17">
                    <a:moveTo>
                      <a:pt x="21" y="0"/>
                    </a:moveTo>
                    <a:lnTo>
                      <a:pt x="12" y="2"/>
                    </a:lnTo>
                    <a:lnTo>
                      <a:pt x="7" y="5"/>
                    </a:lnTo>
                    <a:lnTo>
                      <a:pt x="3" y="8"/>
                    </a:lnTo>
                    <a:lnTo>
                      <a:pt x="1" y="11"/>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2" name="Freeform 51"/>
              <p:cNvSpPr>
                <a:spLocks/>
              </p:cNvSpPr>
              <p:nvPr/>
            </p:nvSpPr>
            <p:spPr bwMode="auto">
              <a:xfrm>
                <a:off x="2666" y="3002"/>
                <a:ext cx="32" cy="17"/>
              </a:xfrm>
              <a:custGeom>
                <a:avLst/>
                <a:gdLst>
                  <a:gd name="T0" fmla="*/ 31 w 32"/>
                  <a:gd name="T1" fmla="*/ 0 h 17"/>
                  <a:gd name="T2" fmla="*/ 18 w 32"/>
                  <a:gd name="T3" fmla="*/ 0 h 17"/>
                  <a:gd name="T4" fmla="*/ 9 w 32"/>
                  <a:gd name="T5" fmla="*/ 4 h 17"/>
                  <a:gd name="T6" fmla="*/ 3 w 32"/>
                  <a:gd name="T7" fmla="*/ 9 h 17"/>
                  <a:gd name="T8" fmla="*/ 0 w 32"/>
                  <a:gd name="T9" fmla="*/ 16 h 17"/>
                </a:gdLst>
                <a:ahLst/>
                <a:cxnLst>
                  <a:cxn ang="0">
                    <a:pos x="T0" y="T1"/>
                  </a:cxn>
                  <a:cxn ang="0">
                    <a:pos x="T2" y="T3"/>
                  </a:cxn>
                  <a:cxn ang="0">
                    <a:pos x="T4" y="T5"/>
                  </a:cxn>
                  <a:cxn ang="0">
                    <a:pos x="T6" y="T7"/>
                  </a:cxn>
                  <a:cxn ang="0">
                    <a:pos x="T8" y="T9"/>
                  </a:cxn>
                </a:cxnLst>
                <a:rect l="0" t="0" r="r" b="b"/>
                <a:pathLst>
                  <a:path w="32" h="17">
                    <a:moveTo>
                      <a:pt x="31" y="0"/>
                    </a:moveTo>
                    <a:lnTo>
                      <a:pt x="18" y="0"/>
                    </a:lnTo>
                    <a:lnTo>
                      <a:pt x="9" y="4"/>
                    </a:lnTo>
                    <a:lnTo>
                      <a:pt x="3"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3" name="Freeform 52"/>
              <p:cNvSpPr>
                <a:spLocks/>
              </p:cNvSpPr>
              <p:nvPr/>
            </p:nvSpPr>
            <p:spPr bwMode="auto">
              <a:xfrm>
                <a:off x="2656" y="3007"/>
                <a:ext cx="17" cy="17"/>
              </a:xfrm>
              <a:custGeom>
                <a:avLst/>
                <a:gdLst>
                  <a:gd name="T0" fmla="*/ 5 w 17"/>
                  <a:gd name="T1" fmla="*/ 16 h 17"/>
                  <a:gd name="T2" fmla="*/ 0 w 17"/>
                  <a:gd name="T3" fmla="*/ 11 h 17"/>
                  <a:gd name="T4" fmla="*/ 5 w 17"/>
                  <a:gd name="T5" fmla="*/ 5 h 17"/>
                  <a:gd name="T6" fmla="*/ 16 w 17"/>
                  <a:gd name="T7" fmla="*/ 0 h 17"/>
                </a:gdLst>
                <a:ahLst/>
                <a:cxnLst>
                  <a:cxn ang="0">
                    <a:pos x="T0" y="T1"/>
                  </a:cxn>
                  <a:cxn ang="0">
                    <a:pos x="T2" y="T3"/>
                  </a:cxn>
                  <a:cxn ang="0">
                    <a:pos x="T4" y="T5"/>
                  </a:cxn>
                  <a:cxn ang="0">
                    <a:pos x="T6" y="T7"/>
                  </a:cxn>
                </a:cxnLst>
                <a:rect l="0" t="0" r="r" b="b"/>
                <a:pathLst>
                  <a:path w="17" h="17">
                    <a:moveTo>
                      <a:pt x="5" y="16"/>
                    </a:moveTo>
                    <a:lnTo>
                      <a:pt x="0" y="11"/>
                    </a:lnTo>
                    <a:lnTo>
                      <a:pt x="5" y="5"/>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4" name="Freeform 53"/>
              <p:cNvSpPr>
                <a:spLocks/>
              </p:cNvSpPr>
              <p:nvPr/>
            </p:nvSpPr>
            <p:spPr bwMode="auto">
              <a:xfrm>
                <a:off x="2631" y="3022"/>
                <a:ext cx="17" cy="17"/>
              </a:xfrm>
              <a:custGeom>
                <a:avLst/>
                <a:gdLst>
                  <a:gd name="T0" fmla="*/ 16 w 17"/>
                  <a:gd name="T1" fmla="*/ 16 h 17"/>
                  <a:gd name="T2" fmla="*/ 8 w 17"/>
                  <a:gd name="T3" fmla="*/ 9 h 17"/>
                  <a:gd name="T4" fmla="*/ 0 w 17"/>
                  <a:gd name="T5" fmla="*/ 0 h 17"/>
                </a:gdLst>
                <a:ahLst/>
                <a:cxnLst>
                  <a:cxn ang="0">
                    <a:pos x="T0" y="T1"/>
                  </a:cxn>
                  <a:cxn ang="0">
                    <a:pos x="T2" y="T3"/>
                  </a:cxn>
                  <a:cxn ang="0">
                    <a:pos x="T4" y="T5"/>
                  </a:cxn>
                </a:cxnLst>
                <a:rect l="0" t="0" r="r" b="b"/>
                <a:pathLst>
                  <a:path w="17" h="17">
                    <a:moveTo>
                      <a:pt x="16" y="16"/>
                    </a:moveTo>
                    <a:lnTo>
                      <a:pt x="8" y="9"/>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5" name="Line 1114"/>
              <p:cNvSpPr>
                <a:spLocks noChangeShapeType="1"/>
              </p:cNvSpPr>
              <p:nvPr/>
            </p:nvSpPr>
            <p:spPr bwMode="auto">
              <a:xfrm flipH="1" flipV="1">
                <a:off x="2640" y="3079"/>
                <a:ext cx="4"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grpSp>
          <p:nvGrpSpPr>
            <p:cNvPr id="8" name="Group 7"/>
            <p:cNvGrpSpPr>
              <a:grpSpLocks/>
            </p:cNvGrpSpPr>
            <p:nvPr/>
          </p:nvGrpSpPr>
          <p:grpSpPr bwMode="auto">
            <a:xfrm>
              <a:off x="2734" y="2856"/>
              <a:ext cx="275" cy="202"/>
              <a:chOff x="2734" y="2856"/>
              <a:chExt cx="275" cy="202"/>
            </a:xfrm>
          </p:grpSpPr>
          <p:sp>
            <p:nvSpPr>
              <p:cNvPr id="9" name="Freeform 8"/>
              <p:cNvSpPr>
                <a:spLocks/>
              </p:cNvSpPr>
              <p:nvPr/>
            </p:nvSpPr>
            <p:spPr bwMode="auto">
              <a:xfrm>
                <a:off x="2734" y="2856"/>
                <a:ext cx="275" cy="202"/>
              </a:xfrm>
              <a:custGeom>
                <a:avLst/>
                <a:gdLst>
                  <a:gd name="T0" fmla="*/ 84 w 275"/>
                  <a:gd name="T1" fmla="*/ 4 h 202"/>
                  <a:gd name="T2" fmla="*/ 124 w 275"/>
                  <a:gd name="T3" fmla="*/ 0 h 202"/>
                  <a:gd name="T4" fmla="*/ 141 w 275"/>
                  <a:gd name="T5" fmla="*/ 1 h 202"/>
                  <a:gd name="T6" fmla="*/ 152 w 275"/>
                  <a:gd name="T7" fmla="*/ 4 h 202"/>
                  <a:gd name="T8" fmla="*/ 175 w 275"/>
                  <a:gd name="T9" fmla="*/ 6 h 202"/>
                  <a:gd name="T10" fmla="*/ 215 w 275"/>
                  <a:gd name="T11" fmla="*/ 9 h 202"/>
                  <a:gd name="T12" fmla="*/ 253 w 275"/>
                  <a:gd name="T13" fmla="*/ 9 h 202"/>
                  <a:gd name="T14" fmla="*/ 268 w 275"/>
                  <a:gd name="T15" fmla="*/ 11 h 202"/>
                  <a:gd name="T16" fmla="*/ 273 w 275"/>
                  <a:gd name="T17" fmla="*/ 17 h 202"/>
                  <a:gd name="T18" fmla="*/ 274 w 275"/>
                  <a:gd name="T19" fmla="*/ 27 h 202"/>
                  <a:gd name="T20" fmla="*/ 270 w 275"/>
                  <a:gd name="T21" fmla="*/ 36 h 202"/>
                  <a:gd name="T22" fmla="*/ 265 w 275"/>
                  <a:gd name="T23" fmla="*/ 41 h 202"/>
                  <a:gd name="T24" fmla="*/ 256 w 275"/>
                  <a:gd name="T25" fmla="*/ 45 h 202"/>
                  <a:gd name="T26" fmla="*/ 239 w 275"/>
                  <a:gd name="T27" fmla="*/ 48 h 202"/>
                  <a:gd name="T28" fmla="*/ 226 w 275"/>
                  <a:gd name="T29" fmla="*/ 50 h 202"/>
                  <a:gd name="T30" fmla="*/ 215 w 275"/>
                  <a:gd name="T31" fmla="*/ 49 h 202"/>
                  <a:gd name="T32" fmla="*/ 201 w 275"/>
                  <a:gd name="T33" fmla="*/ 47 h 202"/>
                  <a:gd name="T34" fmla="*/ 192 w 275"/>
                  <a:gd name="T35" fmla="*/ 48 h 202"/>
                  <a:gd name="T36" fmla="*/ 186 w 275"/>
                  <a:gd name="T37" fmla="*/ 51 h 202"/>
                  <a:gd name="T38" fmla="*/ 179 w 275"/>
                  <a:gd name="T39" fmla="*/ 57 h 202"/>
                  <a:gd name="T40" fmla="*/ 175 w 275"/>
                  <a:gd name="T41" fmla="*/ 65 h 202"/>
                  <a:gd name="T42" fmla="*/ 176 w 275"/>
                  <a:gd name="T43" fmla="*/ 69 h 202"/>
                  <a:gd name="T44" fmla="*/ 183 w 275"/>
                  <a:gd name="T45" fmla="*/ 87 h 202"/>
                  <a:gd name="T46" fmla="*/ 199 w 275"/>
                  <a:gd name="T47" fmla="*/ 114 h 202"/>
                  <a:gd name="T48" fmla="*/ 209 w 275"/>
                  <a:gd name="T49" fmla="*/ 136 h 202"/>
                  <a:gd name="T50" fmla="*/ 222 w 275"/>
                  <a:gd name="T51" fmla="*/ 150 h 202"/>
                  <a:gd name="T52" fmla="*/ 236 w 275"/>
                  <a:gd name="T53" fmla="*/ 161 h 202"/>
                  <a:gd name="T54" fmla="*/ 242 w 275"/>
                  <a:gd name="T55" fmla="*/ 168 h 202"/>
                  <a:gd name="T56" fmla="*/ 244 w 275"/>
                  <a:gd name="T57" fmla="*/ 174 h 202"/>
                  <a:gd name="T58" fmla="*/ 244 w 275"/>
                  <a:gd name="T59" fmla="*/ 179 h 202"/>
                  <a:gd name="T60" fmla="*/ 242 w 275"/>
                  <a:gd name="T61" fmla="*/ 185 h 202"/>
                  <a:gd name="T62" fmla="*/ 239 w 275"/>
                  <a:gd name="T63" fmla="*/ 190 h 202"/>
                  <a:gd name="T64" fmla="*/ 233 w 275"/>
                  <a:gd name="T65" fmla="*/ 192 h 202"/>
                  <a:gd name="T66" fmla="*/ 226 w 275"/>
                  <a:gd name="T67" fmla="*/ 193 h 202"/>
                  <a:gd name="T68" fmla="*/ 214 w 275"/>
                  <a:gd name="T69" fmla="*/ 190 h 202"/>
                  <a:gd name="T70" fmla="*/ 209 w 275"/>
                  <a:gd name="T71" fmla="*/ 194 h 202"/>
                  <a:gd name="T72" fmla="*/ 201 w 275"/>
                  <a:gd name="T73" fmla="*/ 196 h 202"/>
                  <a:gd name="T74" fmla="*/ 192 w 275"/>
                  <a:gd name="T75" fmla="*/ 195 h 202"/>
                  <a:gd name="T76" fmla="*/ 182 w 275"/>
                  <a:gd name="T77" fmla="*/ 193 h 202"/>
                  <a:gd name="T78" fmla="*/ 173 w 275"/>
                  <a:gd name="T79" fmla="*/ 191 h 202"/>
                  <a:gd name="T80" fmla="*/ 171 w 275"/>
                  <a:gd name="T81" fmla="*/ 196 h 202"/>
                  <a:gd name="T82" fmla="*/ 165 w 275"/>
                  <a:gd name="T83" fmla="*/ 200 h 202"/>
                  <a:gd name="T84" fmla="*/ 156 w 275"/>
                  <a:gd name="T85" fmla="*/ 201 h 202"/>
                  <a:gd name="T86" fmla="*/ 141 w 275"/>
                  <a:gd name="T87" fmla="*/ 197 h 202"/>
                  <a:gd name="T88" fmla="*/ 112 w 275"/>
                  <a:gd name="T89" fmla="*/ 184 h 202"/>
                  <a:gd name="T90" fmla="*/ 105 w 275"/>
                  <a:gd name="T91" fmla="*/ 183 h 202"/>
                  <a:gd name="T92" fmla="*/ 100 w 275"/>
                  <a:gd name="T93" fmla="*/ 185 h 202"/>
                  <a:gd name="T94" fmla="*/ 95 w 275"/>
                  <a:gd name="T95" fmla="*/ 186 h 202"/>
                  <a:gd name="T96" fmla="*/ 90 w 275"/>
                  <a:gd name="T97" fmla="*/ 185 h 202"/>
                  <a:gd name="T98" fmla="*/ 85 w 275"/>
                  <a:gd name="T99" fmla="*/ 184 h 202"/>
                  <a:gd name="T100" fmla="*/ 81 w 275"/>
                  <a:gd name="T101" fmla="*/ 182 h 202"/>
                  <a:gd name="T102" fmla="*/ 73 w 275"/>
                  <a:gd name="T103" fmla="*/ 174 h 202"/>
                  <a:gd name="T104" fmla="*/ 56 w 275"/>
                  <a:gd name="T105" fmla="*/ 160 h 202"/>
                  <a:gd name="T106" fmla="*/ 44 w 275"/>
                  <a:gd name="T107" fmla="*/ 147 h 202"/>
                  <a:gd name="T108" fmla="*/ 30 w 275"/>
                  <a:gd name="T109" fmla="*/ 134 h 202"/>
                  <a:gd name="T110" fmla="*/ 6 w 275"/>
                  <a:gd name="T111" fmla="*/ 97 h 202"/>
                  <a:gd name="T112" fmla="*/ 0 w 275"/>
                  <a:gd name="T113" fmla="*/ 72 h 202"/>
                  <a:gd name="T114" fmla="*/ 0 w 275"/>
                  <a:gd name="T115" fmla="*/ 51 h 202"/>
                  <a:gd name="T116" fmla="*/ 7 w 275"/>
                  <a:gd name="T117" fmla="*/ 36 h 202"/>
                  <a:gd name="T118" fmla="*/ 15 w 275"/>
                  <a:gd name="T119" fmla="*/ 28 h 202"/>
                  <a:gd name="T120" fmla="*/ 26 w 275"/>
                  <a:gd name="T121" fmla="*/ 24 h 202"/>
                  <a:gd name="T122" fmla="*/ 38 w 275"/>
                  <a:gd name="T123" fmla="*/ 22 h 202"/>
                  <a:gd name="T124" fmla="*/ 51 w 275"/>
                  <a:gd name="T125" fmla="*/ 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02">
                    <a:moveTo>
                      <a:pt x="58" y="22"/>
                    </a:moveTo>
                    <a:lnTo>
                      <a:pt x="84" y="4"/>
                    </a:lnTo>
                    <a:lnTo>
                      <a:pt x="110" y="1"/>
                    </a:lnTo>
                    <a:lnTo>
                      <a:pt x="124" y="0"/>
                    </a:lnTo>
                    <a:lnTo>
                      <a:pt x="133" y="0"/>
                    </a:lnTo>
                    <a:lnTo>
                      <a:pt x="141" y="1"/>
                    </a:lnTo>
                    <a:lnTo>
                      <a:pt x="147" y="2"/>
                    </a:lnTo>
                    <a:lnTo>
                      <a:pt x="152" y="4"/>
                    </a:lnTo>
                    <a:lnTo>
                      <a:pt x="157" y="6"/>
                    </a:lnTo>
                    <a:lnTo>
                      <a:pt x="175" y="6"/>
                    </a:lnTo>
                    <a:lnTo>
                      <a:pt x="198" y="8"/>
                    </a:lnTo>
                    <a:lnTo>
                      <a:pt x="215" y="9"/>
                    </a:lnTo>
                    <a:lnTo>
                      <a:pt x="229" y="8"/>
                    </a:lnTo>
                    <a:lnTo>
                      <a:pt x="253" y="9"/>
                    </a:lnTo>
                    <a:lnTo>
                      <a:pt x="261" y="10"/>
                    </a:lnTo>
                    <a:lnTo>
                      <a:pt x="268" y="11"/>
                    </a:lnTo>
                    <a:lnTo>
                      <a:pt x="271" y="14"/>
                    </a:lnTo>
                    <a:lnTo>
                      <a:pt x="273" y="17"/>
                    </a:lnTo>
                    <a:lnTo>
                      <a:pt x="274" y="22"/>
                    </a:lnTo>
                    <a:lnTo>
                      <a:pt x="274" y="27"/>
                    </a:lnTo>
                    <a:lnTo>
                      <a:pt x="273" y="32"/>
                    </a:lnTo>
                    <a:lnTo>
                      <a:pt x="270" y="36"/>
                    </a:lnTo>
                    <a:lnTo>
                      <a:pt x="267" y="39"/>
                    </a:lnTo>
                    <a:lnTo>
                      <a:pt x="265" y="41"/>
                    </a:lnTo>
                    <a:lnTo>
                      <a:pt x="260" y="43"/>
                    </a:lnTo>
                    <a:lnTo>
                      <a:pt x="256" y="45"/>
                    </a:lnTo>
                    <a:lnTo>
                      <a:pt x="250" y="46"/>
                    </a:lnTo>
                    <a:lnTo>
                      <a:pt x="239" y="48"/>
                    </a:lnTo>
                    <a:lnTo>
                      <a:pt x="232" y="49"/>
                    </a:lnTo>
                    <a:lnTo>
                      <a:pt x="226" y="50"/>
                    </a:lnTo>
                    <a:lnTo>
                      <a:pt x="220" y="50"/>
                    </a:lnTo>
                    <a:lnTo>
                      <a:pt x="215" y="49"/>
                    </a:lnTo>
                    <a:lnTo>
                      <a:pt x="206" y="47"/>
                    </a:lnTo>
                    <a:lnTo>
                      <a:pt x="201" y="47"/>
                    </a:lnTo>
                    <a:lnTo>
                      <a:pt x="196" y="47"/>
                    </a:lnTo>
                    <a:lnTo>
                      <a:pt x="192" y="48"/>
                    </a:lnTo>
                    <a:lnTo>
                      <a:pt x="188" y="50"/>
                    </a:lnTo>
                    <a:lnTo>
                      <a:pt x="186" y="51"/>
                    </a:lnTo>
                    <a:lnTo>
                      <a:pt x="183" y="53"/>
                    </a:lnTo>
                    <a:lnTo>
                      <a:pt x="179" y="57"/>
                    </a:lnTo>
                    <a:lnTo>
                      <a:pt x="176" y="62"/>
                    </a:lnTo>
                    <a:lnTo>
                      <a:pt x="175" y="65"/>
                    </a:lnTo>
                    <a:lnTo>
                      <a:pt x="175" y="66"/>
                    </a:lnTo>
                    <a:lnTo>
                      <a:pt x="176" y="69"/>
                    </a:lnTo>
                    <a:lnTo>
                      <a:pt x="180" y="82"/>
                    </a:lnTo>
                    <a:lnTo>
                      <a:pt x="183" y="87"/>
                    </a:lnTo>
                    <a:lnTo>
                      <a:pt x="191" y="98"/>
                    </a:lnTo>
                    <a:lnTo>
                      <a:pt x="199" y="114"/>
                    </a:lnTo>
                    <a:lnTo>
                      <a:pt x="201" y="125"/>
                    </a:lnTo>
                    <a:lnTo>
                      <a:pt x="209" y="136"/>
                    </a:lnTo>
                    <a:lnTo>
                      <a:pt x="216" y="145"/>
                    </a:lnTo>
                    <a:lnTo>
                      <a:pt x="222" y="150"/>
                    </a:lnTo>
                    <a:lnTo>
                      <a:pt x="229" y="155"/>
                    </a:lnTo>
                    <a:lnTo>
                      <a:pt x="236" y="161"/>
                    </a:lnTo>
                    <a:lnTo>
                      <a:pt x="241" y="166"/>
                    </a:lnTo>
                    <a:lnTo>
                      <a:pt x="242" y="168"/>
                    </a:lnTo>
                    <a:lnTo>
                      <a:pt x="244" y="171"/>
                    </a:lnTo>
                    <a:lnTo>
                      <a:pt x="244" y="174"/>
                    </a:lnTo>
                    <a:lnTo>
                      <a:pt x="244" y="176"/>
                    </a:lnTo>
                    <a:lnTo>
                      <a:pt x="244" y="179"/>
                    </a:lnTo>
                    <a:lnTo>
                      <a:pt x="244" y="182"/>
                    </a:lnTo>
                    <a:lnTo>
                      <a:pt x="242" y="185"/>
                    </a:lnTo>
                    <a:lnTo>
                      <a:pt x="241" y="188"/>
                    </a:lnTo>
                    <a:lnTo>
                      <a:pt x="239" y="190"/>
                    </a:lnTo>
                    <a:lnTo>
                      <a:pt x="236" y="192"/>
                    </a:lnTo>
                    <a:lnTo>
                      <a:pt x="233" y="192"/>
                    </a:lnTo>
                    <a:lnTo>
                      <a:pt x="229" y="193"/>
                    </a:lnTo>
                    <a:lnTo>
                      <a:pt x="226" y="193"/>
                    </a:lnTo>
                    <a:lnTo>
                      <a:pt x="222" y="192"/>
                    </a:lnTo>
                    <a:lnTo>
                      <a:pt x="214" y="190"/>
                    </a:lnTo>
                    <a:lnTo>
                      <a:pt x="212" y="192"/>
                    </a:lnTo>
                    <a:lnTo>
                      <a:pt x="209" y="194"/>
                    </a:lnTo>
                    <a:lnTo>
                      <a:pt x="205" y="195"/>
                    </a:lnTo>
                    <a:lnTo>
                      <a:pt x="201" y="196"/>
                    </a:lnTo>
                    <a:lnTo>
                      <a:pt x="197" y="196"/>
                    </a:lnTo>
                    <a:lnTo>
                      <a:pt x="192" y="195"/>
                    </a:lnTo>
                    <a:lnTo>
                      <a:pt x="188" y="194"/>
                    </a:lnTo>
                    <a:lnTo>
                      <a:pt x="182" y="193"/>
                    </a:lnTo>
                    <a:lnTo>
                      <a:pt x="174" y="188"/>
                    </a:lnTo>
                    <a:lnTo>
                      <a:pt x="173" y="191"/>
                    </a:lnTo>
                    <a:lnTo>
                      <a:pt x="172" y="193"/>
                    </a:lnTo>
                    <a:lnTo>
                      <a:pt x="171" y="196"/>
                    </a:lnTo>
                    <a:lnTo>
                      <a:pt x="168" y="198"/>
                    </a:lnTo>
                    <a:lnTo>
                      <a:pt x="165" y="200"/>
                    </a:lnTo>
                    <a:lnTo>
                      <a:pt x="161" y="201"/>
                    </a:lnTo>
                    <a:lnTo>
                      <a:pt x="156" y="201"/>
                    </a:lnTo>
                    <a:lnTo>
                      <a:pt x="149" y="199"/>
                    </a:lnTo>
                    <a:lnTo>
                      <a:pt x="141" y="197"/>
                    </a:lnTo>
                    <a:lnTo>
                      <a:pt x="129" y="193"/>
                    </a:lnTo>
                    <a:lnTo>
                      <a:pt x="112" y="184"/>
                    </a:lnTo>
                    <a:lnTo>
                      <a:pt x="106" y="181"/>
                    </a:lnTo>
                    <a:lnTo>
                      <a:pt x="105" y="183"/>
                    </a:lnTo>
                    <a:lnTo>
                      <a:pt x="102" y="184"/>
                    </a:lnTo>
                    <a:lnTo>
                      <a:pt x="100" y="185"/>
                    </a:lnTo>
                    <a:lnTo>
                      <a:pt x="98" y="185"/>
                    </a:lnTo>
                    <a:lnTo>
                      <a:pt x="95" y="186"/>
                    </a:lnTo>
                    <a:lnTo>
                      <a:pt x="93" y="186"/>
                    </a:lnTo>
                    <a:lnTo>
                      <a:pt x="90" y="185"/>
                    </a:lnTo>
                    <a:lnTo>
                      <a:pt x="88" y="185"/>
                    </a:lnTo>
                    <a:lnTo>
                      <a:pt x="85" y="184"/>
                    </a:lnTo>
                    <a:lnTo>
                      <a:pt x="83" y="183"/>
                    </a:lnTo>
                    <a:lnTo>
                      <a:pt x="81" y="182"/>
                    </a:lnTo>
                    <a:lnTo>
                      <a:pt x="80" y="181"/>
                    </a:lnTo>
                    <a:lnTo>
                      <a:pt x="73" y="174"/>
                    </a:lnTo>
                    <a:lnTo>
                      <a:pt x="65" y="166"/>
                    </a:lnTo>
                    <a:lnTo>
                      <a:pt x="56" y="160"/>
                    </a:lnTo>
                    <a:lnTo>
                      <a:pt x="50" y="155"/>
                    </a:lnTo>
                    <a:lnTo>
                      <a:pt x="44" y="147"/>
                    </a:lnTo>
                    <a:lnTo>
                      <a:pt x="40" y="142"/>
                    </a:lnTo>
                    <a:lnTo>
                      <a:pt x="30" y="134"/>
                    </a:lnTo>
                    <a:lnTo>
                      <a:pt x="11" y="111"/>
                    </a:lnTo>
                    <a:lnTo>
                      <a:pt x="6" y="97"/>
                    </a:lnTo>
                    <a:lnTo>
                      <a:pt x="3" y="86"/>
                    </a:lnTo>
                    <a:lnTo>
                      <a:pt x="0" y="72"/>
                    </a:lnTo>
                    <a:lnTo>
                      <a:pt x="0" y="60"/>
                    </a:lnTo>
                    <a:lnTo>
                      <a:pt x="0" y="51"/>
                    </a:lnTo>
                    <a:lnTo>
                      <a:pt x="3" y="43"/>
                    </a:lnTo>
                    <a:lnTo>
                      <a:pt x="7" y="36"/>
                    </a:lnTo>
                    <a:lnTo>
                      <a:pt x="11" y="32"/>
                    </a:lnTo>
                    <a:lnTo>
                      <a:pt x="15" y="28"/>
                    </a:lnTo>
                    <a:lnTo>
                      <a:pt x="20" y="26"/>
                    </a:lnTo>
                    <a:lnTo>
                      <a:pt x="26" y="24"/>
                    </a:lnTo>
                    <a:lnTo>
                      <a:pt x="32" y="23"/>
                    </a:lnTo>
                    <a:lnTo>
                      <a:pt x="38" y="22"/>
                    </a:lnTo>
                    <a:lnTo>
                      <a:pt x="45" y="22"/>
                    </a:lnTo>
                    <a:lnTo>
                      <a:pt x="51" y="23"/>
                    </a:lnTo>
                    <a:lnTo>
                      <a:pt x="58" y="22"/>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 name="Freeform 9"/>
              <p:cNvSpPr>
                <a:spLocks/>
              </p:cNvSpPr>
              <p:nvPr/>
            </p:nvSpPr>
            <p:spPr bwMode="auto">
              <a:xfrm>
                <a:off x="2773" y="2981"/>
                <a:ext cx="163" cy="17"/>
              </a:xfrm>
              <a:custGeom>
                <a:avLst/>
                <a:gdLst>
                  <a:gd name="T0" fmla="*/ 0 w 163"/>
                  <a:gd name="T1" fmla="*/ 5 h 17"/>
                  <a:gd name="T2" fmla="*/ 9 w 163"/>
                  <a:gd name="T3" fmla="*/ 3 h 17"/>
                  <a:gd name="T4" fmla="*/ 15 w 163"/>
                  <a:gd name="T5" fmla="*/ 1 h 17"/>
                  <a:gd name="T6" fmla="*/ 21 w 163"/>
                  <a:gd name="T7" fmla="*/ 1 h 17"/>
                  <a:gd name="T8" fmla="*/ 29 w 163"/>
                  <a:gd name="T9" fmla="*/ 3 h 17"/>
                  <a:gd name="T10" fmla="*/ 33 w 163"/>
                  <a:gd name="T11" fmla="*/ 4 h 17"/>
                  <a:gd name="T12" fmla="*/ 38 w 163"/>
                  <a:gd name="T13" fmla="*/ 6 h 17"/>
                  <a:gd name="T14" fmla="*/ 43 w 163"/>
                  <a:gd name="T15" fmla="*/ 10 h 17"/>
                  <a:gd name="T16" fmla="*/ 48 w 163"/>
                  <a:gd name="T17" fmla="*/ 13 h 17"/>
                  <a:gd name="T18" fmla="*/ 52 w 163"/>
                  <a:gd name="T19" fmla="*/ 11 h 17"/>
                  <a:gd name="T20" fmla="*/ 58 w 163"/>
                  <a:gd name="T21" fmla="*/ 9 h 17"/>
                  <a:gd name="T22" fmla="*/ 64 w 163"/>
                  <a:gd name="T23" fmla="*/ 9 h 17"/>
                  <a:gd name="T24" fmla="*/ 71 w 163"/>
                  <a:gd name="T25" fmla="*/ 9 h 17"/>
                  <a:gd name="T26" fmla="*/ 77 w 163"/>
                  <a:gd name="T27" fmla="*/ 9 h 17"/>
                  <a:gd name="T28" fmla="*/ 82 w 163"/>
                  <a:gd name="T29" fmla="*/ 11 h 17"/>
                  <a:gd name="T30" fmla="*/ 88 w 163"/>
                  <a:gd name="T31" fmla="*/ 13 h 17"/>
                  <a:gd name="T32" fmla="*/ 91 w 163"/>
                  <a:gd name="T33" fmla="*/ 16 h 17"/>
                  <a:gd name="T34" fmla="*/ 97 w 163"/>
                  <a:gd name="T35" fmla="*/ 13 h 17"/>
                  <a:gd name="T36" fmla="*/ 102 w 163"/>
                  <a:gd name="T37" fmla="*/ 11 h 17"/>
                  <a:gd name="T38" fmla="*/ 108 w 163"/>
                  <a:gd name="T39" fmla="*/ 10 h 17"/>
                  <a:gd name="T40" fmla="*/ 112 w 163"/>
                  <a:gd name="T41" fmla="*/ 10 h 17"/>
                  <a:gd name="T42" fmla="*/ 116 w 163"/>
                  <a:gd name="T43" fmla="*/ 10 h 17"/>
                  <a:gd name="T44" fmla="*/ 122 w 163"/>
                  <a:gd name="T45" fmla="*/ 10 h 17"/>
                  <a:gd name="T46" fmla="*/ 130 w 163"/>
                  <a:gd name="T47" fmla="*/ 11 h 17"/>
                  <a:gd name="T48" fmla="*/ 134 w 163"/>
                  <a:gd name="T49" fmla="*/ 6 h 17"/>
                  <a:gd name="T50" fmla="*/ 137 w 163"/>
                  <a:gd name="T51" fmla="*/ 4 h 17"/>
                  <a:gd name="T52" fmla="*/ 141 w 163"/>
                  <a:gd name="T53" fmla="*/ 3 h 17"/>
                  <a:gd name="T54" fmla="*/ 145 w 163"/>
                  <a:gd name="T55" fmla="*/ 1 h 17"/>
                  <a:gd name="T56" fmla="*/ 149 w 163"/>
                  <a:gd name="T57" fmla="*/ 0 h 17"/>
                  <a:gd name="T58" fmla="*/ 153 w 163"/>
                  <a:gd name="T59" fmla="*/ 0 h 17"/>
                  <a:gd name="T60" fmla="*/ 158 w 163"/>
                  <a:gd name="T61" fmla="*/ 0 h 17"/>
                  <a:gd name="T62" fmla="*/ 162 w 163"/>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7">
                    <a:moveTo>
                      <a:pt x="0" y="5"/>
                    </a:moveTo>
                    <a:lnTo>
                      <a:pt x="9" y="3"/>
                    </a:lnTo>
                    <a:lnTo>
                      <a:pt x="15" y="1"/>
                    </a:lnTo>
                    <a:lnTo>
                      <a:pt x="21" y="1"/>
                    </a:lnTo>
                    <a:lnTo>
                      <a:pt x="29" y="3"/>
                    </a:lnTo>
                    <a:lnTo>
                      <a:pt x="33" y="4"/>
                    </a:lnTo>
                    <a:lnTo>
                      <a:pt x="38" y="6"/>
                    </a:lnTo>
                    <a:lnTo>
                      <a:pt x="43" y="10"/>
                    </a:lnTo>
                    <a:lnTo>
                      <a:pt x="48" y="13"/>
                    </a:lnTo>
                    <a:lnTo>
                      <a:pt x="52" y="11"/>
                    </a:lnTo>
                    <a:lnTo>
                      <a:pt x="58" y="9"/>
                    </a:lnTo>
                    <a:lnTo>
                      <a:pt x="64" y="9"/>
                    </a:lnTo>
                    <a:lnTo>
                      <a:pt x="71" y="9"/>
                    </a:lnTo>
                    <a:lnTo>
                      <a:pt x="77" y="9"/>
                    </a:lnTo>
                    <a:lnTo>
                      <a:pt x="82" y="11"/>
                    </a:lnTo>
                    <a:lnTo>
                      <a:pt x="88" y="13"/>
                    </a:lnTo>
                    <a:lnTo>
                      <a:pt x="91" y="16"/>
                    </a:lnTo>
                    <a:lnTo>
                      <a:pt x="97" y="13"/>
                    </a:lnTo>
                    <a:lnTo>
                      <a:pt x="102" y="11"/>
                    </a:lnTo>
                    <a:lnTo>
                      <a:pt x="108" y="10"/>
                    </a:lnTo>
                    <a:lnTo>
                      <a:pt x="112" y="10"/>
                    </a:lnTo>
                    <a:lnTo>
                      <a:pt x="116" y="10"/>
                    </a:lnTo>
                    <a:lnTo>
                      <a:pt x="122" y="10"/>
                    </a:lnTo>
                    <a:lnTo>
                      <a:pt x="130" y="11"/>
                    </a:lnTo>
                    <a:lnTo>
                      <a:pt x="134" y="6"/>
                    </a:lnTo>
                    <a:lnTo>
                      <a:pt x="137" y="4"/>
                    </a:lnTo>
                    <a:lnTo>
                      <a:pt x="141" y="3"/>
                    </a:lnTo>
                    <a:lnTo>
                      <a:pt x="145" y="1"/>
                    </a:lnTo>
                    <a:lnTo>
                      <a:pt x="149" y="0"/>
                    </a:lnTo>
                    <a:lnTo>
                      <a:pt x="153" y="0"/>
                    </a:lnTo>
                    <a:lnTo>
                      <a:pt x="158" y="0"/>
                    </a:lnTo>
                    <a:lnTo>
                      <a:pt x="162"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 name="Freeform 10"/>
              <p:cNvSpPr>
                <a:spLocks/>
              </p:cNvSpPr>
              <p:nvPr/>
            </p:nvSpPr>
            <p:spPr bwMode="auto">
              <a:xfrm>
                <a:off x="2755" y="2950"/>
                <a:ext cx="130" cy="17"/>
              </a:xfrm>
              <a:custGeom>
                <a:avLst/>
                <a:gdLst>
                  <a:gd name="T0" fmla="*/ 0 w 130"/>
                  <a:gd name="T1" fmla="*/ 12 h 17"/>
                  <a:gd name="T2" fmla="*/ 11 w 130"/>
                  <a:gd name="T3" fmla="*/ 4 h 17"/>
                  <a:gd name="T4" fmla="*/ 21 w 130"/>
                  <a:gd name="T5" fmla="*/ 1 h 17"/>
                  <a:gd name="T6" fmla="*/ 31 w 130"/>
                  <a:gd name="T7" fmla="*/ 0 h 17"/>
                  <a:gd name="T8" fmla="*/ 38 w 130"/>
                  <a:gd name="T9" fmla="*/ 0 h 17"/>
                  <a:gd name="T10" fmla="*/ 47 w 130"/>
                  <a:gd name="T11" fmla="*/ 3 h 17"/>
                  <a:gd name="T12" fmla="*/ 59 w 130"/>
                  <a:gd name="T13" fmla="*/ 9 h 17"/>
                  <a:gd name="T14" fmla="*/ 75 w 130"/>
                  <a:gd name="T15" fmla="*/ 16 h 17"/>
                  <a:gd name="T16" fmla="*/ 94 w 130"/>
                  <a:gd name="T17" fmla="*/ 16 h 17"/>
                  <a:gd name="T18" fmla="*/ 107 w 130"/>
                  <a:gd name="T19" fmla="*/ 11 h 17"/>
                  <a:gd name="T20" fmla="*/ 120 w 130"/>
                  <a:gd name="T21" fmla="*/ 8 h 17"/>
                  <a:gd name="T22" fmla="*/ 129 w 130"/>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7">
                    <a:moveTo>
                      <a:pt x="0" y="12"/>
                    </a:moveTo>
                    <a:lnTo>
                      <a:pt x="11" y="4"/>
                    </a:lnTo>
                    <a:lnTo>
                      <a:pt x="21" y="1"/>
                    </a:lnTo>
                    <a:lnTo>
                      <a:pt x="31" y="0"/>
                    </a:lnTo>
                    <a:lnTo>
                      <a:pt x="38" y="0"/>
                    </a:lnTo>
                    <a:lnTo>
                      <a:pt x="47" y="3"/>
                    </a:lnTo>
                    <a:lnTo>
                      <a:pt x="59" y="9"/>
                    </a:lnTo>
                    <a:lnTo>
                      <a:pt x="75" y="16"/>
                    </a:lnTo>
                    <a:lnTo>
                      <a:pt x="94" y="16"/>
                    </a:lnTo>
                    <a:lnTo>
                      <a:pt x="107" y="11"/>
                    </a:lnTo>
                    <a:lnTo>
                      <a:pt x="120" y="8"/>
                    </a:lnTo>
                    <a:lnTo>
                      <a:pt x="129"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 name="Freeform 11"/>
              <p:cNvSpPr>
                <a:spLocks/>
              </p:cNvSpPr>
              <p:nvPr/>
            </p:nvSpPr>
            <p:spPr bwMode="auto">
              <a:xfrm>
                <a:off x="2808" y="2940"/>
                <a:ext cx="106" cy="17"/>
              </a:xfrm>
              <a:custGeom>
                <a:avLst/>
                <a:gdLst>
                  <a:gd name="T0" fmla="*/ 0 w 106"/>
                  <a:gd name="T1" fmla="*/ 16 h 17"/>
                  <a:gd name="T2" fmla="*/ 19 w 106"/>
                  <a:gd name="T3" fmla="*/ 16 h 17"/>
                  <a:gd name="T4" fmla="*/ 42 w 106"/>
                  <a:gd name="T5" fmla="*/ 16 h 17"/>
                  <a:gd name="T6" fmla="*/ 59 w 106"/>
                  <a:gd name="T7" fmla="*/ 16 h 17"/>
                  <a:gd name="T8" fmla="*/ 81 w 106"/>
                  <a:gd name="T9" fmla="*/ 5 h 17"/>
                  <a:gd name="T10" fmla="*/ 90 w 106"/>
                  <a:gd name="T11" fmla="*/ 0 h 17"/>
                  <a:gd name="T12" fmla="*/ 98 w 106"/>
                  <a:gd name="T13" fmla="*/ 0 h 17"/>
                  <a:gd name="T14" fmla="*/ 105 w 106"/>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
                    <a:moveTo>
                      <a:pt x="0" y="16"/>
                    </a:moveTo>
                    <a:lnTo>
                      <a:pt x="19" y="16"/>
                    </a:lnTo>
                    <a:lnTo>
                      <a:pt x="42" y="16"/>
                    </a:lnTo>
                    <a:lnTo>
                      <a:pt x="59" y="16"/>
                    </a:lnTo>
                    <a:lnTo>
                      <a:pt x="81" y="5"/>
                    </a:lnTo>
                    <a:lnTo>
                      <a:pt x="90" y="0"/>
                    </a:lnTo>
                    <a:lnTo>
                      <a:pt x="98" y="0"/>
                    </a:lnTo>
                    <a:lnTo>
                      <a:pt x="105" y="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5" name="Freeform 14"/>
              <p:cNvSpPr>
                <a:spLocks/>
              </p:cNvSpPr>
              <p:nvPr/>
            </p:nvSpPr>
            <p:spPr bwMode="auto">
              <a:xfrm>
                <a:off x="2791" y="2878"/>
                <a:ext cx="70" cy="60"/>
              </a:xfrm>
              <a:custGeom>
                <a:avLst/>
                <a:gdLst>
                  <a:gd name="T0" fmla="*/ 0 w 70"/>
                  <a:gd name="T1" fmla="*/ 0 h 60"/>
                  <a:gd name="T2" fmla="*/ 1 w 70"/>
                  <a:gd name="T3" fmla="*/ 8 h 60"/>
                  <a:gd name="T4" fmla="*/ 4 w 70"/>
                  <a:gd name="T5" fmla="*/ 18 h 60"/>
                  <a:gd name="T6" fmla="*/ 8 w 70"/>
                  <a:gd name="T7" fmla="*/ 26 h 60"/>
                  <a:gd name="T8" fmla="*/ 12 w 70"/>
                  <a:gd name="T9" fmla="*/ 33 h 60"/>
                  <a:gd name="T10" fmla="*/ 19 w 70"/>
                  <a:gd name="T11" fmla="*/ 39 h 60"/>
                  <a:gd name="T12" fmla="*/ 25 w 70"/>
                  <a:gd name="T13" fmla="*/ 45 h 60"/>
                  <a:gd name="T14" fmla="*/ 32 w 70"/>
                  <a:gd name="T15" fmla="*/ 50 h 60"/>
                  <a:gd name="T16" fmla="*/ 40 w 70"/>
                  <a:gd name="T17" fmla="*/ 54 h 60"/>
                  <a:gd name="T18" fmla="*/ 49 w 70"/>
                  <a:gd name="T19" fmla="*/ 56 h 60"/>
                  <a:gd name="T20" fmla="*/ 69 w 70"/>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0">
                    <a:moveTo>
                      <a:pt x="0" y="0"/>
                    </a:moveTo>
                    <a:lnTo>
                      <a:pt x="1" y="8"/>
                    </a:lnTo>
                    <a:lnTo>
                      <a:pt x="4" y="18"/>
                    </a:lnTo>
                    <a:lnTo>
                      <a:pt x="8" y="26"/>
                    </a:lnTo>
                    <a:lnTo>
                      <a:pt x="12" y="33"/>
                    </a:lnTo>
                    <a:lnTo>
                      <a:pt x="19" y="39"/>
                    </a:lnTo>
                    <a:lnTo>
                      <a:pt x="25" y="45"/>
                    </a:lnTo>
                    <a:lnTo>
                      <a:pt x="32" y="50"/>
                    </a:lnTo>
                    <a:lnTo>
                      <a:pt x="40" y="54"/>
                    </a:lnTo>
                    <a:lnTo>
                      <a:pt x="49" y="56"/>
                    </a:lnTo>
                    <a:lnTo>
                      <a:pt x="69" y="59"/>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6" name="Freeform 15"/>
              <p:cNvSpPr>
                <a:spLocks/>
              </p:cNvSpPr>
              <p:nvPr/>
            </p:nvSpPr>
            <p:spPr bwMode="auto">
              <a:xfrm>
                <a:off x="2802" y="2910"/>
                <a:ext cx="17" cy="18"/>
              </a:xfrm>
              <a:custGeom>
                <a:avLst/>
                <a:gdLst>
                  <a:gd name="T0" fmla="*/ 0 w 17"/>
                  <a:gd name="T1" fmla="*/ 0 h 18"/>
                  <a:gd name="T2" fmla="*/ 3 w 17"/>
                  <a:gd name="T3" fmla="*/ 9 h 18"/>
                  <a:gd name="T4" fmla="*/ 12 w 17"/>
                  <a:gd name="T5" fmla="*/ 14 h 18"/>
                  <a:gd name="T6" fmla="*/ 16 w 17"/>
                  <a:gd name="T7" fmla="*/ 17 h 18"/>
                </a:gdLst>
                <a:ahLst/>
                <a:cxnLst>
                  <a:cxn ang="0">
                    <a:pos x="T0" y="T1"/>
                  </a:cxn>
                  <a:cxn ang="0">
                    <a:pos x="T2" y="T3"/>
                  </a:cxn>
                  <a:cxn ang="0">
                    <a:pos x="T4" y="T5"/>
                  </a:cxn>
                  <a:cxn ang="0">
                    <a:pos x="T6" y="T7"/>
                  </a:cxn>
                </a:cxnLst>
                <a:rect l="0" t="0" r="r" b="b"/>
                <a:pathLst>
                  <a:path w="17" h="18">
                    <a:moveTo>
                      <a:pt x="0" y="0"/>
                    </a:moveTo>
                    <a:lnTo>
                      <a:pt x="3" y="9"/>
                    </a:lnTo>
                    <a:lnTo>
                      <a:pt x="12" y="14"/>
                    </a:lnTo>
                    <a:lnTo>
                      <a:pt x="16" y="1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7" name="Freeform 16"/>
              <p:cNvSpPr>
                <a:spLocks/>
              </p:cNvSpPr>
              <p:nvPr/>
            </p:nvSpPr>
            <p:spPr bwMode="auto">
              <a:xfrm>
                <a:off x="2891" y="2863"/>
                <a:ext cx="17" cy="21"/>
              </a:xfrm>
              <a:custGeom>
                <a:avLst/>
                <a:gdLst>
                  <a:gd name="T0" fmla="*/ 0 w 17"/>
                  <a:gd name="T1" fmla="*/ 0 h 21"/>
                  <a:gd name="T2" fmla="*/ 6 w 17"/>
                  <a:gd name="T3" fmla="*/ 2 h 21"/>
                  <a:gd name="T4" fmla="*/ 13 w 17"/>
                  <a:gd name="T5" fmla="*/ 8 h 21"/>
                  <a:gd name="T6" fmla="*/ 16 w 17"/>
                  <a:gd name="T7" fmla="*/ 13 h 21"/>
                  <a:gd name="T8" fmla="*/ 16 w 17"/>
                  <a:gd name="T9" fmla="*/ 20 h 21"/>
                </a:gdLst>
                <a:ahLst/>
                <a:cxnLst>
                  <a:cxn ang="0">
                    <a:pos x="T0" y="T1"/>
                  </a:cxn>
                  <a:cxn ang="0">
                    <a:pos x="T2" y="T3"/>
                  </a:cxn>
                  <a:cxn ang="0">
                    <a:pos x="T4" y="T5"/>
                  </a:cxn>
                  <a:cxn ang="0">
                    <a:pos x="T6" y="T7"/>
                  </a:cxn>
                  <a:cxn ang="0">
                    <a:pos x="T8" y="T9"/>
                  </a:cxn>
                </a:cxnLst>
                <a:rect l="0" t="0" r="r" b="b"/>
                <a:pathLst>
                  <a:path w="17" h="21">
                    <a:moveTo>
                      <a:pt x="0" y="0"/>
                    </a:moveTo>
                    <a:lnTo>
                      <a:pt x="6" y="2"/>
                    </a:lnTo>
                    <a:lnTo>
                      <a:pt x="13" y="8"/>
                    </a:lnTo>
                    <a:lnTo>
                      <a:pt x="16" y="13"/>
                    </a:lnTo>
                    <a:lnTo>
                      <a:pt x="16" y="2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8" name="Freeform 17"/>
              <p:cNvSpPr>
                <a:spLocks/>
              </p:cNvSpPr>
              <p:nvPr/>
            </p:nvSpPr>
            <p:spPr bwMode="auto">
              <a:xfrm>
                <a:off x="2947" y="2868"/>
                <a:ext cx="17" cy="32"/>
              </a:xfrm>
              <a:custGeom>
                <a:avLst/>
                <a:gdLst>
                  <a:gd name="T0" fmla="*/ 16 w 17"/>
                  <a:gd name="T1" fmla="*/ 0 h 32"/>
                  <a:gd name="T2" fmla="*/ 9 w 17"/>
                  <a:gd name="T3" fmla="*/ 4 h 32"/>
                  <a:gd name="T4" fmla="*/ 4 w 17"/>
                  <a:gd name="T5" fmla="*/ 9 h 32"/>
                  <a:gd name="T6" fmla="*/ 2 w 17"/>
                  <a:gd name="T7" fmla="*/ 14 h 32"/>
                  <a:gd name="T8" fmla="*/ 0 w 17"/>
                  <a:gd name="T9" fmla="*/ 19 h 32"/>
                  <a:gd name="T10" fmla="*/ 2 w 17"/>
                  <a:gd name="T11" fmla="*/ 24 h 32"/>
                  <a:gd name="T12" fmla="*/ 4 w 17"/>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16" y="0"/>
                    </a:moveTo>
                    <a:lnTo>
                      <a:pt x="9" y="4"/>
                    </a:lnTo>
                    <a:lnTo>
                      <a:pt x="4" y="9"/>
                    </a:lnTo>
                    <a:lnTo>
                      <a:pt x="2" y="14"/>
                    </a:lnTo>
                    <a:lnTo>
                      <a:pt x="0" y="19"/>
                    </a:lnTo>
                    <a:lnTo>
                      <a:pt x="2" y="24"/>
                    </a:lnTo>
                    <a:lnTo>
                      <a:pt x="4" y="31"/>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9" name="Freeform 18"/>
              <p:cNvSpPr>
                <a:spLocks/>
              </p:cNvSpPr>
              <p:nvPr/>
            </p:nvSpPr>
            <p:spPr bwMode="auto">
              <a:xfrm>
                <a:off x="2915" y="2901"/>
                <a:ext cx="28" cy="17"/>
              </a:xfrm>
              <a:custGeom>
                <a:avLst/>
                <a:gdLst>
                  <a:gd name="T0" fmla="*/ 27 w 28"/>
                  <a:gd name="T1" fmla="*/ 16 h 17"/>
                  <a:gd name="T2" fmla="*/ 17 w 28"/>
                  <a:gd name="T3" fmla="*/ 8 h 17"/>
                  <a:gd name="T4" fmla="*/ 6 w 28"/>
                  <a:gd name="T5" fmla="*/ 0 h 17"/>
                  <a:gd name="T6" fmla="*/ 0 w 28"/>
                  <a:gd name="T7" fmla="*/ 0 h 17"/>
                </a:gdLst>
                <a:ahLst/>
                <a:cxnLst>
                  <a:cxn ang="0">
                    <a:pos x="T0" y="T1"/>
                  </a:cxn>
                  <a:cxn ang="0">
                    <a:pos x="T2" y="T3"/>
                  </a:cxn>
                  <a:cxn ang="0">
                    <a:pos x="T4" y="T5"/>
                  </a:cxn>
                  <a:cxn ang="0">
                    <a:pos x="T6" y="T7"/>
                  </a:cxn>
                </a:cxnLst>
                <a:rect l="0" t="0" r="r" b="b"/>
                <a:pathLst>
                  <a:path w="28" h="17">
                    <a:moveTo>
                      <a:pt x="27" y="16"/>
                    </a:moveTo>
                    <a:lnTo>
                      <a:pt x="17" y="8"/>
                    </a:lnTo>
                    <a:lnTo>
                      <a:pt x="6" y="0"/>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0" name="Freeform 19"/>
              <p:cNvSpPr>
                <a:spLocks/>
              </p:cNvSpPr>
              <p:nvPr/>
            </p:nvSpPr>
            <p:spPr bwMode="auto">
              <a:xfrm>
                <a:off x="2904" y="2991"/>
                <a:ext cx="47" cy="56"/>
              </a:xfrm>
              <a:custGeom>
                <a:avLst/>
                <a:gdLst>
                  <a:gd name="T0" fmla="*/ 0 w 47"/>
                  <a:gd name="T1" fmla="*/ 0 h 56"/>
                  <a:gd name="T2" fmla="*/ 2 w 47"/>
                  <a:gd name="T3" fmla="*/ 3 h 56"/>
                  <a:gd name="T4" fmla="*/ 6 w 47"/>
                  <a:gd name="T5" fmla="*/ 6 h 56"/>
                  <a:gd name="T6" fmla="*/ 12 w 47"/>
                  <a:gd name="T7" fmla="*/ 11 h 56"/>
                  <a:gd name="T8" fmla="*/ 17 w 47"/>
                  <a:gd name="T9" fmla="*/ 18 h 56"/>
                  <a:gd name="T10" fmla="*/ 20 w 47"/>
                  <a:gd name="T11" fmla="*/ 22 h 56"/>
                  <a:gd name="T12" fmla="*/ 26 w 47"/>
                  <a:gd name="T13" fmla="*/ 24 h 56"/>
                  <a:gd name="T14" fmla="*/ 32 w 47"/>
                  <a:gd name="T15" fmla="*/ 27 h 56"/>
                  <a:gd name="T16" fmla="*/ 38 w 47"/>
                  <a:gd name="T17" fmla="*/ 30 h 56"/>
                  <a:gd name="T18" fmla="*/ 40 w 47"/>
                  <a:gd name="T19" fmla="*/ 33 h 56"/>
                  <a:gd name="T20" fmla="*/ 42 w 47"/>
                  <a:gd name="T21" fmla="*/ 35 h 56"/>
                  <a:gd name="T22" fmla="*/ 44 w 47"/>
                  <a:gd name="T23" fmla="*/ 40 h 56"/>
                  <a:gd name="T24" fmla="*/ 46 w 47"/>
                  <a:gd name="T25" fmla="*/ 44 h 56"/>
                  <a:gd name="T26" fmla="*/ 46 w 47"/>
                  <a:gd name="T27" fmla="*/ 48 h 56"/>
                  <a:gd name="T28" fmla="*/ 46 w 47"/>
                  <a:gd name="T29" fmla="*/ 52 h 56"/>
                  <a:gd name="T30" fmla="*/ 44 w 47"/>
                  <a:gd name="T3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6">
                    <a:moveTo>
                      <a:pt x="0" y="0"/>
                    </a:moveTo>
                    <a:lnTo>
                      <a:pt x="2" y="3"/>
                    </a:lnTo>
                    <a:lnTo>
                      <a:pt x="6" y="6"/>
                    </a:lnTo>
                    <a:lnTo>
                      <a:pt x="12" y="11"/>
                    </a:lnTo>
                    <a:lnTo>
                      <a:pt x="17" y="18"/>
                    </a:lnTo>
                    <a:lnTo>
                      <a:pt x="20" y="22"/>
                    </a:lnTo>
                    <a:lnTo>
                      <a:pt x="26" y="24"/>
                    </a:lnTo>
                    <a:lnTo>
                      <a:pt x="32" y="27"/>
                    </a:lnTo>
                    <a:lnTo>
                      <a:pt x="38" y="30"/>
                    </a:lnTo>
                    <a:lnTo>
                      <a:pt x="40" y="33"/>
                    </a:lnTo>
                    <a:lnTo>
                      <a:pt x="42" y="35"/>
                    </a:lnTo>
                    <a:lnTo>
                      <a:pt x="44" y="40"/>
                    </a:lnTo>
                    <a:lnTo>
                      <a:pt x="46" y="44"/>
                    </a:lnTo>
                    <a:lnTo>
                      <a:pt x="46" y="48"/>
                    </a:lnTo>
                    <a:lnTo>
                      <a:pt x="46" y="52"/>
                    </a:lnTo>
                    <a:lnTo>
                      <a:pt x="44" y="5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1" name="Freeform 20"/>
              <p:cNvSpPr>
                <a:spLocks/>
              </p:cNvSpPr>
              <p:nvPr/>
            </p:nvSpPr>
            <p:spPr bwMode="auto">
              <a:xfrm>
                <a:off x="2864" y="2995"/>
                <a:ext cx="46" cy="49"/>
              </a:xfrm>
              <a:custGeom>
                <a:avLst/>
                <a:gdLst>
                  <a:gd name="T0" fmla="*/ 0 w 46"/>
                  <a:gd name="T1" fmla="*/ 0 h 49"/>
                  <a:gd name="T2" fmla="*/ 2 w 46"/>
                  <a:gd name="T3" fmla="*/ 8 h 49"/>
                  <a:gd name="T4" fmla="*/ 5 w 46"/>
                  <a:gd name="T5" fmla="*/ 12 h 49"/>
                  <a:gd name="T6" fmla="*/ 10 w 46"/>
                  <a:gd name="T7" fmla="*/ 15 h 49"/>
                  <a:gd name="T8" fmla="*/ 15 w 46"/>
                  <a:gd name="T9" fmla="*/ 18 h 49"/>
                  <a:gd name="T10" fmla="*/ 18 w 46"/>
                  <a:gd name="T11" fmla="*/ 22 h 49"/>
                  <a:gd name="T12" fmla="*/ 23 w 46"/>
                  <a:gd name="T13" fmla="*/ 26 h 49"/>
                  <a:gd name="T14" fmla="*/ 28 w 46"/>
                  <a:gd name="T15" fmla="*/ 29 h 49"/>
                  <a:gd name="T16" fmla="*/ 34 w 46"/>
                  <a:gd name="T17" fmla="*/ 33 h 49"/>
                  <a:gd name="T18" fmla="*/ 38 w 46"/>
                  <a:gd name="T19" fmla="*/ 36 h 49"/>
                  <a:gd name="T20" fmla="*/ 41 w 46"/>
                  <a:gd name="T21" fmla="*/ 39 h 49"/>
                  <a:gd name="T22" fmla="*/ 43 w 46"/>
                  <a:gd name="T23" fmla="*/ 43 h 49"/>
                  <a:gd name="T24" fmla="*/ 44 w 46"/>
                  <a:gd name="T25" fmla="*/ 45 h 49"/>
                  <a:gd name="T26" fmla="*/ 45 w 46"/>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0" y="0"/>
                    </a:moveTo>
                    <a:lnTo>
                      <a:pt x="2" y="8"/>
                    </a:lnTo>
                    <a:lnTo>
                      <a:pt x="5" y="12"/>
                    </a:lnTo>
                    <a:lnTo>
                      <a:pt x="10" y="15"/>
                    </a:lnTo>
                    <a:lnTo>
                      <a:pt x="15" y="18"/>
                    </a:lnTo>
                    <a:lnTo>
                      <a:pt x="18" y="22"/>
                    </a:lnTo>
                    <a:lnTo>
                      <a:pt x="23" y="26"/>
                    </a:lnTo>
                    <a:lnTo>
                      <a:pt x="28" y="29"/>
                    </a:lnTo>
                    <a:lnTo>
                      <a:pt x="34" y="33"/>
                    </a:lnTo>
                    <a:lnTo>
                      <a:pt x="38" y="36"/>
                    </a:lnTo>
                    <a:lnTo>
                      <a:pt x="41" y="39"/>
                    </a:lnTo>
                    <a:lnTo>
                      <a:pt x="43" y="43"/>
                    </a:lnTo>
                    <a:lnTo>
                      <a:pt x="44" y="45"/>
                    </a:lnTo>
                    <a:lnTo>
                      <a:pt x="45" y="48"/>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2" name="Freeform 21"/>
              <p:cNvSpPr>
                <a:spLocks/>
              </p:cNvSpPr>
              <p:nvPr/>
            </p:nvSpPr>
            <p:spPr bwMode="auto">
              <a:xfrm>
                <a:off x="2819" y="2993"/>
                <a:ext cx="25" cy="45"/>
              </a:xfrm>
              <a:custGeom>
                <a:avLst/>
                <a:gdLst>
                  <a:gd name="T0" fmla="*/ 2 w 25"/>
                  <a:gd name="T1" fmla="*/ 0 h 45"/>
                  <a:gd name="T2" fmla="*/ 0 w 25"/>
                  <a:gd name="T3" fmla="*/ 4 h 45"/>
                  <a:gd name="T4" fmla="*/ 2 w 25"/>
                  <a:gd name="T5" fmla="*/ 5 h 45"/>
                  <a:gd name="T6" fmla="*/ 4 w 25"/>
                  <a:gd name="T7" fmla="*/ 7 h 45"/>
                  <a:gd name="T8" fmla="*/ 6 w 25"/>
                  <a:gd name="T9" fmla="*/ 9 h 45"/>
                  <a:gd name="T10" fmla="*/ 8 w 25"/>
                  <a:gd name="T11" fmla="*/ 10 h 45"/>
                  <a:gd name="T12" fmla="*/ 9 w 25"/>
                  <a:gd name="T13" fmla="*/ 12 h 45"/>
                  <a:gd name="T14" fmla="*/ 11 w 25"/>
                  <a:gd name="T15" fmla="*/ 14 h 45"/>
                  <a:gd name="T16" fmla="*/ 12 w 25"/>
                  <a:gd name="T17" fmla="*/ 16 h 45"/>
                  <a:gd name="T18" fmla="*/ 16 w 25"/>
                  <a:gd name="T19" fmla="*/ 19 h 45"/>
                  <a:gd name="T20" fmla="*/ 18 w 25"/>
                  <a:gd name="T21" fmla="*/ 21 h 45"/>
                  <a:gd name="T22" fmla="*/ 20 w 25"/>
                  <a:gd name="T23" fmla="*/ 23 h 45"/>
                  <a:gd name="T24" fmla="*/ 22 w 25"/>
                  <a:gd name="T25" fmla="*/ 25 h 45"/>
                  <a:gd name="T26" fmla="*/ 22 w 25"/>
                  <a:gd name="T27" fmla="*/ 27 h 45"/>
                  <a:gd name="T28" fmla="*/ 23 w 25"/>
                  <a:gd name="T29" fmla="*/ 30 h 45"/>
                  <a:gd name="T30" fmla="*/ 24 w 25"/>
                  <a:gd name="T31" fmla="*/ 33 h 45"/>
                  <a:gd name="T32" fmla="*/ 23 w 25"/>
                  <a:gd name="T33" fmla="*/ 37 h 45"/>
                  <a:gd name="T34" fmla="*/ 23 w 25"/>
                  <a:gd name="T35" fmla="*/ 40 h 45"/>
                  <a:gd name="T36" fmla="*/ 22 w 25"/>
                  <a:gd name="T37" fmla="*/ 42 h 45"/>
                  <a:gd name="T38" fmla="*/ 21 w 25"/>
                  <a:gd name="T3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2" y="0"/>
                    </a:moveTo>
                    <a:lnTo>
                      <a:pt x="0" y="4"/>
                    </a:lnTo>
                    <a:lnTo>
                      <a:pt x="2" y="5"/>
                    </a:lnTo>
                    <a:lnTo>
                      <a:pt x="4" y="7"/>
                    </a:lnTo>
                    <a:lnTo>
                      <a:pt x="6" y="9"/>
                    </a:lnTo>
                    <a:lnTo>
                      <a:pt x="8" y="10"/>
                    </a:lnTo>
                    <a:lnTo>
                      <a:pt x="9" y="12"/>
                    </a:lnTo>
                    <a:lnTo>
                      <a:pt x="11" y="14"/>
                    </a:lnTo>
                    <a:lnTo>
                      <a:pt x="12" y="16"/>
                    </a:lnTo>
                    <a:lnTo>
                      <a:pt x="16" y="19"/>
                    </a:lnTo>
                    <a:lnTo>
                      <a:pt x="18" y="21"/>
                    </a:lnTo>
                    <a:lnTo>
                      <a:pt x="20" y="23"/>
                    </a:lnTo>
                    <a:lnTo>
                      <a:pt x="22" y="25"/>
                    </a:lnTo>
                    <a:lnTo>
                      <a:pt x="22" y="27"/>
                    </a:lnTo>
                    <a:lnTo>
                      <a:pt x="23" y="30"/>
                    </a:lnTo>
                    <a:lnTo>
                      <a:pt x="24" y="33"/>
                    </a:lnTo>
                    <a:lnTo>
                      <a:pt x="23" y="37"/>
                    </a:lnTo>
                    <a:lnTo>
                      <a:pt x="23" y="40"/>
                    </a:lnTo>
                    <a:lnTo>
                      <a:pt x="22" y="42"/>
                    </a:lnTo>
                    <a:lnTo>
                      <a:pt x="21" y="4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3" name="Freeform 22"/>
              <p:cNvSpPr>
                <a:spLocks/>
              </p:cNvSpPr>
              <p:nvPr/>
            </p:nvSpPr>
            <p:spPr bwMode="auto">
              <a:xfrm>
                <a:off x="2905" y="2917"/>
                <a:ext cx="17" cy="17"/>
              </a:xfrm>
              <a:custGeom>
                <a:avLst/>
                <a:gdLst>
                  <a:gd name="T0" fmla="*/ 16 w 17"/>
                  <a:gd name="T1" fmla="*/ 0 h 17"/>
                  <a:gd name="T2" fmla="*/ 12 w 17"/>
                  <a:gd name="T3" fmla="*/ 2 h 17"/>
                  <a:gd name="T4" fmla="*/ 9 w 17"/>
                  <a:gd name="T5" fmla="*/ 4 h 17"/>
                  <a:gd name="T6" fmla="*/ 6 w 17"/>
                  <a:gd name="T7" fmla="*/ 6 h 17"/>
                  <a:gd name="T8" fmla="*/ 3 w 17"/>
                  <a:gd name="T9" fmla="*/ 8 h 17"/>
                  <a:gd name="T10" fmla="*/ 3 w 17"/>
                  <a:gd name="T11" fmla="*/ 10 h 17"/>
                  <a:gd name="T12" fmla="*/ 0 w 17"/>
                  <a:gd name="T13" fmla="*/ 12 h 17"/>
                  <a:gd name="T14" fmla="*/ 3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6" y="0"/>
                    </a:moveTo>
                    <a:lnTo>
                      <a:pt x="12" y="2"/>
                    </a:lnTo>
                    <a:lnTo>
                      <a:pt x="9" y="4"/>
                    </a:lnTo>
                    <a:lnTo>
                      <a:pt x="6" y="6"/>
                    </a:lnTo>
                    <a:lnTo>
                      <a:pt x="3" y="8"/>
                    </a:lnTo>
                    <a:lnTo>
                      <a:pt x="3" y="10"/>
                    </a:lnTo>
                    <a:lnTo>
                      <a:pt x="0" y="12"/>
                    </a:lnTo>
                    <a:lnTo>
                      <a:pt x="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4" name="Freeform 23"/>
              <p:cNvSpPr>
                <a:spLocks/>
              </p:cNvSpPr>
              <p:nvPr/>
            </p:nvSpPr>
            <p:spPr bwMode="auto">
              <a:xfrm>
                <a:off x="2785" y="2936"/>
                <a:ext cx="18" cy="17"/>
              </a:xfrm>
              <a:custGeom>
                <a:avLst/>
                <a:gdLst>
                  <a:gd name="T0" fmla="*/ 0 w 18"/>
                  <a:gd name="T1" fmla="*/ 0 h 17"/>
                  <a:gd name="T2" fmla="*/ 5 w 18"/>
                  <a:gd name="T3" fmla="*/ 0 h 17"/>
                  <a:gd name="T4" fmla="*/ 12 w 18"/>
                  <a:gd name="T5" fmla="*/ 4 h 17"/>
                  <a:gd name="T6" fmla="*/ 17 w 18"/>
                  <a:gd name="T7" fmla="*/ 16 h 17"/>
                </a:gdLst>
                <a:ahLst/>
                <a:cxnLst>
                  <a:cxn ang="0">
                    <a:pos x="T0" y="T1"/>
                  </a:cxn>
                  <a:cxn ang="0">
                    <a:pos x="T2" y="T3"/>
                  </a:cxn>
                  <a:cxn ang="0">
                    <a:pos x="T4" y="T5"/>
                  </a:cxn>
                  <a:cxn ang="0">
                    <a:pos x="T6" y="T7"/>
                  </a:cxn>
                </a:cxnLst>
                <a:rect l="0" t="0" r="r" b="b"/>
                <a:pathLst>
                  <a:path w="18" h="17">
                    <a:moveTo>
                      <a:pt x="0" y="0"/>
                    </a:moveTo>
                    <a:lnTo>
                      <a:pt x="5" y="0"/>
                    </a:lnTo>
                    <a:lnTo>
                      <a:pt x="12" y="4"/>
                    </a:lnTo>
                    <a:lnTo>
                      <a:pt x="1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5" name="Freeform 24"/>
              <p:cNvSpPr>
                <a:spLocks/>
              </p:cNvSpPr>
              <p:nvPr/>
            </p:nvSpPr>
            <p:spPr bwMode="auto">
              <a:xfrm>
                <a:off x="2840" y="2997"/>
                <a:ext cx="109" cy="18"/>
              </a:xfrm>
              <a:custGeom>
                <a:avLst/>
                <a:gdLst>
                  <a:gd name="T0" fmla="*/ 108 w 109"/>
                  <a:gd name="T1" fmla="*/ 1 h 18"/>
                  <a:gd name="T2" fmla="*/ 103 w 109"/>
                  <a:gd name="T3" fmla="*/ 0 h 18"/>
                  <a:gd name="T4" fmla="*/ 98 w 109"/>
                  <a:gd name="T5" fmla="*/ 0 h 18"/>
                  <a:gd name="T6" fmla="*/ 92 w 109"/>
                  <a:gd name="T7" fmla="*/ 1 h 18"/>
                  <a:gd name="T8" fmla="*/ 87 w 109"/>
                  <a:gd name="T9" fmla="*/ 3 h 18"/>
                  <a:gd name="T10" fmla="*/ 83 w 109"/>
                  <a:gd name="T11" fmla="*/ 6 h 18"/>
                  <a:gd name="T12" fmla="*/ 79 w 109"/>
                  <a:gd name="T13" fmla="*/ 9 h 18"/>
                  <a:gd name="T14" fmla="*/ 74 w 109"/>
                  <a:gd name="T15" fmla="*/ 9 h 18"/>
                  <a:gd name="T16" fmla="*/ 67 w 109"/>
                  <a:gd name="T17" fmla="*/ 9 h 18"/>
                  <a:gd name="T18" fmla="*/ 61 w 109"/>
                  <a:gd name="T19" fmla="*/ 9 h 18"/>
                  <a:gd name="T20" fmla="*/ 54 w 109"/>
                  <a:gd name="T21" fmla="*/ 10 h 18"/>
                  <a:gd name="T22" fmla="*/ 48 w 109"/>
                  <a:gd name="T23" fmla="*/ 12 h 18"/>
                  <a:gd name="T24" fmla="*/ 44 w 109"/>
                  <a:gd name="T25" fmla="*/ 15 h 18"/>
                  <a:gd name="T26" fmla="*/ 40 w 109"/>
                  <a:gd name="T27" fmla="*/ 17 h 18"/>
                  <a:gd name="T28" fmla="*/ 29 w 109"/>
                  <a:gd name="T29" fmla="*/ 10 h 18"/>
                  <a:gd name="T30" fmla="*/ 22 w 109"/>
                  <a:gd name="T31" fmla="*/ 9 h 18"/>
                  <a:gd name="T32" fmla="*/ 15 w 109"/>
                  <a:gd name="T33" fmla="*/ 9 h 18"/>
                  <a:gd name="T34" fmla="*/ 8 w 109"/>
                  <a:gd name="T35" fmla="*/ 10 h 18"/>
                  <a:gd name="T36" fmla="*/ 4 w 109"/>
                  <a:gd name="T37" fmla="*/ 11 h 18"/>
                  <a:gd name="T38" fmla="*/ 0 w 109"/>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8">
                    <a:moveTo>
                      <a:pt x="108" y="1"/>
                    </a:moveTo>
                    <a:lnTo>
                      <a:pt x="103" y="0"/>
                    </a:lnTo>
                    <a:lnTo>
                      <a:pt x="98" y="0"/>
                    </a:lnTo>
                    <a:lnTo>
                      <a:pt x="92" y="1"/>
                    </a:lnTo>
                    <a:lnTo>
                      <a:pt x="87" y="3"/>
                    </a:lnTo>
                    <a:lnTo>
                      <a:pt x="83" y="6"/>
                    </a:lnTo>
                    <a:lnTo>
                      <a:pt x="79" y="9"/>
                    </a:lnTo>
                    <a:lnTo>
                      <a:pt x="74" y="9"/>
                    </a:lnTo>
                    <a:lnTo>
                      <a:pt x="67" y="9"/>
                    </a:lnTo>
                    <a:lnTo>
                      <a:pt x="61" y="9"/>
                    </a:lnTo>
                    <a:lnTo>
                      <a:pt x="54" y="10"/>
                    </a:lnTo>
                    <a:lnTo>
                      <a:pt x="48" y="12"/>
                    </a:lnTo>
                    <a:lnTo>
                      <a:pt x="44" y="15"/>
                    </a:lnTo>
                    <a:lnTo>
                      <a:pt x="40" y="17"/>
                    </a:lnTo>
                    <a:lnTo>
                      <a:pt x="29" y="10"/>
                    </a:lnTo>
                    <a:lnTo>
                      <a:pt x="22" y="9"/>
                    </a:lnTo>
                    <a:lnTo>
                      <a:pt x="15" y="9"/>
                    </a:lnTo>
                    <a:lnTo>
                      <a:pt x="8" y="10"/>
                    </a:lnTo>
                    <a:lnTo>
                      <a:pt x="4" y="11"/>
                    </a:lnTo>
                    <a:lnTo>
                      <a:pt x="0" y="12"/>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6" name="Freeform 25"/>
              <p:cNvSpPr>
                <a:spLocks/>
              </p:cNvSpPr>
              <p:nvPr/>
            </p:nvSpPr>
            <p:spPr bwMode="auto">
              <a:xfrm>
                <a:off x="2940" y="3006"/>
                <a:ext cx="18" cy="17"/>
              </a:xfrm>
              <a:custGeom>
                <a:avLst/>
                <a:gdLst>
                  <a:gd name="T0" fmla="*/ 17 w 18"/>
                  <a:gd name="T1" fmla="*/ 4 h 17"/>
                  <a:gd name="T2" fmla="*/ 12 w 18"/>
                  <a:gd name="T3" fmla="*/ 0 h 17"/>
                  <a:gd name="T4" fmla="*/ 7 w 18"/>
                  <a:gd name="T5" fmla="*/ 4 h 17"/>
                  <a:gd name="T6" fmla="*/ 4 w 18"/>
                  <a:gd name="T7" fmla="*/ 8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4"/>
                    </a:moveTo>
                    <a:lnTo>
                      <a:pt x="12" y="0"/>
                    </a:lnTo>
                    <a:lnTo>
                      <a:pt x="7" y="4"/>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7" name="Freeform 26"/>
              <p:cNvSpPr>
                <a:spLocks/>
              </p:cNvSpPr>
              <p:nvPr/>
            </p:nvSpPr>
            <p:spPr bwMode="auto">
              <a:xfrm>
                <a:off x="2904" y="3014"/>
                <a:ext cx="25" cy="17"/>
              </a:xfrm>
              <a:custGeom>
                <a:avLst/>
                <a:gdLst>
                  <a:gd name="T0" fmla="*/ 24 w 25"/>
                  <a:gd name="T1" fmla="*/ 1 h 17"/>
                  <a:gd name="T2" fmla="*/ 19 w 25"/>
                  <a:gd name="T3" fmla="*/ 0 h 17"/>
                  <a:gd name="T4" fmla="*/ 14 w 25"/>
                  <a:gd name="T5" fmla="*/ 1 h 17"/>
                  <a:gd name="T6" fmla="*/ 8 w 25"/>
                  <a:gd name="T7" fmla="*/ 5 h 17"/>
                  <a:gd name="T8" fmla="*/ 4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1"/>
                    </a:moveTo>
                    <a:lnTo>
                      <a:pt x="19" y="0"/>
                    </a:lnTo>
                    <a:lnTo>
                      <a:pt x="14" y="1"/>
                    </a:lnTo>
                    <a:lnTo>
                      <a:pt x="8" y="5"/>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8" name="Freeform 27"/>
              <p:cNvSpPr>
                <a:spLocks/>
              </p:cNvSpPr>
              <p:nvPr/>
            </p:nvSpPr>
            <p:spPr bwMode="auto">
              <a:xfrm>
                <a:off x="2863" y="3020"/>
                <a:ext cx="24" cy="17"/>
              </a:xfrm>
              <a:custGeom>
                <a:avLst/>
                <a:gdLst>
                  <a:gd name="T0" fmla="*/ 23 w 24"/>
                  <a:gd name="T1" fmla="*/ 8 h 17"/>
                  <a:gd name="T2" fmla="*/ 18 w 24"/>
                  <a:gd name="T3" fmla="*/ 0 h 17"/>
                  <a:gd name="T4" fmla="*/ 13 w 24"/>
                  <a:gd name="T5" fmla="*/ 0 h 17"/>
                  <a:gd name="T6" fmla="*/ 7 w 24"/>
                  <a:gd name="T7" fmla="*/ 0 h 17"/>
                  <a:gd name="T8" fmla="*/ 0 w 24"/>
                  <a:gd name="T9" fmla="*/ 16 h 17"/>
                </a:gdLst>
                <a:ahLst/>
                <a:cxnLst>
                  <a:cxn ang="0">
                    <a:pos x="T0" y="T1"/>
                  </a:cxn>
                  <a:cxn ang="0">
                    <a:pos x="T2" y="T3"/>
                  </a:cxn>
                  <a:cxn ang="0">
                    <a:pos x="T4" y="T5"/>
                  </a:cxn>
                  <a:cxn ang="0">
                    <a:pos x="T6" y="T7"/>
                  </a:cxn>
                  <a:cxn ang="0">
                    <a:pos x="T8" y="T9"/>
                  </a:cxn>
                </a:cxnLst>
                <a:rect l="0" t="0" r="r" b="b"/>
                <a:pathLst>
                  <a:path w="24" h="17">
                    <a:moveTo>
                      <a:pt x="23" y="8"/>
                    </a:moveTo>
                    <a:lnTo>
                      <a:pt x="18" y="0"/>
                    </a:lnTo>
                    <a:lnTo>
                      <a:pt x="13" y="0"/>
                    </a:lnTo>
                    <a:lnTo>
                      <a:pt x="7"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9" name="Freeform 28"/>
              <p:cNvSpPr>
                <a:spLocks/>
              </p:cNvSpPr>
              <p:nvPr/>
            </p:nvSpPr>
            <p:spPr bwMode="auto">
              <a:xfrm>
                <a:off x="2803" y="3009"/>
                <a:ext cx="25" cy="17"/>
              </a:xfrm>
              <a:custGeom>
                <a:avLst/>
                <a:gdLst>
                  <a:gd name="T0" fmla="*/ 24 w 25"/>
                  <a:gd name="T1" fmla="*/ 0 h 17"/>
                  <a:gd name="T2" fmla="*/ 18 w 25"/>
                  <a:gd name="T3" fmla="*/ 0 h 17"/>
                  <a:gd name="T4" fmla="*/ 13 w 25"/>
                  <a:gd name="T5" fmla="*/ 0 h 17"/>
                  <a:gd name="T6" fmla="*/ 7 w 25"/>
                  <a:gd name="T7" fmla="*/ 2 h 17"/>
                  <a:gd name="T8" fmla="*/ 3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0"/>
                    </a:moveTo>
                    <a:lnTo>
                      <a:pt x="18" y="0"/>
                    </a:lnTo>
                    <a:lnTo>
                      <a:pt x="13" y="0"/>
                    </a:lnTo>
                    <a:lnTo>
                      <a:pt x="7" y="2"/>
                    </a:lnTo>
                    <a:lnTo>
                      <a:pt x="3"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0" name="Freeform 29"/>
              <p:cNvSpPr>
                <a:spLocks/>
              </p:cNvSpPr>
              <p:nvPr/>
            </p:nvSpPr>
            <p:spPr bwMode="auto">
              <a:xfrm>
                <a:off x="2791" y="2996"/>
                <a:ext cx="29" cy="17"/>
              </a:xfrm>
              <a:custGeom>
                <a:avLst/>
                <a:gdLst>
                  <a:gd name="T0" fmla="*/ 28 w 29"/>
                  <a:gd name="T1" fmla="*/ 8 h 17"/>
                  <a:gd name="T2" fmla="*/ 21 w 29"/>
                  <a:gd name="T3" fmla="*/ 0 h 17"/>
                  <a:gd name="T4" fmla="*/ 15 w 29"/>
                  <a:gd name="T5" fmla="*/ 0 h 17"/>
                  <a:gd name="T6" fmla="*/ 10 w 29"/>
                  <a:gd name="T7" fmla="*/ 0 h 17"/>
                  <a:gd name="T8" fmla="*/ 5 w 29"/>
                  <a:gd name="T9" fmla="*/ 0 h 17"/>
                  <a:gd name="T10" fmla="*/ 0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28" y="8"/>
                    </a:moveTo>
                    <a:lnTo>
                      <a:pt x="21" y="0"/>
                    </a:lnTo>
                    <a:lnTo>
                      <a:pt x="15" y="0"/>
                    </a:lnTo>
                    <a:lnTo>
                      <a:pt x="10" y="0"/>
                    </a:lnTo>
                    <a:lnTo>
                      <a:pt x="5"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grpSp>
    </p:spTree>
    <p:extLst>
      <p:ext uri="{BB962C8B-B14F-4D97-AF65-F5344CB8AC3E}">
        <p14:creationId xmlns:p14="http://schemas.microsoft.com/office/powerpoint/2010/main" val="2627253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0442" y="339179"/>
            <a:ext cx="8223150" cy="707886"/>
          </a:xfrm>
          <a:prstGeom prst="rect">
            <a:avLst/>
          </a:prstGeom>
          <a:noFill/>
        </p:spPr>
        <p:txBody>
          <a:bodyPr wrap="none" rtlCol="0">
            <a:spAutoFit/>
          </a:bodyPr>
          <a:lstStyle/>
          <a:p>
            <a:pPr algn="ctr"/>
            <a:r>
              <a:rPr lang="en-US" sz="4000" b="1" cap="all" dirty="0" smtClean="0">
                <a:solidFill>
                  <a:schemeClr val="bg1"/>
                </a:solidFill>
              </a:rPr>
              <a:t>Changing the hands continued…</a:t>
            </a:r>
            <a:endParaRPr lang="en-US" sz="4000" b="1" cap="all" dirty="0">
              <a:solidFill>
                <a:schemeClr val="bg1"/>
              </a:solidFill>
            </a:endParaRPr>
          </a:p>
        </p:txBody>
      </p:sp>
      <p:sp>
        <p:nvSpPr>
          <p:cNvPr id="13" name="Rectangle 12"/>
          <p:cNvSpPr>
            <a:spLocks noGrp="1" noChangeArrowheads="1"/>
          </p:cNvSpPr>
          <p:nvPr/>
        </p:nvSpPr>
        <p:spPr bwMode="auto">
          <a:xfrm>
            <a:off x="1327902" y="1600200"/>
            <a:ext cx="730809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ZA" altLang="en-US" sz="2400" dirty="0" smtClean="0"/>
              <a:t>mSCOA implementation team to break down their work stream activities in to smaller actions and nominate officials from the various user departments to help with these – smaller activities more easily achieved</a:t>
            </a:r>
          </a:p>
          <a:p>
            <a:pPr marL="566737" lvl="1" indent="0">
              <a:buNone/>
            </a:pPr>
            <a:endParaRPr lang="en-ZA" altLang="en-US" b="1" dirty="0" smtClean="0"/>
          </a:p>
          <a:p>
            <a:pPr marL="0" indent="0">
              <a:buNone/>
            </a:pPr>
            <a:endParaRPr lang="en-ZA" altLang="en-US" sz="2000" b="1" dirty="0"/>
          </a:p>
        </p:txBody>
      </p:sp>
      <p:sp>
        <p:nvSpPr>
          <p:cNvPr id="5" name="Rectangle 4"/>
          <p:cNvSpPr>
            <a:spLocks noChangeArrowheads="1"/>
          </p:cNvSpPr>
          <p:nvPr/>
        </p:nvSpPr>
        <p:spPr bwMode="auto">
          <a:xfrm>
            <a:off x="729088" y="3988062"/>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sz="2000" dirty="0"/>
              <a:t>Hands</a:t>
            </a:r>
          </a:p>
        </p:txBody>
      </p:sp>
      <p:grpSp>
        <p:nvGrpSpPr>
          <p:cNvPr id="6" name="Group 5"/>
          <p:cNvGrpSpPr>
            <a:grpSpLocks/>
          </p:cNvGrpSpPr>
          <p:nvPr/>
        </p:nvGrpSpPr>
        <p:grpSpPr bwMode="auto">
          <a:xfrm>
            <a:off x="512313" y="3276600"/>
            <a:ext cx="1199776" cy="614363"/>
            <a:chOff x="2450" y="2856"/>
            <a:chExt cx="559" cy="239"/>
          </a:xfrm>
        </p:grpSpPr>
        <p:grpSp>
          <p:nvGrpSpPr>
            <p:cNvPr id="7" name="Group 6"/>
            <p:cNvGrpSpPr>
              <a:grpSpLocks/>
            </p:cNvGrpSpPr>
            <p:nvPr/>
          </p:nvGrpSpPr>
          <p:grpSpPr bwMode="auto">
            <a:xfrm>
              <a:off x="2450" y="2911"/>
              <a:ext cx="324" cy="184"/>
              <a:chOff x="2450" y="2911"/>
              <a:chExt cx="324" cy="184"/>
            </a:xfrm>
          </p:grpSpPr>
          <p:sp>
            <p:nvSpPr>
              <p:cNvPr id="31" name="Freeform 30"/>
              <p:cNvSpPr>
                <a:spLocks/>
              </p:cNvSpPr>
              <p:nvPr/>
            </p:nvSpPr>
            <p:spPr bwMode="auto">
              <a:xfrm>
                <a:off x="2450" y="2911"/>
                <a:ext cx="324" cy="184"/>
              </a:xfrm>
              <a:custGeom>
                <a:avLst/>
                <a:gdLst>
                  <a:gd name="T0" fmla="*/ 129 w 324"/>
                  <a:gd name="T1" fmla="*/ 17 h 184"/>
                  <a:gd name="T2" fmla="*/ 155 w 324"/>
                  <a:gd name="T3" fmla="*/ 18 h 184"/>
                  <a:gd name="T4" fmla="*/ 162 w 324"/>
                  <a:gd name="T5" fmla="*/ 21 h 184"/>
                  <a:gd name="T6" fmla="*/ 206 w 324"/>
                  <a:gd name="T7" fmla="*/ 56 h 184"/>
                  <a:gd name="T8" fmla="*/ 227 w 324"/>
                  <a:gd name="T9" fmla="*/ 84 h 184"/>
                  <a:gd name="T10" fmla="*/ 259 w 324"/>
                  <a:gd name="T11" fmla="*/ 95 h 184"/>
                  <a:gd name="T12" fmla="*/ 272 w 324"/>
                  <a:gd name="T13" fmla="*/ 101 h 184"/>
                  <a:gd name="T14" fmla="*/ 284 w 324"/>
                  <a:gd name="T15" fmla="*/ 102 h 184"/>
                  <a:gd name="T16" fmla="*/ 297 w 324"/>
                  <a:gd name="T17" fmla="*/ 103 h 184"/>
                  <a:gd name="T18" fmla="*/ 307 w 324"/>
                  <a:gd name="T19" fmla="*/ 105 h 184"/>
                  <a:gd name="T20" fmla="*/ 315 w 324"/>
                  <a:gd name="T21" fmla="*/ 111 h 184"/>
                  <a:gd name="T22" fmla="*/ 316 w 324"/>
                  <a:gd name="T23" fmla="*/ 120 h 184"/>
                  <a:gd name="T24" fmla="*/ 311 w 324"/>
                  <a:gd name="T25" fmla="*/ 126 h 184"/>
                  <a:gd name="T26" fmla="*/ 318 w 324"/>
                  <a:gd name="T27" fmla="*/ 129 h 184"/>
                  <a:gd name="T28" fmla="*/ 323 w 324"/>
                  <a:gd name="T29" fmla="*/ 137 h 184"/>
                  <a:gd name="T30" fmla="*/ 321 w 324"/>
                  <a:gd name="T31" fmla="*/ 147 h 184"/>
                  <a:gd name="T32" fmla="*/ 316 w 324"/>
                  <a:gd name="T33" fmla="*/ 151 h 184"/>
                  <a:gd name="T34" fmla="*/ 313 w 324"/>
                  <a:gd name="T35" fmla="*/ 155 h 184"/>
                  <a:gd name="T36" fmla="*/ 312 w 324"/>
                  <a:gd name="T37" fmla="*/ 161 h 184"/>
                  <a:gd name="T38" fmla="*/ 310 w 324"/>
                  <a:gd name="T39" fmla="*/ 167 h 184"/>
                  <a:gd name="T40" fmla="*/ 305 w 324"/>
                  <a:gd name="T41" fmla="*/ 171 h 184"/>
                  <a:gd name="T42" fmla="*/ 276 w 324"/>
                  <a:gd name="T43" fmla="*/ 170 h 184"/>
                  <a:gd name="T44" fmla="*/ 256 w 324"/>
                  <a:gd name="T45" fmla="*/ 177 h 184"/>
                  <a:gd name="T46" fmla="*/ 246 w 324"/>
                  <a:gd name="T47" fmla="*/ 183 h 184"/>
                  <a:gd name="T48" fmla="*/ 214 w 324"/>
                  <a:gd name="T49" fmla="*/ 177 h 184"/>
                  <a:gd name="T50" fmla="*/ 152 w 324"/>
                  <a:gd name="T51" fmla="*/ 169 h 184"/>
                  <a:gd name="T52" fmla="*/ 78 w 324"/>
                  <a:gd name="T53" fmla="*/ 122 h 184"/>
                  <a:gd name="T54" fmla="*/ 63 w 324"/>
                  <a:gd name="T55" fmla="*/ 104 h 184"/>
                  <a:gd name="T56" fmla="*/ 43 w 324"/>
                  <a:gd name="T57" fmla="*/ 70 h 184"/>
                  <a:gd name="T58" fmla="*/ 37 w 324"/>
                  <a:gd name="T59" fmla="*/ 73 h 184"/>
                  <a:gd name="T60" fmla="*/ 29 w 324"/>
                  <a:gd name="T61" fmla="*/ 74 h 184"/>
                  <a:gd name="T62" fmla="*/ 21 w 324"/>
                  <a:gd name="T63" fmla="*/ 73 h 184"/>
                  <a:gd name="T64" fmla="*/ 11 w 324"/>
                  <a:gd name="T65" fmla="*/ 71 h 184"/>
                  <a:gd name="T66" fmla="*/ 2 w 324"/>
                  <a:gd name="T67" fmla="*/ 65 h 184"/>
                  <a:gd name="T68" fmla="*/ 0 w 324"/>
                  <a:gd name="T69" fmla="*/ 53 h 184"/>
                  <a:gd name="T70" fmla="*/ 1 w 324"/>
                  <a:gd name="T71" fmla="*/ 43 h 184"/>
                  <a:gd name="T72" fmla="*/ 7 w 324"/>
                  <a:gd name="T73" fmla="*/ 35 h 184"/>
                  <a:gd name="T74" fmla="*/ 15 w 324"/>
                  <a:gd name="T75" fmla="*/ 29 h 184"/>
                  <a:gd name="T76" fmla="*/ 23 w 324"/>
                  <a:gd name="T77" fmla="*/ 25 h 184"/>
                  <a:gd name="T78" fmla="*/ 41 w 324"/>
                  <a:gd name="T79" fmla="*/ 9 h 184"/>
                  <a:gd name="T80" fmla="*/ 80 w 324"/>
                  <a:gd name="T81" fmla="*/ 0 h 184"/>
                  <a:gd name="T82" fmla="*/ 101 w 324"/>
                  <a:gd name="T83" fmla="*/ 5 h 184"/>
                  <a:gd name="T84" fmla="*/ 114 w 324"/>
                  <a:gd name="T85" fmla="*/ 1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184">
                    <a:moveTo>
                      <a:pt x="124" y="18"/>
                    </a:moveTo>
                    <a:lnTo>
                      <a:pt x="129" y="17"/>
                    </a:lnTo>
                    <a:lnTo>
                      <a:pt x="151" y="17"/>
                    </a:lnTo>
                    <a:lnTo>
                      <a:pt x="155" y="18"/>
                    </a:lnTo>
                    <a:lnTo>
                      <a:pt x="158" y="19"/>
                    </a:lnTo>
                    <a:lnTo>
                      <a:pt x="162" y="21"/>
                    </a:lnTo>
                    <a:lnTo>
                      <a:pt x="190" y="40"/>
                    </a:lnTo>
                    <a:lnTo>
                      <a:pt x="206" y="56"/>
                    </a:lnTo>
                    <a:lnTo>
                      <a:pt x="215" y="66"/>
                    </a:lnTo>
                    <a:lnTo>
                      <a:pt x="227" y="84"/>
                    </a:lnTo>
                    <a:lnTo>
                      <a:pt x="244" y="91"/>
                    </a:lnTo>
                    <a:lnTo>
                      <a:pt x="259" y="95"/>
                    </a:lnTo>
                    <a:lnTo>
                      <a:pt x="268" y="99"/>
                    </a:lnTo>
                    <a:lnTo>
                      <a:pt x="272" y="101"/>
                    </a:lnTo>
                    <a:lnTo>
                      <a:pt x="277" y="101"/>
                    </a:lnTo>
                    <a:lnTo>
                      <a:pt x="284" y="102"/>
                    </a:lnTo>
                    <a:lnTo>
                      <a:pt x="291" y="102"/>
                    </a:lnTo>
                    <a:lnTo>
                      <a:pt x="297" y="103"/>
                    </a:lnTo>
                    <a:lnTo>
                      <a:pt x="302" y="104"/>
                    </a:lnTo>
                    <a:lnTo>
                      <a:pt x="307" y="105"/>
                    </a:lnTo>
                    <a:lnTo>
                      <a:pt x="312" y="108"/>
                    </a:lnTo>
                    <a:lnTo>
                      <a:pt x="315" y="111"/>
                    </a:lnTo>
                    <a:lnTo>
                      <a:pt x="316" y="116"/>
                    </a:lnTo>
                    <a:lnTo>
                      <a:pt x="316" y="120"/>
                    </a:lnTo>
                    <a:lnTo>
                      <a:pt x="314" y="124"/>
                    </a:lnTo>
                    <a:lnTo>
                      <a:pt x="311" y="126"/>
                    </a:lnTo>
                    <a:lnTo>
                      <a:pt x="315" y="127"/>
                    </a:lnTo>
                    <a:lnTo>
                      <a:pt x="318" y="129"/>
                    </a:lnTo>
                    <a:lnTo>
                      <a:pt x="321" y="132"/>
                    </a:lnTo>
                    <a:lnTo>
                      <a:pt x="323" y="137"/>
                    </a:lnTo>
                    <a:lnTo>
                      <a:pt x="323" y="142"/>
                    </a:lnTo>
                    <a:lnTo>
                      <a:pt x="321" y="147"/>
                    </a:lnTo>
                    <a:lnTo>
                      <a:pt x="318" y="149"/>
                    </a:lnTo>
                    <a:lnTo>
                      <a:pt x="316" y="151"/>
                    </a:lnTo>
                    <a:lnTo>
                      <a:pt x="312" y="152"/>
                    </a:lnTo>
                    <a:lnTo>
                      <a:pt x="313" y="155"/>
                    </a:lnTo>
                    <a:lnTo>
                      <a:pt x="313" y="158"/>
                    </a:lnTo>
                    <a:lnTo>
                      <a:pt x="312" y="161"/>
                    </a:lnTo>
                    <a:lnTo>
                      <a:pt x="311" y="164"/>
                    </a:lnTo>
                    <a:lnTo>
                      <a:pt x="310" y="167"/>
                    </a:lnTo>
                    <a:lnTo>
                      <a:pt x="308" y="169"/>
                    </a:lnTo>
                    <a:lnTo>
                      <a:pt x="305" y="171"/>
                    </a:lnTo>
                    <a:lnTo>
                      <a:pt x="301" y="171"/>
                    </a:lnTo>
                    <a:lnTo>
                      <a:pt x="276" y="170"/>
                    </a:lnTo>
                    <a:lnTo>
                      <a:pt x="259" y="172"/>
                    </a:lnTo>
                    <a:lnTo>
                      <a:pt x="256" y="177"/>
                    </a:lnTo>
                    <a:lnTo>
                      <a:pt x="252" y="181"/>
                    </a:lnTo>
                    <a:lnTo>
                      <a:pt x="246" y="183"/>
                    </a:lnTo>
                    <a:lnTo>
                      <a:pt x="240" y="182"/>
                    </a:lnTo>
                    <a:lnTo>
                      <a:pt x="214" y="177"/>
                    </a:lnTo>
                    <a:lnTo>
                      <a:pt x="194" y="174"/>
                    </a:lnTo>
                    <a:lnTo>
                      <a:pt x="152" y="169"/>
                    </a:lnTo>
                    <a:lnTo>
                      <a:pt x="92" y="137"/>
                    </a:lnTo>
                    <a:lnTo>
                      <a:pt x="78" y="122"/>
                    </a:lnTo>
                    <a:lnTo>
                      <a:pt x="69" y="112"/>
                    </a:lnTo>
                    <a:lnTo>
                      <a:pt x="63" y="104"/>
                    </a:lnTo>
                    <a:lnTo>
                      <a:pt x="53" y="89"/>
                    </a:lnTo>
                    <a:lnTo>
                      <a:pt x="43" y="70"/>
                    </a:lnTo>
                    <a:lnTo>
                      <a:pt x="41" y="71"/>
                    </a:lnTo>
                    <a:lnTo>
                      <a:pt x="37" y="73"/>
                    </a:lnTo>
                    <a:lnTo>
                      <a:pt x="34" y="73"/>
                    </a:lnTo>
                    <a:lnTo>
                      <a:pt x="29" y="74"/>
                    </a:lnTo>
                    <a:lnTo>
                      <a:pt x="25" y="74"/>
                    </a:lnTo>
                    <a:lnTo>
                      <a:pt x="21" y="73"/>
                    </a:lnTo>
                    <a:lnTo>
                      <a:pt x="17" y="72"/>
                    </a:lnTo>
                    <a:lnTo>
                      <a:pt x="11" y="71"/>
                    </a:lnTo>
                    <a:lnTo>
                      <a:pt x="6" y="68"/>
                    </a:lnTo>
                    <a:lnTo>
                      <a:pt x="2" y="65"/>
                    </a:lnTo>
                    <a:lnTo>
                      <a:pt x="0" y="59"/>
                    </a:lnTo>
                    <a:lnTo>
                      <a:pt x="0" y="53"/>
                    </a:lnTo>
                    <a:lnTo>
                      <a:pt x="0" y="48"/>
                    </a:lnTo>
                    <a:lnTo>
                      <a:pt x="1" y="43"/>
                    </a:lnTo>
                    <a:lnTo>
                      <a:pt x="4" y="39"/>
                    </a:lnTo>
                    <a:lnTo>
                      <a:pt x="7" y="35"/>
                    </a:lnTo>
                    <a:lnTo>
                      <a:pt x="11" y="32"/>
                    </a:lnTo>
                    <a:lnTo>
                      <a:pt x="15" y="29"/>
                    </a:lnTo>
                    <a:lnTo>
                      <a:pt x="19" y="27"/>
                    </a:lnTo>
                    <a:lnTo>
                      <a:pt x="23" y="25"/>
                    </a:lnTo>
                    <a:lnTo>
                      <a:pt x="25" y="21"/>
                    </a:lnTo>
                    <a:lnTo>
                      <a:pt x="41" y="9"/>
                    </a:lnTo>
                    <a:lnTo>
                      <a:pt x="60" y="1"/>
                    </a:lnTo>
                    <a:lnTo>
                      <a:pt x="80" y="0"/>
                    </a:lnTo>
                    <a:lnTo>
                      <a:pt x="94" y="3"/>
                    </a:lnTo>
                    <a:lnTo>
                      <a:pt x="101" y="5"/>
                    </a:lnTo>
                    <a:lnTo>
                      <a:pt x="107" y="8"/>
                    </a:lnTo>
                    <a:lnTo>
                      <a:pt x="114" y="11"/>
                    </a:lnTo>
                    <a:lnTo>
                      <a:pt x="124" y="18"/>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2" name="Freeform 31"/>
              <p:cNvSpPr>
                <a:spLocks/>
              </p:cNvSpPr>
              <p:nvPr/>
            </p:nvSpPr>
            <p:spPr bwMode="auto">
              <a:xfrm>
                <a:off x="2551" y="3027"/>
                <a:ext cx="159" cy="65"/>
              </a:xfrm>
              <a:custGeom>
                <a:avLst/>
                <a:gdLst>
                  <a:gd name="T0" fmla="*/ 153 w 159"/>
                  <a:gd name="T1" fmla="*/ 64 h 65"/>
                  <a:gd name="T2" fmla="*/ 157 w 159"/>
                  <a:gd name="T3" fmla="*/ 58 h 65"/>
                  <a:gd name="T4" fmla="*/ 158 w 159"/>
                  <a:gd name="T5" fmla="*/ 52 h 65"/>
                  <a:gd name="T6" fmla="*/ 157 w 159"/>
                  <a:gd name="T7" fmla="*/ 46 h 65"/>
                  <a:gd name="T8" fmla="*/ 152 w 159"/>
                  <a:gd name="T9" fmla="*/ 40 h 65"/>
                  <a:gd name="T10" fmla="*/ 147 w 159"/>
                  <a:gd name="T11" fmla="*/ 37 h 65"/>
                  <a:gd name="T12" fmla="*/ 140 w 159"/>
                  <a:gd name="T13" fmla="*/ 35 h 65"/>
                  <a:gd name="T14" fmla="*/ 132 w 159"/>
                  <a:gd name="T15" fmla="*/ 33 h 65"/>
                  <a:gd name="T16" fmla="*/ 124 w 159"/>
                  <a:gd name="T17" fmla="*/ 32 h 65"/>
                  <a:gd name="T18" fmla="*/ 115 w 159"/>
                  <a:gd name="T19" fmla="*/ 32 h 65"/>
                  <a:gd name="T20" fmla="*/ 106 w 159"/>
                  <a:gd name="T21" fmla="*/ 31 h 65"/>
                  <a:gd name="T22" fmla="*/ 101 w 159"/>
                  <a:gd name="T23" fmla="*/ 27 h 65"/>
                  <a:gd name="T24" fmla="*/ 92 w 159"/>
                  <a:gd name="T25" fmla="*/ 22 h 65"/>
                  <a:gd name="T26" fmla="*/ 82 w 159"/>
                  <a:gd name="T27" fmla="*/ 20 h 65"/>
                  <a:gd name="T28" fmla="*/ 72 w 159"/>
                  <a:gd name="T29" fmla="*/ 19 h 65"/>
                  <a:gd name="T30" fmla="*/ 65 w 159"/>
                  <a:gd name="T31" fmla="*/ 13 h 65"/>
                  <a:gd name="T32" fmla="*/ 58 w 159"/>
                  <a:gd name="T33" fmla="*/ 9 h 65"/>
                  <a:gd name="T34" fmla="*/ 49 w 159"/>
                  <a:gd name="T35" fmla="*/ 4 h 65"/>
                  <a:gd name="T36" fmla="*/ 40 w 159"/>
                  <a:gd name="T37" fmla="*/ 1 h 65"/>
                  <a:gd name="T38" fmla="*/ 29 w 159"/>
                  <a:gd name="T39" fmla="*/ 0 h 65"/>
                  <a:gd name="T40" fmla="*/ 21 w 159"/>
                  <a:gd name="T41" fmla="*/ 1 h 65"/>
                  <a:gd name="T42" fmla="*/ 9 w 159"/>
                  <a:gd name="T43" fmla="*/ 2 h 65"/>
                  <a:gd name="T44" fmla="*/ 0 w 159"/>
                  <a:gd name="T45"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65">
                    <a:moveTo>
                      <a:pt x="153" y="64"/>
                    </a:moveTo>
                    <a:lnTo>
                      <a:pt x="157" y="58"/>
                    </a:lnTo>
                    <a:lnTo>
                      <a:pt x="158" y="52"/>
                    </a:lnTo>
                    <a:lnTo>
                      <a:pt x="157" y="46"/>
                    </a:lnTo>
                    <a:lnTo>
                      <a:pt x="152" y="40"/>
                    </a:lnTo>
                    <a:lnTo>
                      <a:pt x="147" y="37"/>
                    </a:lnTo>
                    <a:lnTo>
                      <a:pt x="140" y="35"/>
                    </a:lnTo>
                    <a:lnTo>
                      <a:pt x="132" y="33"/>
                    </a:lnTo>
                    <a:lnTo>
                      <a:pt x="124" y="32"/>
                    </a:lnTo>
                    <a:lnTo>
                      <a:pt x="115" y="32"/>
                    </a:lnTo>
                    <a:lnTo>
                      <a:pt x="106" y="31"/>
                    </a:lnTo>
                    <a:lnTo>
                      <a:pt x="101" y="27"/>
                    </a:lnTo>
                    <a:lnTo>
                      <a:pt x="92" y="22"/>
                    </a:lnTo>
                    <a:lnTo>
                      <a:pt x="82" y="20"/>
                    </a:lnTo>
                    <a:lnTo>
                      <a:pt x="72" y="19"/>
                    </a:lnTo>
                    <a:lnTo>
                      <a:pt x="65" y="13"/>
                    </a:lnTo>
                    <a:lnTo>
                      <a:pt x="58" y="9"/>
                    </a:lnTo>
                    <a:lnTo>
                      <a:pt x="49" y="4"/>
                    </a:lnTo>
                    <a:lnTo>
                      <a:pt x="40" y="1"/>
                    </a:lnTo>
                    <a:lnTo>
                      <a:pt x="29" y="0"/>
                    </a:lnTo>
                    <a:lnTo>
                      <a:pt x="21" y="1"/>
                    </a:lnTo>
                    <a:lnTo>
                      <a:pt x="9" y="2"/>
                    </a:lnTo>
                    <a:lnTo>
                      <a:pt x="0" y="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3" name="Freeform 32"/>
              <p:cNvSpPr>
                <a:spLocks/>
              </p:cNvSpPr>
              <p:nvPr/>
            </p:nvSpPr>
            <p:spPr bwMode="auto">
              <a:xfrm>
                <a:off x="2618" y="3032"/>
                <a:ext cx="144" cy="32"/>
              </a:xfrm>
              <a:custGeom>
                <a:avLst/>
                <a:gdLst>
                  <a:gd name="T0" fmla="*/ 143 w 144"/>
                  <a:gd name="T1" fmla="*/ 31 h 32"/>
                  <a:gd name="T2" fmla="*/ 140 w 144"/>
                  <a:gd name="T3" fmla="*/ 27 h 32"/>
                  <a:gd name="T4" fmla="*/ 135 w 144"/>
                  <a:gd name="T5" fmla="*/ 24 h 32"/>
                  <a:gd name="T6" fmla="*/ 129 w 144"/>
                  <a:gd name="T7" fmla="*/ 23 h 32"/>
                  <a:gd name="T8" fmla="*/ 122 w 144"/>
                  <a:gd name="T9" fmla="*/ 22 h 32"/>
                  <a:gd name="T10" fmla="*/ 115 w 144"/>
                  <a:gd name="T11" fmla="*/ 21 h 32"/>
                  <a:gd name="T12" fmla="*/ 107 w 144"/>
                  <a:gd name="T13" fmla="*/ 21 h 32"/>
                  <a:gd name="T14" fmla="*/ 99 w 144"/>
                  <a:gd name="T15" fmla="*/ 22 h 32"/>
                  <a:gd name="T16" fmla="*/ 91 w 144"/>
                  <a:gd name="T17" fmla="*/ 20 h 32"/>
                  <a:gd name="T18" fmla="*/ 83 w 144"/>
                  <a:gd name="T19" fmla="*/ 17 h 32"/>
                  <a:gd name="T20" fmla="*/ 75 w 144"/>
                  <a:gd name="T21" fmla="*/ 16 h 32"/>
                  <a:gd name="T22" fmla="*/ 67 w 144"/>
                  <a:gd name="T23" fmla="*/ 15 h 32"/>
                  <a:gd name="T24" fmla="*/ 59 w 144"/>
                  <a:gd name="T25" fmla="*/ 14 h 32"/>
                  <a:gd name="T26" fmla="*/ 54 w 144"/>
                  <a:gd name="T27" fmla="*/ 11 h 32"/>
                  <a:gd name="T28" fmla="*/ 48 w 144"/>
                  <a:gd name="T29" fmla="*/ 7 h 32"/>
                  <a:gd name="T30" fmla="*/ 41 w 144"/>
                  <a:gd name="T31" fmla="*/ 4 h 32"/>
                  <a:gd name="T32" fmla="*/ 34 w 144"/>
                  <a:gd name="T33" fmla="*/ 1 h 32"/>
                  <a:gd name="T34" fmla="*/ 27 w 144"/>
                  <a:gd name="T35" fmla="*/ 0 h 32"/>
                  <a:gd name="T36" fmla="*/ 20 w 144"/>
                  <a:gd name="T37" fmla="*/ 0 h 32"/>
                  <a:gd name="T38" fmla="*/ 12 w 144"/>
                  <a:gd name="T39" fmla="*/ 2 h 32"/>
                  <a:gd name="T40" fmla="*/ 8 w 144"/>
                  <a:gd name="T41" fmla="*/ 5 h 32"/>
                  <a:gd name="T42" fmla="*/ 3 w 144"/>
                  <a:gd name="T43" fmla="*/ 8 h 32"/>
                  <a:gd name="T44" fmla="*/ 0 w 144"/>
                  <a:gd name="T4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32">
                    <a:moveTo>
                      <a:pt x="143" y="31"/>
                    </a:moveTo>
                    <a:lnTo>
                      <a:pt x="140" y="27"/>
                    </a:lnTo>
                    <a:lnTo>
                      <a:pt x="135" y="24"/>
                    </a:lnTo>
                    <a:lnTo>
                      <a:pt x="129" y="23"/>
                    </a:lnTo>
                    <a:lnTo>
                      <a:pt x="122" y="22"/>
                    </a:lnTo>
                    <a:lnTo>
                      <a:pt x="115" y="21"/>
                    </a:lnTo>
                    <a:lnTo>
                      <a:pt x="107" y="21"/>
                    </a:lnTo>
                    <a:lnTo>
                      <a:pt x="99" y="22"/>
                    </a:lnTo>
                    <a:lnTo>
                      <a:pt x="91" y="20"/>
                    </a:lnTo>
                    <a:lnTo>
                      <a:pt x="83" y="17"/>
                    </a:lnTo>
                    <a:lnTo>
                      <a:pt x="75" y="16"/>
                    </a:lnTo>
                    <a:lnTo>
                      <a:pt x="67" y="15"/>
                    </a:lnTo>
                    <a:lnTo>
                      <a:pt x="59" y="14"/>
                    </a:lnTo>
                    <a:lnTo>
                      <a:pt x="54" y="11"/>
                    </a:lnTo>
                    <a:lnTo>
                      <a:pt x="48" y="7"/>
                    </a:lnTo>
                    <a:lnTo>
                      <a:pt x="41" y="4"/>
                    </a:lnTo>
                    <a:lnTo>
                      <a:pt x="34" y="1"/>
                    </a:lnTo>
                    <a:lnTo>
                      <a:pt x="27" y="0"/>
                    </a:lnTo>
                    <a:lnTo>
                      <a:pt x="20" y="0"/>
                    </a:lnTo>
                    <a:lnTo>
                      <a:pt x="12" y="2"/>
                    </a:lnTo>
                    <a:lnTo>
                      <a:pt x="8" y="5"/>
                    </a:lnTo>
                    <a:lnTo>
                      <a:pt x="3" y="8"/>
                    </a:lnTo>
                    <a:lnTo>
                      <a:pt x="0" y="1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4" name="Freeform 33"/>
              <p:cNvSpPr>
                <a:spLocks/>
              </p:cNvSpPr>
              <p:nvPr/>
            </p:nvSpPr>
            <p:spPr bwMode="auto">
              <a:xfrm>
                <a:off x="2643" y="3021"/>
                <a:ext cx="119" cy="17"/>
              </a:xfrm>
              <a:custGeom>
                <a:avLst/>
                <a:gdLst>
                  <a:gd name="T0" fmla="*/ 118 w 119"/>
                  <a:gd name="T1" fmla="*/ 16 h 17"/>
                  <a:gd name="T2" fmla="*/ 112 w 119"/>
                  <a:gd name="T3" fmla="*/ 15 h 17"/>
                  <a:gd name="T4" fmla="*/ 105 w 119"/>
                  <a:gd name="T5" fmla="*/ 14 h 17"/>
                  <a:gd name="T6" fmla="*/ 95 w 119"/>
                  <a:gd name="T7" fmla="*/ 14 h 17"/>
                  <a:gd name="T8" fmla="*/ 87 w 119"/>
                  <a:gd name="T9" fmla="*/ 14 h 17"/>
                  <a:gd name="T10" fmla="*/ 77 w 119"/>
                  <a:gd name="T11" fmla="*/ 12 h 17"/>
                  <a:gd name="T12" fmla="*/ 66 w 119"/>
                  <a:gd name="T13" fmla="*/ 11 h 17"/>
                  <a:gd name="T14" fmla="*/ 58 w 119"/>
                  <a:gd name="T15" fmla="*/ 11 h 17"/>
                  <a:gd name="T16" fmla="*/ 48 w 119"/>
                  <a:gd name="T17" fmla="*/ 8 h 17"/>
                  <a:gd name="T18" fmla="*/ 39 w 119"/>
                  <a:gd name="T19" fmla="*/ 3 h 17"/>
                  <a:gd name="T20" fmla="*/ 29 w 119"/>
                  <a:gd name="T21" fmla="*/ 1 h 17"/>
                  <a:gd name="T22" fmla="*/ 22 w 119"/>
                  <a:gd name="T23" fmla="*/ 0 h 17"/>
                  <a:gd name="T24" fmla="*/ 15 w 119"/>
                  <a:gd name="T25" fmla="*/ 0 h 17"/>
                  <a:gd name="T26" fmla="*/ 7 w 119"/>
                  <a:gd name="T27" fmla="*/ 1 h 17"/>
                  <a:gd name="T28" fmla="*/ 0 w 119"/>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7">
                    <a:moveTo>
                      <a:pt x="118" y="16"/>
                    </a:moveTo>
                    <a:lnTo>
                      <a:pt x="112" y="15"/>
                    </a:lnTo>
                    <a:lnTo>
                      <a:pt x="105" y="14"/>
                    </a:lnTo>
                    <a:lnTo>
                      <a:pt x="95" y="14"/>
                    </a:lnTo>
                    <a:lnTo>
                      <a:pt x="87" y="14"/>
                    </a:lnTo>
                    <a:lnTo>
                      <a:pt x="77" y="12"/>
                    </a:lnTo>
                    <a:lnTo>
                      <a:pt x="66" y="11"/>
                    </a:lnTo>
                    <a:lnTo>
                      <a:pt x="58" y="11"/>
                    </a:lnTo>
                    <a:lnTo>
                      <a:pt x="48" y="8"/>
                    </a:lnTo>
                    <a:lnTo>
                      <a:pt x="39" y="3"/>
                    </a:lnTo>
                    <a:lnTo>
                      <a:pt x="29" y="1"/>
                    </a:lnTo>
                    <a:lnTo>
                      <a:pt x="22" y="0"/>
                    </a:lnTo>
                    <a:lnTo>
                      <a:pt x="15" y="0"/>
                    </a:lnTo>
                    <a:lnTo>
                      <a:pt x="7" y="1"/>
                    </a:lnTo>
                    <a:lnTo>
                      <a:pt x="0"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5" name="Freeform 34"/>
              <p:cNvSpPr>
                <a:spLocks/>
              </p:cNvSpPr>
              <p:nvPr/>
            </p:nvSpPr>
            <p:spPr bwMode="auto">
              <a:xfrm>
                <a:off x="2485" y="2935"/>
                <a:ext cx="22" cy="27"/>
              </a:xfrm>
              <a:custGeom>
                <a:avLst/>
                <a:gdLst>
                  <a:gd name="T0" fmla="*/ 0 w 22"/>
                  <a:gd name="T1" fmla="*/ 0 h 27"/>
                  <a:gd name="T2" fmla="*/ 5 w 22"/>
                  <a:gd name="T3" fmla="*/ 0 h 27"/>
                  <a:gd name="T4" fmla="*/ 8 w 22"/>
                  <a:gd name="T5" fmla="*/ 1 h 27"/>
                  <a:gd name="T6" fmla="*/ 12 w 22"/>
                  <a:gd name="T7" fmla="*/ 2 h 27"/>
                  <a:gd name="T8" fmla="*/ 16 w 22"/>
                  <a:gd name="T9" fmla="*/ 5 h 27"/>
                  <a:gd name="T10" fmla="*/ 19 w 22"/>
                  <a:gd name="T11" fmla="*/ 8 h 27"/>
                  <a:gd name="T12" fmla="*/ 21 w 22"/>
                  <a:gd name="T13" fmla="*/ 14 h 27"/>
                  <a:gd name="T14" fmla="*/ 21 w 22"/>
                  <a:gd name="T15" fmla="*/ 19 h 27"/>
                  <a:gd name="T16" fmla="*/ 20 w 2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0" y="0"/>
                    </a:moveTo>
                    <a:lnTo>
                      <a:pt x="5" y="0"/>
                    </a:lnTo>
                    <a:lnTo>
                      <a:pt x="8" y="1"/>
                    </a:lnTo>
                    <a:lnTo>
                      <a:pt x="12" y="2"/>
                    </a:lnTo>
                    <a:lnTo>
                      <a:pt x="16" y="5"/>
                    </a:lnTo>
                    <a:lnTo>
                      <a:pt x="19" y="8"/>
                    </a:lnTo>
                    <a:lnTo>
                      <a:pt x="21" y="14"/>
                    </a:lnTo>
                    <a:lnTo>
                      <a:pt x="21" y="19"/>
                    </a:lnTo>
                    <a:lnTo>
                      <a:pt x="20" y="2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6" name="Freeform 35"/>
              <p:cNvSpPr>
                <a:spLocks/>
              </p:cNvSpPr>
              <p:nvPr/>
            </p:nvSpPr>
            <p:spPr bwMode="auto">
              <a:xfrm>
                <a:off x="2495" y="2943"/>
                <a:ext cx="17" cy="37"/>
              </a:xfrm>
              <a:custGeom>
                <a:avLst/>
                <a:gdLst>
                  <a:gd name="T0" fmla="*/ 16 w 17"/>
                  <a:gd name="T1" fmla="*/ 0 h 37"/>
                  <a:gd name="T2" fmla="*/ 14 w 17"/>
                  <a:gd name="T3" fmla="*/ 8 h 37"/>
                  <a:gd name="T4" fmla="*/ 13 w 17"/>
                  <a:gd name="T5" fmla="*/ 17 h 37"/>
                  <a:gd name="T6" fmla="*/ 11 w 17"/>
                  <a:gd name="T7" fmla="*/ 23 h 37"/>
                  <a:gd name="T8" fmla="*/ 9 w 17"/>
                  <a:gd name="T9" fmla="*/ 27 h 37"/>
                  <a:gd name="T10" fmla="*/ 6 w 17"/>
                  <a:gd name="T11" fmla="*/ 30 h 37"/>
                  <a:gd name="T12" fmla="*/ 3 w 17"/>
                  <a:gd name="T13" fmla="*/ 33 h 37"/>
                  <a:gd name="T14" fmla="*/ 0 w 17"/>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6" y="0"/>
                    </a:moveTo>
                    <a:lnTo>
                      <a:pt x="14" y="8"/>
                    </a:lnTo>
                    <a:lnTo>
                      <a:pt x="13" y="17"/>
                    </a:lnTo>
                    <a:lnTo>
                      <a:pt x="11" y="23"/>
                    </a:lnTo>
                    <a:lnTo>
                      <a:pt x="9" y="27"/>
                    </a:lnTo>
                    <a:lnTo>
                      <a:pt x="6" y="30"/>
                    </a:lnTo>
                    <a:lnTo>
                      <a:pt x="3" y="33"/>
                    </a:lnTo>
                    <a:lnTo>
                      <a:pt x="0" y="3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7" name="Freeform 36"/>
              <p:cNvSpPr>
                <a:spLocks/>
              </p:cNvSpPr>
              <p:nvPr/>
            </p:nvSpPr>
            <p:spPr bwMode="auto">
              <a:xfrm>
                <a:off x="2500" y="2973"/>
                <a:ext cx="24" cy="17"/>
              </a:xfrm>
              <a:custGeom>
                <a:avLst/>
                <a:gdLst>
                  <a:gd name="T0" fmla="*/ 0 w 24"/>
                  <a:gd name="T1" fmla="*/ 0 h 17"/>
                  <a:gd name="T2" fmla="*/ 6 w 24"/>
                  <a:gd name="T3" fmla="*/ 0 h 17"/>
                  <a:gd name="T4" fmla="*/ 11 w 24"/>
                  <a:gd name="T5" fmla="*/ 0 h 17"/>
                  <a:gd name="T6" fmla="*/ 16 w 24"/>
                  <a:gd name="T7" fmla="*/ 6 h 17"/>
                  <a:gd name="T8" fmla="*/ 23 w 24"/>
                  <a:gd name="T9" fmla="*/ 16 h 17"/>
                </a:gdLst>
                <a:ahLst/>
                <a:cxnLst>
                  <a:cxn ang="0">
                    <a:pos x="T0" y="T1"/>
                  </a:cxn>
                  <a:cxn ang="0">
                    <a:pos x="T2" y="T3"/>
                  </a:cxn>
                  <a:cxn ang="0">
                    <a:pos x="T4" y="T5"/>
                  </a:cxn>
                  <a:cxn ang="0">
                    <a:pos x="T6" y="T7"/>
                  </a:cxn>
                  <a:cxn ang="0">
                    <a:pos x="T8" y="T9"/>
                  </a:cxn>
                </a:cxnLst>
                <a:rect l="0" t="0" r="r" b="b"/>
                <a:pathLst>
                  <a:path w="24" h="17">
                    <a:moveTo>
                      <a:pt x="0" y="0"/>
                    </a:moveTo>
                    <a:lnTo>
                      <a:pt x="6" y="0"/>
                    </a:lnTo>
                    <a:lnTo>
                      <a:pt x="11" y="0"/>
                    </a:lnTo>
                    <a:lnTo>
                      <a:pt x="16" y="6"/>
                    </a:lnTo>
                    <a:lnTo>
                      <a:pt x="2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8" name="Freeform 37"/>
              <p:cNvSpPr>
                <a:spLocks/>
              </p:cNvSpPr>
              <p:nvPr/>
            </p:nvSpPr>
            <p:spPr bwMode="auto">
              <a:xfrm>
                <a:off x="2495" y="2978"/>
                <a:ext cx="28" cy="17"/>
              </a:xfrm>
              <a:custGeom>
                <a:avLst/>
                <a:gdLst>
                  <a:gd name="T0" fmla="*/ 0 w 28"/>
                  <a:gd name="T1" fmla="*/ 2 h 17"/>
                  <a:gd name="T2" fmla="*/ 6 w 28"/>
                  <a:gd name="T3" fmla="*/ 0 h 17"/>
                  <a:gd name="T4" fmla="*/ 9 w 28"/>
                  <a:gd name="T5" fmla="*/ 0 h 17"/>
                  <a:gd name="T6" fmla="*/ 14 w 28"/>
                  <a:gd name="T7" fmla="*/ 0 h 17"/>
                  <a:gd name="T8" fmla="*/ 19 w 28"/>
                  <a:gd name="T9" fmla="*/ 2 h 17"/>
                  <a:gd name="T10" fmla="*/ 23 w 28"/>
                  <a:gd name="T11" fmla="*/ 10 h 17"/>
                  <a:gd name="T12" fmla="*/ 27 w 2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8" h="17">
                    <a:moveTo>
                      <a:pt x="0" y="2"/>
                    </a:moveTo>
                    <a:lnTo>
                      <a:pt x="6" y="0"/>
                    </a:lnTo>
                    <a:lnTo>
                      <a:pt x="9" y="0"/>
                    </a:lnTo>
                    <a:lnTo>
                      <a:pt x="14" y="0"/>
                    </a:lnTo>
                    <a:lnTo>
                      <a:pt x="19" y="2"/>
                    </a:lnTo>
                    <a:lnTo>
                      <a:pt x="23" y="10"/>
                    </a:lnTo>
                    <a:lnTo>
                      <a:pt x="2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9" name="Freeform 38"/>
              <p:cNvSpPr>
                <a:spLocks/>
              </p:cNvSpPr>
              <p:nvPr/>
            </p:nvSpPr>
            <p:spPr bwMode="auto">
              <a:xfrm>
                <a:off x="2572" y="2929"/>
                <a:ext cx="17" cy="55"/>
              </a:xfrm>
              <a:custGeom>
                <a:avLst/>
                <a:gdLst>
                  <a:gd name="T0" fmla="*/ 4 w 17"/>
                  <a:gd name="T1" fmla="*/ 0 h 55"/>
                  <a:gd name="T2" fmla="*/ 7 w 17"/>
                  <a:gd name="T3" fmla="*/ 4 h 55"/>
                  <a:gd name="T4" fmla="*/ 10 w 17"/>
                  <a:gd name="T5" fmla="*/ 8 h 55"/>
                  <a:gd name="T6" fmla="*/ 13 w 17"/>
                  <a:gd name="T7" fmla="*/ 14 h 55"/>
                  <a:gd name="T8" fmla="*/ 16 w 17"/>
                  <a:gd name="T9" fmla="*/ 19 h 55"/>
                  <a:gd name="T10" fmla="*/ 16 w 17"/>
                  <a:gd name="T11" fmla="*/ 26 h 55"/>
                  <a:gd name="T12" fmla="*/ 14 w 17"/>
                  <a:gd name="T13" fmla="*/ 32 h 55"/>
                  <a:gd name="T14" fmla="*/ 13 w 17"/>
                  <a:gd name="T15" fmla="*/ 38 h 55"/>
                  <a:gd name="T16" fmla="*/ 8 w 17"/>
                  <a:gd name="T17" fmla="*/ 44 h 55"/>
                  <a:gd name="T18" fmla="*/ 4 w 17"/>
                  <a:gd name="T19" fmla="*/ 49 h 55"/>
                  <a:gd name="T20" fmla="*/ 0 w 1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5">
                    <a:moveTo>
                      <a:pt x="4" y="0"/>
                    </a:moveTo>
                    <a:lnTo>
                      <a:pt x="7" y="4"/>
                    </a:lnTo>
                    <a:lnTo>
                      <a:pt x="10" y="8"/>
                    </a:lnTo>
                    <a:lnTo>
                      <a:pt x="13" y="14"/>
                    </a:lnTo>
                    <a:lnTo>
                      <a:pt x="16" y="19"/>
                    </a:lnTo>
                    <a:lnTo>
                      <a:pt x="16" y="26"/>
                    </a:lnTo>
                    <a:lnTo>
                      <a:pt x="14" y="32"/>
                    </a:lnTo>
                    <a:lnTo>
                      <a:pt x="13" y="38"/>
                    </a:lnTo>
                    <a:lnTo>
                      <a:pt x="8" y="44"/>
                    </a:lnTo>
                    <a:lnTo>
                      <a:pt x="4" y="49"/>
                    </a:lnTo>
                    <a:lnTo>
                      <a:pt x="0" y="5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0" name="Freeform 39"/>
              <p:cNvSpPr>
                <a:spLocks/>
              </p:cNvSpPr>
              <p:nvPr/>
            </p:nvSpPr>
            <p:spPr bwMode="auto">
              <a:xfrm>
                <a:off x="2522" y="2995"/>
                <a:ext cx="35" cy="17"/>
              </a:xfrm>
              <a:custGeom>
                <a:avLst/>
                <a:gdLst>
                  <a:gd name="T0" fmla="*/ 0 w 35"/>
                  <a:gd name="T1" fmla="*/ 16 h 17"/>
                  <a:gd name="T2" fmla="*/ 6 w 35"/>
                  <a:gd name="T3" fmla="*/ 11 h 17"/>
                  <a:gd name="T4" fmla="*/ 12 w 35"/>
                  <a:gd name="T5" fmla="*/ 7 h 17"/>
                  <a:gd name="T6" fmla="*/ 17 w 35"/>
                  <a:gd name="T7" fmla="*/ 4 h 17"/>
                  <a:gd name="T8" fmla="*/ 23 w 35"/>
                  <a:gd name="T9" fmla="*/ 1 h 17"/>
                  <a:gd name="T10" fmla="*/ 29 w 35"/>
                  <a:gd name="T11" fmla="*/ 0 h 17"/>
                  <a:gd name="T12" fmla="*/ 34 w 3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0" y="16"/>
                    </a:moveTo>
                    <a:lnTo>
                      <a:pt x="6" y="11"/>
                    </a:lnTo>
                    <a:lnTo>
                      <a:pt x="12" y="7"/>
                    </a:lnTo>
                    <a:lnTo>
                      <a:pt x="17" y="4"/>
                    </a:lnTo>
                    <a:lnTo>
                      <a:pt x="23" y="1"/>
                    </a:lnTo>
                    <a:lnTo>
                      <a:pt x="29" y="0"/>
                    </a:lnTo>
                    <a:lnTo>
                      <a:pt x="34"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1" name="Freeform 40"/>
              <p:cNvSpPr>
                <a:spLocks/>
              </p:cNvSpPr>
              <p:nvPr/>
            </p:nvSpPr>
            <p:spPr bwMode="auto">
              <a:xfrm>
                <a:off x="2569" y="2959"/>
                <a:ext cx="56" cy="35"/>
              </a:xfrm>
              <a:custGeom>
                <a:avLst/>
                <a:gdLst>
                  <a:gd name="T0" fmla="*/ 0 w 56"/>
                  <a:gd name="T1" fmla="*/ 34 h 35"/>
                  <a:gd name="T2" fmla="*/ 6 w 56"/>
                  <a:gd name="T3" fmla="*/ 34 h 35"/>
                  <a:gd name="T4" fmla="*/ 15 w 56"/>
                  <a:gd name="T5" fmla="*/ 32 h 35"/>
                  <a:gd name="T6" fmla="*/ 23 w 56"/>
                  <a:gd name="T7" fmla="*/ 29 h 35"/>
                  <a:gd name="T8" fmla="*/ 30 w 56"/>
                  <a:gd name="T9" fmla="*/ 26 h 35"/>
                  <a:gd name="T10" fmla="*/ 37 w 56"/>
                  <a:gd name="T11" fmla="*/ 22 h 35"/>
                  <a:gd name="T12" fmla="*/ 45 w 56"/>
                  <a:gd name="T13" fmla="*/ 16 h 35"/>
                  <a:gd name="T14" fmla="*/ 48 w 56"/>
                  <a:gd name="T15" fmla="*/ 11 h 35"/>
                  <a:gd name="T16" fmla="*/ 55 w 5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34"/>
                    </a:moveTo>
                    <a:lnTo>
                      <a:pt x="6" y="34"/>
                    </a:lnTo>
                    <a:lnTo>
                      <a:pt x="15" y="32"/>
                    </a:lnTo>
                    <a:lnTo>
                      <a:pt x="23" y="29"/>
                    </a:lnTo>
                    <a:lnTo>
                      <a:pt x="30" y="26"/>
                    </a:lnTo>
                    <a:lnTo>
                      <a:pt x="37" y="22"/>
                    </a:lnTo>
                    <a:lnTo>
                      <a:pt x="45" y="16"/>
                    </a:lnTo>
                    <a:lnTo>
                      <a:pt x="48" y="11"/>
                    </a:lnTo>
                    <a:lnTo>
                      <a:pt x="55"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2" name="Freeform 41"/>
              <p:cNvSpPr>
                <a:spLocks/>
              </p:cNvSpPr>
              <p:nvPr/>
            </p:nvSpPr>
            <p:spPr bwMode="auto">
              <a:xfrm>
                <a:off x="2590" y="2984"/>
                <a:ext cx="27" cy="17"/>
              </a:xfrm>
              <a:custGeom>
                <a:avLst/>
                <a:gdLst>
                  <a:gd name="T0" fmla="*/ 0 w 27"/>
                  <a:gd name="T1" fmla="*/ 16 h 17"/>
                  <a:gd name="T2" fmla="*/ 11 w 27"/>
                  <a:gd name="T3" fmla="*/ 10 h 17"/>
                  <a:gd name="T4" fmla="*/ 20 w 27"/>
                  <a:gd name="T5" fmla="*/ 5 h 17"/>
                  <a:gd name="T6" fmla="*/ 26 w 27"/>
                  <a:gd name="T7" fmla="*/ 0 h 17"/>
                </a:gdLst>
                <a:ahLst/>
                <a:cxnLst>
                  <a:cxn ang="0">
                    <a:pos x="T0" y="T1"/>
                  </a:cxn>
                  <a:cxn ang="0">
                    <a:pos x="T2" y="T3"/>
                  </a:cxn>
                  <a:cxn ang="0">
                    <a:pos x="T4" y="T5"/>
                  </a:cxn>
                  <a:cxn ang="0">
                    <a:pos x="T6" y="T7"/>
                  </a:cxn>
                </a:cxnLst>
                <a:rect l="0" t="0" r="r" b="b"/>
                <a:pathLst>
                  <a:path w="27" h="17">
                    <a:moveTo>
                      <a:pt x="0" y="16"/>
                    </a:moveTo>
                    <a:lnTo>
                      <a:pt x="11" y="10"/>
                    </a:lnTo>
                    <a:lnTo>
                      <a:pt x="20" y="5"/>
                    </a:lnTo>
                    <a:lnTo>
                      <a:pt x="2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3" name="Freeform 42"/>
              <p:cNvSpPr>
                <a:spLocks/>
              </p:cNvSpPr>
              <p:nvPr/>
            </p:nvSpPr>
            <p:spPr bwMode="auto">
              <a:xfrm>
                <a:off x="2578" y="2981"/>
                <a:ext cx="78" cy="32"/>
              </a:xfrm>
              <a:custGeom>
                <a:avLst/>
                <a:gdLst>
                  <a:gd name="T0" fmla="*/ 0 w 78"/>
                  <a:gd name="T1" fmla="*/ 31 h 32"/>
                  <a:gd name="T2" fmla="*/ 8 w 78"/>
                  <a:gd name="T3" fmla="*/ 26 h 32"/>
                  <a:gd name="T4" fmla="*/ 17 w 78"/>
                  <a:gd name="T5" fmla="*/ 23 h 32"/>
                  <a:gd name="T6" fmla="*/ 25 w 78"/>
                  <a:gd name="T7" fmla="*/ 20 h 32"/>
                  <a:gd name="T8" fmla="*/ 36 w 78"/>
                  <a:gd name="T9" fmla="*/ 16 h 32"/>
                  <a:gd name="T10" fmla="*/ 44 w 78"/>
                  <a:gd name="T11" fmla="*/ 12 h 32"/>
                  <a:gd name="T12" fmla="*/ 46 w 78"/>
                  <a:gd name="T13" fmla="*/ 12 h 32"/>
                  <a:gd name="T14" fmla="*/ 58 w 78"/>
                  <a:gd name="T15" fmla="*/ 4 h 32"/>
                  <a:gd name="T16" fmla="*/ 68 w 78"/>
                  <a:gd name="T17" fmla="*/ 2 h 32"/>
                  <a:gd name="T18" fmla="*/ 77 w 7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2">
                    <a:moveTo>
                      <a:pt x="0" y="31"/>
                    </a:moveTo>
                    <a:lnTo>
                      <a:pt x="8" y="26"/>
                    </a:lnTo>
                    <a:lnTo>
                      <a:pt x="17" y="23"/>
                    </a:lnTo>
                    <a:lnTo>
                      <a:pt x="25" y="20"/>
                    </a:lnTo>
                    <a:lnTo>
                      <a:pt x="36" y="16"/>
                    </a:lnTo>
                    <a:lnTo>
                      <a:pt x="44" y="12"/>
                    </a:lnTo>
                    <a:lnTo>
                      <a:pt x="46" y="12"/>
                    </a:lnTo>
                    <a:lnTo>
                      <a:pt x="58" y="4"/>
                    </a:lnTo>
                    <a:lnTo>
                      <a:pt x="68" y="2"/>
                    </a:lnTo>
                    <a:lnTo>
                      <a:pt x="77"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4" name="Freeform 43"/>
              <p:cNvSpPr>
                <a:spLocks/>
              </p:cNvSpPr>
              <p:nvPr/>
            </p:nvSpPr>
            <p:spPr bwMode="auto">
              <a:xfrm>
                <a:off x="2473" y="2935"/>
                <a:ext cx="17" cy="17"/>
              </a:xfrm>
              <a:custGeom>
                <a:avLst/>
                <a:gdLst>
                  <a:gd name="T0" fmla="*/ 0 w 17"/>
                  <a:gd name="T1" fmla="*/ 16 h 17"/>
                  <a:gd name="T2" fmla="*/ 9 w 17"/>
                  <a:gd name="T3" fmla="*/ 16 h 17"/>
                  <a:gd name="T4" fmla="*/ 16 w 17"/>
                  <a:gd name="T5" fmla="*/ 0 h 17"/>
                </a:gdLst>
                <a:ahLst/>
                <a:cxnLst>
                  <a:cxn ang="0">
                    <a:pos x="T0" y="T1"/>
                  </a:cxn>
                  <a:cxn ang="0">
                    <a:pos x="T2" y="T3"/>
                  </a:cxn>
                  <a:cxn ang="0">
                    <a:pos x="T4" y="T5"/>
                  </a:cxn>
                </a:cxnLst>
                <a:rect l="0" t="0" r="r" b="b"/>
                <a:pathLst>
                  <a:path w="17" h="17">
                    <a:moveTo>
                      <a:pt x="0" y="16"/>
                    </a:moveTo>
                    <a:lnTo>
                      <a:pt x="9" y="16"/>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5" name="Freeform 44"/>
              <p:cNvSpPr>
                <a:spLocks/>
              </p:cNvSpPr>
              <p:nvPr/>
            </p:nvSpPr>
            <p:spPr bwMode="auto">
              <a:xfrm>
                <a:off x="2606" y="3046"/>
                <a:ext cx="18" cy="17"/>
              </a:xfrm>
              <a:custGeom>
                <a:avLst/>
                <a:gdLst>
                  <a:gd name="T0" fmla="*/ 17 w 18"/>
                  <a:gd name="T1" fmla="*/ 0 h 17"/>
                  <a:gd name="T2" fmla="*/ 12 w 18"/>
                  <a:gd name="T3" fmla="*/ 3 h 17"/>
                  <a:gd name="T4" fmla="*/ 8 w 18"/>
                  <a:gd name="T5" fmla="*/ 3 h 17"/>
                  <a:gd name="T6" fmla="*/ 4 w 18"/>
                  <a:gd name="T7" fmla="*/ 9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2" y="3"/>
                    </a:lnTo>
                    <a:lnTo>
                      <a:pt x="8" y="3"/>
                    </a:lnTo>
                    <a:lnTo>
                      <a:pt x="4"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6" name="Freeform 45"/>
              <p:cNvSpPr>
                <a:spLocks/>
              </p:cNvSpPr>
              <p:nvPr/>
            </p:nvSpPr>
            <p:spPr bwMode="auto">
              <a:xfrm>
                <a:off x="2640" y="3058"/>
                <a:ext cx="18" cy="17"/>
              </a:xfrm>
              <a:custGeom>
                <a:avLst/>
                <a:gdLst>
                  <a:gd name="T0" fmla="*/ 17 w 18"/>
                  <a:gd name="T1" fmla="*/ 0 h 17"/>
                  <a:gd name="T2" fmla="*/ 11 w 18"/>
                  <a:gd name="T3" fmla="*/ 0 h 17"/>
                  <a:gd name="T4" fmla="*/ 5 w 18"/>
                  <a:gd name="T5" fmla="*/ 5 h 17"/>
                  <a:gd name="T6" fmla="*/ 0 w 18"/>
                  <a:gd name="T7" fmla="*/ 16 h 17"/>
                </a:gdLst>
                <a:ahLst/>
                <a:cxnLst>
                  <a:cxn ang="0">
                    <a:pos x="T0" y="T1"/>
                  </a:cxn>
                  <a:cxn ang="0">
                    <a:pos x="T2" y="T3"/>
                  </a:cxn>
                  <a:cxn ang="0">
                    <a:pos x="T4" y="T5"/>
                  </a:cxn>
                  <a:cxn ang="0">
                    <a:pos x="T6" y="T7"/>
                  </a:cxn>
                </a:cxnLst>
                <a:rect l="0" t="0" r="r" b="b"/>
                <a:pathLst>
                  <a:path w="18" h="17">
                    <a:moveTo>
                      <a:pt x="17" y="0"/>
                    </a:moveTo>
                    <a:lnTo>
                      <a:pt x="11" y="0"/>
                    </a:lnTo>
                    <a:lnTo>
                      <a:pt x="5" y="5"/>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7" name="Freeform 46"/>
              <p:cNvSpPr>
                <a:spLocks/>
              </p:cNvSpPr>
              <p:nvPr/>
            </p:nvSpPr>
            <p:spPr bwMode="auto">
              <a:xfrm>
                <a:off x="2656" y="3046"/>
                <a:ext cx="24" cy="17"/>
              </a:xfrm>
              <a:custGeom>
                <a:avLst/>
                <a:gdLst>
                  <a:gd name="T0" fmla="*/ 23 w 24"/>
                  <a:gd name="T1" fmla="*/ 0 h 17"/>
                  <a:gd name="T2" fmla="*/ 19 w 24"/>
                  <a:gd name="T3" fmla="*/ 1 h 17"/>
                  <a:gd name="T4" fmla="*/ 14 w 24"/>
                  <a:gd name="T5" fmla="*/ 2 h 17"/>
                  <a:gd name="T6" fmla="*/ 10 w 24"/>
                  <a:gd name="T7" fmla="*/ 5 h 17"/>
                  <a:gd name="T8" fmla="*/ 6 w 24"/>
                  <a:gd name="T9" fmla="*/ 8 h 17"/>
                  <a:gd name="T10" fmla="*/ 3 w 24"/>
                  <a:gd name="T11" fmla="*/ 11 h 17"/>
                  <a:gd name="T12" fmla="*/ 1 w 24"/>
                  <a:gd name="T13" fmla="*/ 14 h 17"/>
                  <a:gd name="T14" fmla="*/ 0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3" y="0"/>
                    </a:moveTo>
                    <a:lnTo>
                      <a:pt x="19" y="1"/>
                    </a:lnTo>
                    <a:lnTo>
                      <a:pt x="14" y="2"/>
                    </a:lnTo>
                    <a:lnTo>
                      <a:pt x="10" y="5"/>
                    </a:lnTo>
                    <a:lnTo>
                      <a:pt x="6" y="8"/>
                    </a:lnTo>
                    <a:lnTo>
                      <a:pt x="3" y="11"/>
                    </a:lnTo>
                    <a:lnTo>
                      <a:pt x="1" y="14"/>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8" name="Freeform 47"/>
              <p:cNvSpPr>
                <a:spLocks/>
              </p:cNvSpPr>
              <p:nvPr/>
            </p:nvSpPr>
            <p:spPr bwMode="auto">
              <a:xfrm>
                <a:off x="2700" y="3054"/>
                <a:ext cx="19" cy="17"/>
              </a:xfrm>
              <a:custGeom>
                <a:avLst/>
                <a:gdLst>
                  <a:gd name="T0" fmla="*/ 18 w 19"/>
                  <a:gd name="T1" fmla="*/ 0 h 17"/>
                  <a:gd name="T2" fmla="*/ 9 w 19"/>
                  <a:gd name="T3" fmla="*/ 2 h 17"/>
                  <a:gd name="T4" fmla="*/ 6 w 19"/>
                  <a:gd name="T5" fmla="*/ 5 h 17"/>
                  <a:gd name="T6" fmla="*/ 2 w 19"/>
                  <a:gd name="T7" fmla="*/ 10 h 17"/>
                  <a:gd name="T8" fmla="*/ 0 w 19"/>
                  <a:gd name="T9" fmla="*/ 16 h 17"/>
                </a:gdLst>
                <a:ahLst/>
                <a:cxnLst>
                  <a:cxn ang="0">
                    <a:pos x="T0" y="T1"/>
                  </a:cxn>
                  <a:cxn ang="0">
                    <a:pos x="T2" y="T3"/>
                  </a:cxn>
                  <a:cxn ang="0">
                    <a:pos x="T4" y="T5"/>
                  </a:cxn>
                  <a:cxn ang="0">
                    <a:pos x="T6" y="T7"/>
                  </a:cxn>
                  <a:cxn ang="0">
                    <a:pos x="T8" y="T9"/>
                  </a:cxn>
                </a:cxnLst>
                <a:rect l="0" t="0" r="r" b="b"/>
                <a:pathLst>
                  <a:path w="19" h="17">
                    <a:moveTo>
                      <a:pt x="18" y="0"/>
                    </a:moveTo>
                    <a:lnTo>
                      <a:pt x="9" y="2"/>
                    </a:lnTo>
                    <a:lnTo>
                      <a:pt x="6" y="5"/>
                    </a:lnTo>
                    <a:lnTo>
                      <a:pt x="2"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9" name="Freeform 48"/>
              <p:cNvSpPr>
                <a:spLocks/>
              </p:cNvSpPr>
              <p:nvPr/>
            </p:nvSpPr>
            <p:spPr bwMode="auto">
              <a:xfrm>
                <a:off x="2714" y="3035"/>
                <a:ext cx="21" cy="17"/>
              </a:xfrm>
              <a:custGeom>
                <a:avLst/>
                <a:gdLst>
                  <a:gd name="T0" fmla="*/ 20 w 21"/>
                  <a:gd name="T1" fmla="*/ 0 h 17"/>
                  <a:gd name="T2" fmla="*/ 13 w 21"/>
                  <a:gd name="T3" fmla="*/ 3 h 17"/>
                  <a:gd name="T4" fmla="*/ 9 w 21"/>
                  <a:gd name="T5" fmla="*/ 6 h 17"/>
                  <a:gd name="T6" fmla="*/ 6 w 21"/>
                  <a:gd name="T7" fmla="*/ 9 h 17"/>
                  <a:gd name="T8" fmla="*/ 3 w 21"/>
                  <a:gd name="T9" fmla="*/ 12 h 17"/>
                  <a:gd name="T10" fmla="*/ 0 w 21"/>
                  <a:gd name="T11" fmla="*/ 16 h 17"/>
                </a:gdLst>
                <a:ahLst/>
                <a:cxnLst>
                  <a:cxn ang="0">
                    <a:pos x="T0" y="T1"/>
                  </a:cxn>
                  <a:cxn ang="0">
                    <a:pos x="T2" y="T3"/>
                  </a:cxn>
                  <a:cxn ang="0">
                    <a:pos x="T4" y="T5"/>
                  </a:cxn>
                  <a:cxn ang="0">
                    <a:pos x="T6" y="T7"/>
                  </a:cxn>
                  <a:cxn ang="0">
                    <a:pos x="T8" y="T9"/>
                  </a:cxn>
                  <a:cxn ang="0">
                    <a:pos x="T10" y="T11"/>
                  </a:cxn>
                </a:cxnLst>
                <a:rect l="0" t="0" r="r" b="b"/>
                <a:pathLst>
                  <a:path w="21" h="17">
                    <a:moveTo>
                      <a:pt x="20" y="0"/>
                    </a:moveTo>
                    <a:lnTo>
                      <a:pt x="13" y="3"/>
                    </a:lnTo>
                    <a:lnTo>
                      <a:pt x="9" y="6"/>
                    </a:lnTo>
                    <a:lnTo>
                      <a:pt x="6" y="9"/>
                    </a:lnTo>
                    <a:lnTo>
                      <a:pt x="3" y="12"/>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0" name="Freeform 49"/>
              <p:cNvSpPr>
                <a:spLocks/>
              </p:cNvSpPr>
              <p:nvPr/>
            </p:nvSpPr>
            <p:spPr bwMode="auto">
              <a:xfrm>
                <a:off x="2683" y="3032"/>
                <a:ext cx="18" cy="17"/>
              </a:xfrm>
              <a:custGeom>
                <a:avLst/>
                <a:gdLst>
                  <a:gd name="T0" fmla="*/ 17 w 18"/>
                  <a:gd name="T1" fmla="*/ 0 h 17"/>
                  <a:gd name="T2" fmla="*/ 10 w 18"/>
                  <a:gd name="T3" fmla="*/ 2 h 17"/>
                  <a:gd name="T4" fmla="*/ 7 w 18"/>
                  <a:gd name="T5" fmla="*/ 6 h 17"/>
                  <a:gd name="T6" fmla="*/ 3 w 18"/>
                  <a:gd name="T7" fmla="*/ 10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0" y="2"/>
                    </a:lnTo>
                    <a:lnTo>
                      <a:pt x="7" y="6"/>
                    </a:lnTo>
                    <a:lnTo>
                      <a:pt x="3"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1" name="Freeform 50"/>
              <p:cNvSpPr>
                <a:spLocks/>
              </p:cNvSpPr>
              <p:nvPr/>
            </p:nvSpPr>
            <p:spPr bwMode="auto">
              <a:xfrm>
                <a:off x="2705" y="3012"/>
                <a:ext cx="22" cy="17"/>
              </a:xfrm>
              <a:custGeom>
                <a:avLst/>
                <a:gdLst>
                  <a:gd name="T0" fmla="*/ 21 w 22"/>
                  <a:gd name="T1" fmla="*/ 0 h 17"/>
                  <a:gd name="T2" fmla="*/ 12 w 22"/>
                  <a:gd name="T3" fmla="*/ 2 h 17"/>
                  <a:gd name="T4" fmla="*/ 7 w 22"/>
                  <a:gd name="T5" fmla="*/ 5 h 17"/>
                  <a:gd name="T6" fmla="*/ 3 w 22"/>
                  <a:gd name="T7" fmla="*/ 8 h 17"/>
                  <a:gd name="T8" fmla="*/ 1 w 22"/>
                  <a:gd name="T9" fmla="*/ 11 h 17"/>
                  <a:gd name="T10" fmla="*/ 0 w 22"/>
                  <a:gd name="T11" fmla="*/ 16 h 17"/>
                </a:gdLst>
                <a:ahLst/>
                <a:cxnLst>
                  <a:cxn ang="0">
                    <a:pos x="T0" y="T1"/>
                  </a:cxn>
                  <a:cxn ang="0">
                    <a:pos x="T2" y="T3"/>
                  </a:cxn>
                  <a:cxn ang="0">
                    <a:pos x="T4" y="T5"/>
                  </a:cxn>
                  <a:cxn ang="0">
                    <a:pos x="T6" y="T7"/>
                  </a:cxn>
                  <a:cxn ang="0">
                    <a:pos x="T8" y="T9"/>
                  </a:cxn>
                  <a:cxn ang="0">
                    <a:pos x="T10" y="T11"/>
                  </a:cxn>
                </a:cxnLst>
                <a:rect l="0" t="0" r="r" b="b"/>
                <a:pathLst>
                  <a:path w="22" h="17">
                    <a:moveTo>
                      <a:pt x="21" y="0"/>
                    </a:moveTo>
                    <a:lnTo>
                      <a:pt x="12" y="2"/>
                    </a:lnTo>
                    <a:lnTo>
                      <a:pt x="7" y="5"/>
                    </a:lnTo>
                    <a:lnTo>
                      <a:pt x="3" y="8"/>
                    </a:lnTo>
                    <a:lnTo>
                      <a:pt x="1" y="11"/>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2" name="Freeform 51"/>
              <p:cNvSpPr>
                <a:spLocks/>
              </p:cNvSpPr>
              <p:nvPr/>
            </p:nvSpPr>
            <p:spPr bwMode="auto">
              <a:xfrm>
                <a:off x="2666" y="3002"/>
                <a:ext cx="32" cy="17"/>
              </a:xfrm>
              <a:custGeom>
                <a:avLst/>
                <a:gdLst>
                  <a:gd name="T0" fmla="*/ 31 w 32"/>
                  <a:gd name="T1" fmla="*/ 0 h 17"/>
                  <a:gd name="T2" fmla="*/ 18 w 32"/>
                  <a:gd name="T3" fmla="*/ 0 h 17"/>
                  <a:gd name="T4" fmla="*/ 9 w 32"/>
                  <a:gd name="T5" fmla="*/ 4 h 17"/>
                  <a:gd name="T6" fmla="*/ 3 w 32"/>
                  <a:gd name="T7" fmla="*/ 9 h 17"/>
                  <a:gd name="T8" fmla="*/ 0 w 32"/>
                  <a:gd name="T9" fmla="*/ 16 h 17"/>
                </a:gdLst>
                <a:ahLst/>
                <a:cxnLst>
                  <a:cxn ang="0">
                    <a:pos x="T0" y="T1"/>
                  </a:cxn>
                  <a:cxn ang="0">
                    <a:pos x="T2" y="T3"/>
                  </a:cxn>
                  <a:cxn ang="0">
                    <a:pos x="T4" y="T5"/>
                  </a:cxn>
                  <a:cxn ang="0">
                    <a:pos x="T6" y="T7"/>
                  </a:cxn>
                  <a:cxn ang="0">
                    <a:pos x="T8" y="T9"/>
                  </a:cxn>
                </a:cxnLst>
                <a:rect l="0" t="0" r="r" b="b"/>
                <a:pathLst>
                  <a:path w="32" h="17">
                    <a:moveTo>
                      <a:pt x="31" y="0"/>
                    </a:moveTo>
                    <a:lnTo>
                      <a:pt x="18" y="0"/>
                    </a:lnTo>
                    <a:lnTo>
                      <a:pt x="9" y="4"/>
                    </a:lnTo>
                    <a:lnTo>
                      <a:pt x="3"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3" name="Freeform 52"/>
              <p:cNvSpPr>
                <a:spLocks/>
              </p:cNvSpPr>
              <p:nvPr/>
            </p:nvSpPr>
            <p:spPr bwMode="auto">
              <a:xfrm>
                <a:off x="2656" y="3007"/>
                <a:ext cx="17" cy="17"/>
              </a:xfrm>
              <a:custGeom>
                <a:avLst/>
                <a:gdLst>
                  <a:gd name="T0" fmla="*/ 5 w 17"/>
                  <a:gd name="T1" fmla="*/ 16 h 17"/>
                  <a:gd name="T2" fmla="*/ 0 w 17"/>
                  <a:gd name="T3" fmla="*/ 11 h 17"/>
                  <a:gd name="T4" fmla="*/ 5 w 17"/>
                  <a:gd name="T5" fmla="*/ 5 h 17"/>
                  <a:gd name="T6" fmla="*/ 16 w 17"/>
                  <a:gd name="T7" fmla="*/ 0 h 17"/>
                </a:gdLst>
                <a:ahLst/>
                <a:cxnLst>
                  <a:cxn ang="0">
                    <a:pos x="T0" y="T1"/>
                  </a:cxn>
                  <a:cxn ang="0">
                    <a:pos x="T2" y="T3"/>
                  </a:cxn>
                  <a:cxn ang="0">
                    <a:pos x="T4" y="T5"/>
                  </a:cxn>
                  <a:cxn ang="0">
                    <a:pos x="T6" y="T7"/>
                  </a:cxn>
                </a:cxnLst>
                <a:rect l="0" t="0" r="r" b="b"/>
                <a:pathLst>
                  <a:path w="17" h="17">
                    <a:moveTo>
                      <a:pt x="5" y="16"/>
                    </a:moveTo>
                    <a:lnTo>
                      <a:pt x="0" y="11"/>
                    </a:lnTo>
                    <a:lnTo>
                      <a:pt x="5" y="5"/>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4" name="Freeform 53"/>
              <p:cNvSpPr>
                <a:spLocks/>
              </p:cNvSpPr>
              <p:nvPr/>
            </p:nvSpPr>
            <p:spPr bwMode="auto">
              <a:xfrm>
                <a:off x="2631" y="3022"/>
                <a:ext cx="17" cy="17"/>
              </a:xfrm>
              <a:custGeom>
                <a:avLst/>
                <a:gdLst>
                  <a:gd name="T0" fmla="*/ 16 w 17"/>
                  <a:gd name="T1" fmla="*/ 16 h 17"/>
                  <a:gd name="T2" fmla="*/ 8 w 17"/>
                  <a:gd name="T3" fmla="*/ 9 h 17"/>
                  <a:gd name="T4" fmla="*/ 0 w 17"/>
                  <a:gd name="T5" fmla="*/ 0 h 17"/>
                </a:gdLst>
                <a:ahLst/>
                <a:cxnLst>
                  <a:cxn ang="0">
                    <a:pos x="T0" y="T1"/>
                  </a:cxn>
                  <a:cxn ang="0">
                    <a:pos x="T2" y="T3"/>
                  </a:cxn>
                  <a:cxn ang="0">
                    <a:pos x="T4" y="T5"/>
                  </a:cxn>
                </a:cxnLst>
                <a:rect l="0" t="0" r="r" b="b"/>
                <a:pathLst>
                  <a:path w="17" h="17">
                    <a:moveTo>
                      <a:pt x="16" y="16"/>
                    </a:moveTo>
                    <a:lnTo>
                      <a:pt x="8" y="9"/>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5" name="Line 1114"/>
              <p:cNvSpPr>
                <a:spLocks noChangeShapeType="1"/>
              </p:cNvSpPr>
              <p:nvPr/>
            </p:nvSpPr>
            <p:spPr bwMode="auto">
              <a:xfrm flipH="1" flipV="1">
                <a:off x="2640" y="3079"/>
                <a:ext cx="4"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grpSp>
          <p:nvGrpSpPr>
            <p:cNvPr id="8" name="Group 7"/>
            <p:cNvGrpSpPr>
              <a:grpSpLocks/>
            </p:cNvGrpSpPr>
            <p:nvPr/>
          </p:nvGrpSpPr>
          <p:grpSpPr bwMode="auto">
            <a:xfrm>
              <a:off x="2734" y="2856"/>
              <a:ext cx="275" cy="202"/>
              <a:chOff x="2734" y="2856"/>
              <a:chExt cx="275" cy="202"/>
            </a:xfrm>
          </p:grpSpPr>
          <p:sp>
            <p:nvSpPr>
              <p:cNvPr id="9" name="Freeform 8"/>
              <p:cNvSpPr>
                <a:spLocks/>
              </p:cNvSpPr>
              <p:nvPr/>
            </p:nvSpPr>
            <p:spPr bwMode="auto">
              <a:xfrm>
                <a:off x="2734" y="2856"/>
                <a:ext cx="275" cy="202"/>
              </a:xfrm>
              <a:custGeom>
                <a:avLst/>
                <a:gdLst>
                  <a:gd name="T0" fmla="*/ 84 w 275"/>
                  <a:gd name="T1" fmla="*/ 4 h 202"/>
                  <a:gd name="T2" fmla="*/ 124 w 275"/>
                  <a:gd name="T3" fmla="*/ 0 h 202"/>
                  <a:gd name="T4" fmla="*/ 141 w 275"/>
                  <a:gd name="T5" fmla="*/ 1 h 202"/>
                  <a:gd name="T6" fmla="*/ 152 w 275"/>
                  <a:gd name="T7" fmla="*/ 4 h 202"/>
                  <a:gd name="T8" fmla="*/ 175 w 275"/>
                  <a:gd name="T9" fmla="*/ 6 h 202"/>
                  <a:gd name="T10" fmla="*/ 215 w 275"/>
                  <a:gd name="T11" fmla="*/ 9 h 202"/>
                  <a:gd name="T12" fmla="*/ 253 w 275"/>
                  <a:gd name="T13" fmla="*/ 9 h 202"/>
                  <a:gd name="T14" fmla="*/ 268 w 275"/>
                  <a:gd name="T15" fmla="*/ 11 h 202"/>
                  <a:gd name="T16" fmla="*/ 273 w 275"/>
                  <a:gd name="T17" fmla="*/ 17 h 202"/>
                  <a:gd name="T18" fmla="*/ 274 w 275"/>
                  <a:gd name="T19" fmla="*/ 27 h 202"/>
                  <a:gd name="T20" fmla="*/ 270 w 275"/>
                  <a:gd name="T21" fmla="*/ 36 h 202"/>
                  <a:gd name="T22" fmla="*/ 265 w 275"/>
                  <a:gd name="T23" fmla="*/ 41 h 202"/>
                  <a:gd name="T24" fmla="*/ 256 w 275"/>
                  <a:gd name="T25" fmla="*/ 45 h 202"/>
                  <a:gd name="T26" fmla="*/ 239 w 275"/>
                  <a:gd name="T27" fmla="*/ 48 h 202"/>
                  <a:gd name="T28" fmla="*/ 226 w 275"/>
                  <a:gd name="T29" fmla="*/ 50 h 202"/>
                  <a:gd name="T30" fmla="*/ 215 w 275"/>
                  <a:gd name="T31" fmla="*/ 49 h 202"/>
                  <a:gd name="T32" fmla="*/ 201 w 275"/>
                  <a:gd name="T33" fmla="*/ 47 h 202"/>
                  <a:gd name="T34" fmla="*/ 192 w 275"/>
                  <a:gd name="T35" fmla="*/ 48 h 202"/>
                  <a:gd name="T36" fmla="*/ 186 w 275"/>
                  <a:gd name="T37" fmla="*/ 51 h 202"/>
                  <a:gd name="T38" fmla="*/ 179 w 275"/>
                  <a:gd name="T39" fmla="*/ 57 h 202"/>
                  <a:gd name="T40" fmla="*/ 175 w 275"/>
                  <a:gd name="T41" fmla="*/ 65 h 202"/>
                  <a:gd name="T42" fmla="*/ 176 w 275"/>
                  <a:gd name="T43" fmla="*/ 69 h 202"/>
                  <a:gd name="T44" fmla="*/ 183 w 275"/>
                  <a:gd name="T45" fmla="*/ 87 h 202"/>
                  <a:gd name="T46" fmla="*/ 199 w 275"/>
                  <a:gd name="T47" fmla="*/ 114 h 202"/>
                  <a:gd name="T48" fmla="*/ 209 w 275"/>
                  <a:gd name="T49" fmla="*/ 136 h 202"/>
                  <a:gd name="T50" fmla="*/ 222 w 275"/>
                  <a:gd name="T51" fmla="*/ 150 h 202"/>
                  <a:gd name="T52" fmla="*/ 236 w 275"/>
                  <a:gd name="T53" fmla="*/ 161 h 202"/>
                  <a:gd name="T54" fmla="*/ 242 w 275"/>
                  <a:gd name="T55" fmla="*/ 168 h 202"/>
                  <a:gd name="T56" fmla="*/ 244 w 275"/>
                  <a:gd name="T57" fmla="*/ 174 h 202"/>
                  <a:gd name="T58" fmla="*/ 244 w 275"/>
                  <a:gd name="T59" fmla="*/ 179 h 202"/>
                  <a:gd name="T60" fmla="*/ 242 w 275"/>
                  <a:gd name="T61" fmla="*/ 185 h 202"/>
                  <a:gd name="T62" fmla="*/ 239 w 275"/>
                  <a:gd name="T63" fmla="*/ 190 h 202"/>
                  <a:gd name="T64" fmla="*/ 233 w 275"/>
                  <a:gd name="T65" fmla="*/ 192 h 202"/>
                  <a:gd name="T66" fmla="*/ 226 w 275"/>
                  <a:gd name="T67" fmla="*/ 193 h 202"/>
                  <a:gd name="T68" fmla="*/ 214 w 275"/>
                  <a:gd name="T69" fmla="*/ 190 h 202"/>
                  <a:gd name="T70" fmla="*/ 209 w 275"/>
                  <a:gd name="T71" fmla="*/ 194 h 202"/>
                  <a:gd name="T72" fmla="*/ 201 w 275"/>
                  <a:gd name="T73" fmla="*/ 196 h 202"/>
                  <a:gd name="T74" fmla="*/ 192 w 275"/>
                  <a:gd name="T75" fmla="*/ 195 h 202"/>
                  <a:gd name="T76" fmla="*/ 182 w 275"/>
                  <a:gd name="T77" fmla="*/ 193 h 202"/>
                  <a:gd name="T78" fmla="*/ 173 w 275"/>
                  <a:gd name="T79" fmla="*/ 191 h 202"/>
                  <a:gd name="T80" fmla="*/ 171 w 275"/>
                  <a:gd name="T81" fmla="*/ 196 h 202"/>
                  <a:gd name="T82" fmla="*/ 165 w 275"/>
                  <a:gd name="T83" fmla="*/ 200 h 202"/>
                  <a:gd name="T84" fmla="*/ 156 w 275"/>
                  <a:gd name="T85" fmla="*/ 201 h 202"/>
                  <a:gd name="T86" fmla="*/ 141 w 275"/>
                  <a:gd name="T87" fmla="*/ 197 h 202"/>
                  <a:gd name="T88" fmla="*/ 112 w 275"/>
                  <a:gd name="T89" fmla="*/ 184 h 202"/>
                  <a:gd name="T90" fmla="*/ 105 w 275"/>
                  <a:gd name="T91" fmla="*/ 183 h 202"/>
                  <a:gd name="T92" fmla="*/ 100 w 275"/>
                  <a:gd name="T93" fmla="*/ 185 h 202"/>
                  <a:gd name="T94" fmla="*/ 95 w 275"/>
                  <a:gd name="T95" fmla="*/ 186 h 202"/>
                  <a:gd name="T96" fmla="*/ 90 w 275"/>
                  <a:gd name="T97" fmla="*/ 185 h 202"/>
                  <a:gd name="T98" fmla="*/ 85 w 275"/>
                  <a:gd name="T99" fmla="*/ 184 h 202"/>
                  <a:gd name="T100" fmla="*/ 81 w 275"/>
                  <a:gd name="T101" fmla="*/ 182 h 202"/>
                  <a:gd name="T102" fmla="*/ 73 w 275"/>
                  <a:gd name="T103" fmla="*/ 174 h 202"/>
                  <a:gd name="T104" fmla="*/ 56 w 275"/>
                  <a:gd name="T105" fmla="*/ 160 h 202"/>
                  <a:gd name="T106" fmla="*/ 44 w 275"/>
                  <a:gd name="T107" fmla="*/ 147 h 202"/>
                  <a:gd name="T108" fmla="*/ 30 w 275"/>
                  <a:gd name="T109" fmla="*/ 134 h 202"/>
                  <a:gd name="T110" fmla="*/ 6 w 275"/>
                  <a:gd name="T111" fmla="*/ 97 h 202"/>
                  <a:gd name="T112" fmla="*/ 0 w 275"/>
                  <a:gd name="T113" fmla="*/ 72 h 202"/>
                  <a:gd name="T114" fmla="*/ 0 w 275"/>
                  <a:gd name="T115" fmla="*/ 51 h 202"/>
                  <a:gd name="T116" fmla="*/ 7 w 275"/>
                  <a:gd name="T117" fmla="*/ 36 h 202"/>
                  <a:gd name="T118" fmla="*/ 15 w 275"/>
                  <a:gd name="T119" fmla="*/ 28 h 202"/>
                  <a:gd name="T120" fmla="*/ 26 w 275"/>
                  <a:gd name="T121" fmla="*/ 24 h 202"/>
                  <a:gd name="T122" fmla="*/ 38 w 275"/>
                  <a:gd name="T123" fmla="*/ 22 h 202"/>
                  <a:gd name="T124" fmla="*/ 51 w 275"/>
                  <a:gd name="T125" fmla="*/ 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02">
                    <a:moveTo>
                      <a:pt x="58" y="22"/>
                    </a:moveTo>
                    <a:lnTo>
                      <a:pt x="84" y="4"/>
                    </a:lnTo>
                    <a:lnTo>
                      <a:pt x="110" y="1"/>
                    </a:lnTo>
                    <a:lnTo>
                      <a:pt x="124" y="0"/>
                    </a:lnTo>
                    <a:lnTo>
                      <a:pt x="133" y="0"/>
                    </a:lnTo>
                    <a:lnTo>
                      <a:pt x="141" y="1"/>
                    </a:lnTo>
                    <a:lnTo>
                      <a:pt x="147" y="2"/>
                    </a:lnTo>
                    <a:lnTo>
                      <a:pt x="152" y="4"/>
                    </a:lnTo>
                    <a:lnTo>
                      <a:pt x="157" y="6"/>
                    </a:lnTo>
                    <a:lnTo>
                      <a:pt x="175" y="6"/>
                    </a:lnTo>
                    <a:lnTo>
                      <a:pt x="198" y="8"/>
                    </a:lnTo>
                    <a:lnTo>
                      <a:pt x="215" y="9"/>
                    </a:lnTo>
                    <a:lnTo>
                      <a:pt x="229" y="8"/>
                    </a:lnTo>
                    <a:lnTo>
                      <a:pt x="253" y="9"/>
                    </a:lnTo>
                    <a:lnTo>
                      <a:pt x="261" y="10"/>
                    </a:lnTo>
                    <a:lnTo>
                      <a:pt x="268" y="11"/>
                    </a:lnTo>
                    <a:lnTo>
                      <a:pt x="271" y="14"/>
                    </a:lnTo>
                    <a:lnTo>
                      <a:pt x="273" y="17"/>
                    </a:lnTo>
                    <a:lnTo>
                      <a:pt x="274" y="22"/>
                    </a:lnTo>
                    <a:lnTo>
                      <a:pt x="274" y="27"/>
                    </a:lnTo>
                    <a:lnTo>
                      <a:pt x="273" y="32"/>
                    </a:lnTo>
                    <a:lnTo>
                      <a:pt x="270" y="36"/>
                    </a:lnTo>
                    <a:lnTo>
                      <a:pt x="267" y="39"/>
                    </a:lnTo>
                    <a:lnTo>
                      <a:pt x="265" y="41"/>
                    </a:lnTo>
                    <a:lnTo>
                      <a:pt x="260" y="43"/>
                    </a:lnTo>
                    <a:lnTo>
                      <a:pt x="256" y="45"/>
                    </a:lnTo>
                    <a:lnTo>
                      <a:pt x="250" y="46"/>
                    </a:lnTo>
                    <a:lnTo>
                      <a:pt x="239" y="48"/>
                    </a:lnTo>
                    <a:lnTo>
                      <a:pt x="232" y="49"/>
                    </a:lnTo>
                    <a:lnTo>
                      <a:pt x="226" y="50"/>
                    </a:lnTo>
                    <a:lnTo>
                      <a:pt x="220" y="50"/>
                    </a:lnTo>
                    <a:lnTo>
                      <a:pt x="215" y="49"/>
                    </a:lnTo>
                    <a:lnTo>
                      <a:pt x="206" y="47"/>
                    </a:lnTo>
                    <a:lnTo>
                      <a:pt x="201" y="47"/>
                    </a:lnTo>
                    <a:lnTo>
                      <a:pt x="196" y="47"/>
                    </a:lnTo>
                    <a:lnTo>
                      <a:pt x="192" y="48"/>
                    </a:lnTo>
                    <a:lnTo>
                      <a:pt x="188" y="50"/>
                    </a:lnTo>
                    <a:lnTo>
                      <a:pt x="186" y="51"/>
                    </a:lnTo>
                    <a:lnTo>
                      <a:pt x="183" y="53"/>
                    </a:lnTo>
                    <a:lnTo>
                      <a:pt x="179" y="57"/>
                    </a:lnTo>
                    <a:lnTo>
                      <a:pt x="176" y="62"/>
                    </a:lnTo>
                    <a:lnTo>
                      <a:pt x="175" y="65"/>
                    </a:lnTo>
                    <a:lnTo>
                      <a:pt x="175" y="66"/>
                    </a:lnTo>
                    <a:lnTo>
                      <a:pt x="176" y="69"/>
                    </a:lnTo>
                    <a:lnTo>
                      <a:pt x="180" y="82"/>
                    </a:lnTo>
                    <a:lnTo>
                      <a:pt x="183" y="87"/>
                    </a:lnTo>
                    <a:lnTo>
                      <a:pt x="191" y="98"/>
                    </a:lnTo>
                    <a:lnTo>
                      <a:pt x="199" y="114"/>
                    </a:lnTo>
                    <a:lnTo>
                      <a:pt x="201" y="125"/>
                    </a:lnTo>
                    <a:lnTo>
                      <a:pt x="209" y="136"/>
                    </a:lnTo>
                    <a:lnTo>
                      <a:pt x="216" y="145"/>
                    </a:lnTo>
                    <a:lnTo>
                      <a:pt x="222" y="150"/>
                    </a:lnTo>
                    <a:lnTo>
                      <a:pt x="229" y="155"/>
                    </a:lnTo>
                    <a:lnTo>
                      <a:pt x="236" y="161"/>
                    </a:lnTo>
                    <a:lnTo>
                      <a:pt x="241" y="166"/>
                    </a:lnTo>
                    <a:lnTo>
                      <a:pt x="242" y="168"/>
                    </a:lnTo>
                    <a:lnTo>
                      <a:pt x="244" y="171"/>
                    </a:lnTo>
                    <a:lnTo>
                      <a:pt x="244" y="174"/>
                    </a:lnTo>
                    <a:lnTo>
                      <a:pt x="244" y="176"/>
                    </a:lnTo>
                    <a:lnTo>
                      <a:pt x="244" y="179"/>
                    </a:lnTo>
                    <a:lnTo>
                      <a:pt x="244" y="182"/>
                    </a:lnTo>
                    <a:lnTo>
                      <a:pt x="242" y="185"/>
                    </a:lnTo>
                    <a:lnTo>
                      <a:pt x="241" y="188"/>
                    </a:lnTo>
                    <a:lnTo>
                      <a:pt x="239" y="190"/>
                    </a:lnTo>
                    <a:lnTo>
                      <a:pt x="236" y="192"/>
                    </a:lnTo>
                    <a:lnTo>
                      <a:pt x="233" y="192"/>
                    </a:lnTo>
                    <a:lnTo>
                      <a:pt x="229" y="193"/>
                    </a:lnTo>
                    <a:lnTo>
                      <a:pt x="226" y="193"/>
                    </a:lnTo>
                    <a:lnTo>
                      <a:pt x="222" y="192"/>
                    </a:lnTo>
                    <a:lnTo>
                      <a:pt x="214" y="190"/>
                    </a:lnTo>
                    <a:lnTo>
                      <a:pt x="212" y="192"/>
                    </a:lnTo>
                    <a:lnTo>
                      <a:pt x="209" y="194"/>
                    </a:lnTo>
                    <a:lnTo>
                      <a:pt x="205" y="195"/>
                    </a:lnTo>
                    <a:lnTo>
                      <a:pt x="201" y="196"/>
                    </a:lnTo>
                    <a:lnTo>
                      <a:pt x="197" y="196"/>
                    </a:lnTo>
                    <a:lnTo>
                      <a:pt x="192" y="195"/>
                    </a:lnTo>
                    <a:lnTo>
                      <a:pt x="188" y="194"/>
                    </a:lnTo>
                    <a:lnTo>
                      <a:pt x="182" y="193"/>
                    </a:lnTo>
                    <a:lnTo>
                      <a:pt x="174" y="188"/>
                    </a:lnTo>
                    <a:lnTo>
                      <a:pt x="173" y="191"/>
                    </a:lnTo>
                    <a:lnTo>
                      <a:pt x="172" y="193"/>
                    </a:lnTo>
                    <a:lnTo>
                      <a:pt x="171" y="196"/>
                    </a:lnTo>
                    <a:lnTo>
                      <a:pt x="168" y="198"/>
                    </a:lnTo>
                    <a:lnTo>
                      <a:pt x="165" y="200"/>
                    </a:lnTo>
                    <a:lnTo>
                      <a:pt x="161" y="201"/>
                    </a:lnTo>
                    <a:lnTo>
                      <a:pt x="156" y="201"/>
                    </a:lnTo>
                    <a:lnTo>
                      <a:pt x="149" y="199"/>
                    </a:lnTo>
                    <a:lnTo>
                      <a:pt x="141" y="197"/>
                    </a:lnTo>
                    <a:lnTo>
                      <a:pt x="129" y="193"/>
                    </a:lnTo>
                    <a:lnTo>
                      <a:pt x="112" y="184"/>
                    </a:lnTo>
                    <a:lnTo>
                      <a:pt x="106" y="181"/>
                    </a:lnTo>
                    <a:lnTo>
                      <a:pt x="105" y="183"/>
                    </a:lnTo>
                    <a:lnTo>
                      <a:pt x="102" y="184"/>
                    </a:lnTo>
                    <a:lnTo>
                      <a:pt x="100" y="185"/>
                    </a:lnTo>
                    <a:lnTo>
                      <a:pt x="98" y="185"/>
                    </a:lnTo>
                    <a:lnTo>
                      <a:pt x="95" y="186"/>
                    </a:lnTo>
                    <a:lnTo>
                      <a:pt x="93" y="186"/>
                    </a:lnTo>
                    <a:lnTo>
                      <a:pt x="90" y="185"/>
                    </a:lnTo>
                    <a:lnTo>
                      <a:pt x="88" y="185"/>
                    </a:lnTo>
                    <a:lnTo>
                      <a:pt x="85" y="184"/>
                    </a:lnTo>
                    <a:lnTo>
                      <a:pt x="83" y="183"/>
                    </a:lnTo>
                    <a:lnTo>
                      <a:pt x="81" y="182"/>
                    </a:lnTo>
                    <a:lnTo>
                      <a:pt x="80" y="181"/>
                    </a:lnTo>
                    <a:lnTo>
                      <a:pt x="73" y="174"/>
                    </a:lnTo>
                    <a:lnTo>
                      <a:pt x="65" y="166"/>
                    </a:lnTo>
                    <a:lnTo>
                      <a:pt x="56" y="160"/>
                    </a:lnTo>
                    <a:lnTo>
                      <a:pt x="50" y="155"/>
                    </a:lnTo>
                    <a:lnTo>
                      <a:pt x="44" y="147"/>
                    </a:lnTo>
                    <a:lnTo>
                      <a:pt x="40" y="142"/>
                    </a:lnTo>
                    <a:lnTo>
                      <a:pt x="30" y="134"/>
                    </a:lnTo>
                    <a:lnTo>
                      <a:pt x="11" y="111"/>
                    </a:lnTo>
                    <a:lnTo>
                      <a:pt x="6" y="97"/>
                    </a:lnTo>
                    <a:lnTo>
                      <a:pt x="3" y="86"/>
                    </a:lnTo>
                    <a:lnTo>
                      <a:pt x="0" y="72"/>
                    </a:lnTo>
                    <a:lnTo>
                      <a:pt x="0" y="60"/>
                    </a:lnTo>
                    <a:lnTo>
                      <a:pt x="0" y="51"/>
                    </a:lnTo>
                    <a:lnTo>
                      <a:pt x="3" y="43"/>
                    </a:lnTo>
                    <a:lnTo>
                      <a:pt x="7" y="36"/>
                    </a:lnTo>
                    <a:lnTo>
                      <a:pt x="11" y="32"/>
                    </a:lnTo>
                    <a:lnTo>
                      <a:pt x="15" y="28"/>
                    </a:lnTo>
                    <a:lnTo>
                      <a:pt x="20" y="26"/>
                    </a:lnTo>
                    <a:lnTo>
                      <a:pt x="26" y="24"/>
                    </a:lnTo>
                    <a:lnTo>
                      <a:pt x="32" y="23"/>
                    </a:lnTo>
                    <a:lnTo>
                      <a:pt x="38" y="22"/>
                    </a:lnTo>
                    <a:lnTo>
                      <a:pt x="45" y="22"/>
                    </a:lnTo>
                    <a:lnTo>
                      <a:pt x="51" y="23"/>
                    </a:lnTo>
                    <a:lnTo>
                      <a:pt x="58" y="22"/>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0" name="Freeform 9"/>
              <p:cNvSpPr>
                <a:spLocks/>
              </p:cNvSpPr>
              <p:nvPr/>
            </p:nvSpPr>
            <p:spPr bwMode="auto">
              <a:xfrm>
                <a:off x="2773" y="2981"/>
                <a:ext cx="163" cy="17"/>
              </a:xfrm>
              <a:custGeom>
                <a:avLst/>
                <a:gdLst>
                  <a:gd name="T0" fmla="*/ 0 w 163"/>
                  <a:gd name="T1" fmla="*/ 5 h 17"/>
                  <a:gd name="T2" fmla="*/ 9 w 163"/>
                  <a:gd name="T3" fmla="*/ 3 h 17"/>
                  <a:gd name="T4" fmla="*/ 15 w 163"/>
                  <a:gd name="T5" fmla="*/ 1 h 17"/>
                  <a:gd name="T6" fmla="*/ 21 w 163"/>
                  <a:gd name="T7" fmla="*/ 1 h 17"/>
                  <a:gd name="T8" fmla="*/ 29 w 163"/>
                  <a:gd name="T9" fmla="*/ 3 h 17"/>
                  <a:gd name="T10" fmla="*/ 33 w 163"/>
                  <a:gd name="T11" fmla="*/ 4 h 17"/>
                  <a:gd name="T12" fmla="*/ 38 w 163"/>
                  <a:gd name="T13" fmla="*/ 6 h 17"/>
                  <a:gd name="T14" fmla="*/ 43 w 163"/>
                  <a:gd name="T15" fmla="*/ 10 h 17"/>
                  <a:gd name="T16" fmla="*/ 48 w 163"/>
                  <a:gd name="T17" fmla="*/ 13 h 17"/>
                  <a:gd name="T18" fmla="*/ 52 w 163"/>
                  <a:gd name="T19" fmla="*/ 11 h 17"/>
                  <a:gd name="T20" fmla="*/ 58 w 163"/>
                  <a:gd name="T21" fmla="*/ 9 h 17"/>
                  <a:gd name="T22" fmla="*/ 64 w 163"/>
                  <a:gd name="T23" fmla="*/ 9 h 17"/>
                  <a:gd name="T24" fmla="*/ 71 w 163"/>
                  <a:gd name="T25" fmla="*/ 9 h 17"/>
                  <a:gd name="T26" fmla="*/ 77 w 163"/>
                  <a:gd name="T27" fmla="*/ 9 h 17"/>
                  <a:gd name="T28" fmla="*/ 82 w 163"/>
                  <a:gd name="T29" fmla="*/ 11 h 17"/>
                  <a:gd name="T30" fmla="*/ 88 w 163"/>
                  <a:gd name="T31" fmla="*/ 13 h 17"/>
                  <a:gd name="T32" fmla="*/ 91 w 163"/>
                  <a:gd name="T33" fmla="*/ 16 h 17"/>
                  <a:gd name="T34" fmla="*/ 97 w 163"/>
                  <a:gd name="T35" fmla="*/ 13 h 17"/>
                  <a:gd name="T36" fmla="*/ 102 w 163"/>
                  <a:gd name="T37" fmla="*/ 11 h 17"/>
                  <a:gd name="T38" fmla="*/ 108 w 163"/>
                  <a:gd name="T39" fmla="*/ 10 h 17"/>
                  <a:gd name="T40" fmla="*/ 112 w 163"/>
                  <a:gd name="T41" fmla="*/ 10 h 17"/>
                  <a:gd name="T42" fmla="*/ 116 w 163"/>
                  <a:gd name="T43" fmla="*/ 10 h 17"/>
                  <a:gd name="T44" fmla="*/ 122 w 163"/>
                  <a:gd name="T45" fmla="*/ 10 h 17"/>
                  <a:gd name="T46" fmla="*/ 130 w 163"/>
                  <a:gd name="T47" fmla="*/ 11 h 17"/>
                  <a:gd name="T48" fmla="*/ 134 w 163"/>
                  <a:gd name="T49" fmla="*/ 6 h 17"/>
                  <a:gd name="T50" fmla="*/ 137 w 163"/>
                  <a:gd name="T51" fmla="*/ 4 h 17"/>
                  <a:gd name="T52" fmla="*/ 141 w 163"/>
                  <a:gd name="T53" fmla="*/ 3 h 17"/>
                  <a:gd name="T54" fmla="*/ 145 w 163"/>
                  <a:gd name="T55" fmla="*/ 1 h 17"/>
                  <a:gd name="T56" fmla="*/ 149 w 163"/>
                  <a:gd name="T57" fmla="*/ 0 h 17"/>
                  <a:gd name="T58" fmla="*/ 153 w 163"/>
                  <a:gd name="T59" fmla="*/ 0 h 17"/>
                  <a:gd name="T60" fmla="*/ 158 w 163"/>
                  <a:gd name="T61" fmla="*/ 0 h 17"/>
                  <a:gd name="T62" fmla="*/ 162 w 163"/>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7">
                    <a:moveTo>
                      <a:pt x="0" y="5"/>
                    </a:moveTo>
                    <a:lnTo>
                      <a:pt x="9" y="3"/>
                    </a:lnTo>
                    <a:lnTo>
                      <a:pt x="15" y="1"/>
                    </a:lnTo>
                    <a:lnTo>
                      <a:pt x="21" y="1"/>
                    </a:lnTo>
                    <a:lnTo>
                      <a:pt x="29" y="3"/>
                    </a:lnTo>
                    <a:lnTo>
                      <a:pt x="33" y="4"/>
                    </a:lnTo>
                    <a:lnTo>
                      <a:pt x="38" y="6"/>
                    </a:lnTo>
                    <a:lnTo>
                      <a:pt x="43" y="10"/>
                    </a:lnTo>
                    <a:lnTo>
                      <a:pt x="48" y="13"/>
                    </a:lnTo>
                    <a:lnTo>
                      <a:pt x="52" y="11"/>
                    </a:lnTo>
                    <a:lnTo>
                      <a:pt x="58" y="9"/>
                    </a:lnTo>
                    <a:lnTo>
                      <a:pt x="64" y="9"/>
                    </a:lnTo>
                    <a:lnTo>
                      <a:pt x="71" y="9"/>
                    </a:lnTo>
                    <a:lnTo>
                      <a:pt x="77" y="9"/>
                    </a:lnTo>
                    <a:lnTo>
                      <a:pt x="82" y="11"/>
                    </a:lnTo>
                    <a:lnTo>
                      <a:pt x="88" y="13"/>
                    </a:lnTo>
                    <a:lnTo>
                      <a:pt x="91" y="16"/>
                    </a:lnTo>
                    <a:lnTo>
                      <a:pt x="97" y="13"/>
                    </a:lnTo>
                    <a:lnTo>
                      <a:pt x="102" y="11"/>
                    </a:lnTo>
                    <a:lnTo>
                      <a:pt x="108" y="10"/>
                    </a:lnTo>
                    <a:lnTo>
                      <a:pt x="112" y="10"/>
                    </a:lnTo>
                    <a:lnTo>
                      <a:pt x="116" y="10"/>
                    </a:lnTo>
                    <a:lnTo>
                      <a:pt x="122" y="10"/>
                    </a:lnTo>
                    <a:lnTo>
                      <a:pt x="130" y="11"/>
                    </a:lnTo>
                    <a:lnTo>
                      <a:pt x="134" y="6"/>
                    </a:lnTo>
                    <a:lnTo>
                      <a:pt x="137" y="4"/>
                    </a:lnTo>
                    <a:lnTo>
                      <a:pt x="141" y="3"/>
                    </a:lnTo>
                    <a:lnTo>
                      <a:pt x="145" y="1"/>
                    </a:lnTo>
                    <a:lnTo>
                      <a:pt x="149" y="0"/>
                    </a:lnTo>
                    <a:lnTo>
                      <a:pt x="153" y="0"/>
                    </a:lnTo>
                    <a:lnTo>
                      <a:pt x="158" y="0"/>
                    </a:lnTo>
                    <a:lnTo>
                      <a:pt x="162"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1" name="Freeform 10"/>
              <p:cNvSpPr>
                <a:spLocks/>
              </p:cNvSpPr>
              <p:nvPr/>
            </p:nvSpPr>
            <p:spPr bwMode="auto">
              <a:xfrm>
                <a:off x="2755" y="2950"/>
                <a:ext cx="130" cy="17"/>
              </a:xfrm>
              <a:custGeom>
                <a:avLst/>
                <a:gdLst>
                  <a:gd name="T0" fmla="*/ 0 w 130"/>
                  <a:gd name="T1" fmla="*/ 12 h 17"/>
                  <a:gd name="T2" fmla="*/ 11 w 130"/>
                  <a:gd name="T3" fmla="*/ 4 h 17"/>
                  <a:gd name="T4" fmla="*/ 21 w 130"/>
                  <a:gd name="T5" fmla="*/ 1 h 17"/>
                  <a:gd name="T6" fmla="*/ 31 w 130"/>
                  <a:gd name="T7" fmla="*/ 0 h 17"/>
                  <a:gd name="T8" fmla="*/ 38 w 130"/>
                  <a:gd name="T9" fmla="*/ 0 h 17"/>
                  <a:gd name="T10" fmla="*/ 47 w 130"/>
                  <a:gd name="T11" fmla="*/ 3 h 17"/>
                  <a:gd name="T12" fmla="*/ 59 w 130"/>
                  <a:gd name="T13" fmla="*/ 9 h 17"/>
                  <a:gd name="T14" fmla="*/ 75 w 130"/>
                  <a:gd name="T15" fmla="*/ 16 h 17"/>
                  <a:gd name="T16" fmla="*/ 94 w 130"/>
                  <a:gd name="T17" fmla="*/ 16 h 17"/>
                  <a:gd name="T18" fmla="*/ 107 w 130"/>
                  <a:gd name="T19" fmla="*/ 11 h 17"/>
                  <a:gd name="T20" fmla="*/ 120 w 130"/>
                  <a:gd name="T21" fmla="*/ 8 h 17"/>
                  <a:gd name="T22" fmla="*/ 129 w 130"/>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7">
                    <a:moveTo>
                      <a:pt x="0" y="12"/>
                    </a:moveTo>
                    <a:lnTo>
                      <a:pt x="11" y="4"/>
                    </a:lnTo>
                    <a:lnTo>
                      <a:pt x="21" y="1"/>
                    </a:lnTo>
                    <a:lnTo>
                      <a:pt x="31" y="0"/>
                    </a:lnTo>
                    <a:lnTo>
                      <a:pt x="38" y="0"/>
                    </a:lnTo>
                    <a:lnTo>
                      <a:pt x="47" y="3"/>
                    </a:lnTo>
                    <a:lnTo>
                      <a:pt x="59" y="9"/>
                    </a:lnTo>
                    <a:lnTo>
                      <a:pt x="75" y="16"/>
                    </a:lnTo>
                    <a:lnTo>
                      <a:pt x="94" y="16"/>
                    </a:lnTo>
                    <a:lnTo>
                      <a:pt x="107" y="11"/>
                    </a:lnTo>
                    <a:lnTo>
                      <a:pt x="120" y="8"/>
                    </a:lnTo>
                    <a:lnTo>
                      <a:pt x="129"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2" name="Freeform 11"/>
              <p:cNvSpPr>
                <a:spLocks/>
              </p:cNvSpPr>
              <p:nvPr/>
            </p:nvSpPr>
            <p:spPr bwMode="auto">
              <a:xfrm>
                <a:off x="2808" y="2940"/>
                <a:ext cx="106" cy="17"/>
              </a:xfrm>
              <a:custGeom>
                <a:avLst/>
                <a:gdLst>
                  <a:gd name="T0" fmla="*/ 0 w 106"/>
                  <a:gd name="T1" fmla="*/ 16 h 17"/>
                  <a:gd name="T2" fmla="*/ 19 w 106"/>
                  <a:gd name="T3" fmla="*/ 16 h 17"/>
                  <a:gd name="T4" fmla="*/ 42 w 106"/>
                  <a:gd name="T5" fmla="*/ 16 h 17"/>
                  <a:gd name="T6" fmla="*/ 59 w 106"/>
                  <a:gd name="T7" fmla="*/ 16 h 17"/>
                  <a:gd name="T8" fmla="*/ 81 w 106"/>
                  <a:gd name="T9" fmla="*/ 5 h 17"/>
                  <a:gd name="T10" fmla="*/ 90 w 106"/>
                  <a:gd name="T11" fmla="*/ 0 h 17"/>
                  <a:gd name="T12" fmla="*/ 98 w 106"/>
                  <a:gd name="T13" fmla="*/ 0 h 17"/>
                  <a:gd name="T14" fmla="*/ 105 w 106"/>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
                    <a:moveTo>
                      <a:pt x="0" y="16"/>
                    </a:moveTo>
                    <a:lnTo>
                      <a:pt x="19" y="16"/>
                    </a:lnTo>
                    <a:lnTo>
                      <a:pt x="42" y="16"/>
                    </a:lnTo>
                    <a:lnTo>
                      <a:pt x="59" y="16"/>
                    </a:lnTo>
                    <a:lnTo>
                      <a:pt x="81" y="5"/>
                    </a:lnTo>
                    <a:lnTo>
                      <a:pt x="90" y="0"/>
                    </a:lnTo>
                    <a:lnTo>
                      <a:pt x="98" y="0"/>
                    </a:lnTo>
                    <a:lnTo>
                      <a:pt x="105" y="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5" name="Freeform 14"/>
              <p:cNvSpPr>
                <a:spLocks/>
              </p:cNvSpPr>
              <p:nvPr/>
            </p:nvSpPr>
            <p:spPr bwMode="auto">
              <a:xfrm>
                <a:off x="2791" y="2878"/>
                <a:ext cx="70" cy="60"/>
              </a:xfrm>
              <a:custGeom>
                <a:avLst/>
                <a:gdLst>
                  <a:gd name="T0" fmla="*/ 0 w 70"/>
                  <a:gd name="T1" fmla="*/ 0 h 60"/>
                  <a:gd name="T2" fmla="*/ 1 w 70"/>
                  <a:gd name="T3" fmla="*/ 8 h 60"/>
                  <a:gd name="T4" fmla="*/ 4 w 70"/>
                  <a:gd name="T5" fmla="*/ 18 h 60"/>
                  <a:gd name="T6" fmla="*/ 8 w 70"/>
                  <a:gd name="T7" fmla="*/ 26 h 60"/>
                  <a:gd name="T8" fmla="*/ 12 w 70"/>
                  <a:gd name="T9" fmla="*/ 33 h 60"/>
                  <a:gd name="T10" fmla="*/ 19 w 70"/>
                  <a:gd name="T11" fmla="*/ 39 h 60"/>
                  <a:gd name="T12" fmla="*/ 25 w 70"/>
                  <a:gd name="T13" fmla="*/ 45 h 60"/>
                  <a:gd name="T14" fmla="*/ 32 w 70"/>
                  <a:gd name="T15" fmla="*/ 50 h 60"/>
                  <a:gd name="T16" fmla="*/ 40 w 70"/>
                  <a:gd name="T17" fmla="*/ 54 h 60"/>
                  <a:gd name="T18" fmla="*/ 49 w 70"/>
                  <a:gd name="T19" fmla="*/ 56 h 60"/>
                  <a:gd name="T20" fmla="*/ 69 w 70"/>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0">
                    <a:moveTo>
                      <a:pt x="0" y="0"/>
                    </a:moveTo>
                    <a:lnTo>
                      <a:pt x="1" y="8"/>
                    </a:lnTo>
                    <a:lnTo>
                      <a:pt x="4" y="18"/>
                    </a:lnTo>
                    <a:lnTo>
                      <a:pt x="8" y="26"/>
                    </a:lnTo>
                    <a:lnTo>
                      <a:pt x="12" y="33"/>
                    </a:lnTo>
                    <a:lnTo>
                      <a:pt x="19" y="39"/>
                    </a:lnTo>
                    <a:lnTo>
                      <a:pt x="25" y="45"/>
                    </a:lnTo>
                    <a:lnTo>
                      <a:pt x="32" y="50"/>
                    </a:lnTo>
                    <a:lnTo>
                      <a:pt x="40" y="54"/>
                    </a:lnTo>
                    <a:lnTo>
                      <a:pt x="49" y="56"/>
                    </a:lnTo>
                    <a:lnTo>
                      <a:pt x="69" y="59"/>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6" name="Freeform 15"/>
              <p:cNvSpPr>
                <a:spLocks/>
              </p:cNvSpPr>
              <p:nvPr/>
            </p:nvSpPr>
            <p:spPr bwMode="auto">
              <a:xfrm>
                <a:off x="2802" y="2910"/>
                <a:ext cx="17" cy="18"/>
              </a:xfrm>
              <a:custGeom>
                <a:avLst/>
                <a:gdLst>
                  <a:gd name="T0" fmla="*/ 0 w 17"/>
                  <a:gd name="T1" fmla="*/ 0 h 18"/>
                  <a:gd name="T2" fmla="*/ 3 w 17"/>
                  <a:gd name="T3" fmla="*/ 9 h 18"/>
                  <a:gd name="T4" fmla="*/ 12 w 17"/>
                  <a:gd name="T5" fmla="*/ 14 h 18"/>
                  <a:gd name="T6" fmla="*/ 16 w 17"/>
                  <a:gd name="T7" fmla="*/ 17 h 18"/>
                </a:gdLst>
                <a:ahLst/>
                <a:cxnLst>
                  <a:cxn ang="0">
                    <a:pos x="T0" y="T1"/>
                  </a:cxn>
                  <a:cxn ang="0">
                    <a:pos x="T2" y="T3"/>
                  </a:cxn>
                  <a:cxn ang="0">
                    <a:pos x="T4" y="T5"/>
                  </a:cxn>
                  <a:cxn ang="0">
                    <a:pos x="T6" y="T7"/>
                  </a:cxn>
                </a:cxnLst>
                <a:rect l="0" t="0" r="r" b="b"/>
                <a:pathLst>
                  <a:path w="17" h="18">
                    <a:moveTo>
                      <a:pt x="0" y="0"/>
                    </a:moveTo>
                    <a:lnTo>
                      <a:pt x="3" y="9"/>
                    </a:lnTo>
                    <a:lnTo>
                      <a:pt x="12" y="14"/>
                    </a:lnTo>
                    <a:lnTo>
                      <a:pt x="16" y="1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7" name="Freeform 16"/>
              <p:cNvSpPr>
                <a:spLocks/>
              </p:cNvSpPr>
              <p:nvPr/>
            </p:nvSpPr>
            <p:spPr bwMode="auto">
              <a:xfrm>
                <a:off x="2891" y="2863"/>
                <a:ext cx="17" cy="21"/>
              </a:xfrm>
              <a:custGeom>
                <a:avLst/>
                <a:gdLst>
                  <a:gd name="T0" fmla="*/ 0 w 17"/>
                  <a:gd name="T1" fmla="*/ 0 h 21"/>
                  <a:gd name="T2" fmla="*/ 6 w 17"/>
                  <a:gd name="T3" fmla="*/ 2 h 21"/>
                  <a:gd name="T4" fmla="*/ 13 w 17"/>
                  <a:gd name="T5" fmla="*/ 8 h 21"/>
                  <a:gd name="T6" fmla="*/ 16 w 17"/>
                  <a:gd name="T7" fmla="*/ 13 h 21"/>
                  <a:gd name="T8" fmla="*/ 16 w 17"/>
                  <a:gd name="T9" fmla="*/ 20 h 21"/>
                </a:gdLst>
                <a:ahLst/>
                <a:cxnLst>
                  <a:cxn ang="0">
                    <a:pos x="T0" y="T1"/>
                  </a:cxn>
                  <a:cxn ang="0">
                    <a:pos x="T2" y="T3"/>
                  </a:cxn>
                  <a:cxn ang="0">
                    <a:pos x="T4" y="T5"/>
                  </a:cxn>
                  <a:cxn ang="0">
                    <a:pos x="T6" y="T7"/>
                  </a:cxn>
                  <a:cxn ang="0">
                    <a:pos x="T8" y="T9"/>
                  </a:cxn>
                </a:cxnLst>
                <a:rect l="0" t="0" r="r" b="b"/>
                <a:pathLst>
                  <a:path w="17" h="21">
                    <a:moveTo>
                      <a:pt x="0" y="0"/>
                    </a:moveTo>
                    <a:lnTo>
                      <a:pt x="6" y="2"/>
                    </a:lnTo>
                    <a:lnTo>
                      <a:pt x="13" y="8"/>
                    </a:lnTo>
                    <a:lnTo>
                      <a:pt x="16" y="13"/>
                    </a:lnTo>
                    <a:lnTo>
                      <a:pt x="16" y="2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8" name="Freeform 17"/>
              <p:cNvSpPr>
                <a:spLocks/>
              </p:cNvSpPr>
              <p:nvPr/>
            </p:nvSpPr>
            <p:spPr bwMode="auto">
              <a:xfrm>
                <a:off x="2947" y="2868"/>
                <a:ext cx="17" cy="32"/>
              </a:xfrm>
              <a:custGeom>
                <a:avLst/>
                <a:gdLst>
                  <a:gd name="T0" fmla="*/ 16 w 17"/>
                  <a:gd name="T1" fmla="*/ 0 h 32"/>
                  <a:gd name="T2" fmla="*/ 9 w 17"/>
                  <a:gd name="T3" fmla="*/ 4 h 32"/>
                  <a:gd name="T4" fmla="*/ 4 w 17"/>
                  <a:gd name="T5" fmla="*/ 9 h 32"/>
                  <a:gd name="T6" fmla="*/ 2 w 17"/>
                  <a:gd name="T7" fmla="*/ 14 h 32"/>
                  <a:gd name="T8" fmla="*/ 0 w 17"/>
                  <a:gd name="T9" fmla="*/ 19 h 32"/>
                  <a:gd name="T10" fmla="*/ 2 w 17"/>
                  <a:gd name="T11" fmla="*/ 24 h 32"/>
                  <a:gd name="T12" fmla="*/ 4 w 17"/>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16" y="0"/>
                    </a:moveTo>
                    <a:lnTo>
                      <a:pt x="9" y="4"/>
                    </a:lnTo>
                    <a:lnTo>
                      <a:pt x="4" y="9"/>
                    </a:lnTo>
                    <a:lnTo>
                      <a:pt x="2" y="14"/>
                    </a:lnTo>
                    <a:lnTo>
                      <a:pt x="0" y="19"/>
                    </a:lnTo>
                    <a:lnTo>
                      <a:pt x="2" y="24"/>
                    </a:lnTo>
                    <a:lnTo>
                      <a:pt x="4" y="31"/>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9" name="Freeform 18"/>
              <p:cNvSpPr>
                <a:spLocks/>
              </p:cNvSpPr>
              <p:nvPr/>
            </p:nvSpPr>
            <p:spPr bwMode="auto">
              <a:xfrm>
                <a:off x="2915" y="2901"/>
                <a:ext cx="28" cy="17"/>
              </a:xfrm>
              <a:custGeom>
                <a:avLst/>
                <a:gdLst>
                  <a:gd name="T0" fmla="*/ 27 w 28"/>
                  <a:gd name="T1" fmla="*/ 16 h 17"/>
                  <a:gd name="T2" fmla="*/ 17 w 28"/>
                  <a:gd name="T3" fmla="*/ 8 h 17"/>
                  <a:gd name="T4" fmla="*/ 6 w 28"/>
                  <a:gd name="T5" fmla="*/ 0 h 17"/>
                  <a:gd name="T6" fmla="*/ 0 w 28"/>
                  <a:gd name="T7" fmla="*/ 0 h 17"/>
                </a:gdLst>
                <a:ahLst/>
                <a:cxnLst>
                  <a:cxn ang="0">
                    <a:pos x="T0" y="T1"/>
                  </a:cxn>
                  <a:cxn ang="0">
                    <a:pos x="T2" y="T3"/>
                  </a:cxn>
                  <a:cxn ang="0">
                    <a:pos x="T4" y="T5"/>
                  </a:cxn>
                  <a:cxn ang="0">
                    <a:pos x="T6" y="T7"/>
                  </a:cxn>
                </a:cxnLst>
                <a:rect l="0" t="0" r="r" b="b"/>
                <a:pathLst>
                  <a:path w="28" h="17">
                    <a:moveTo>
                      <a:pt x="27" y="16"/>
                    </a:moveTo>
                    <a:lnTo>
                      <a:pt x="17" y="8"/>
                    </a:lnTo>
                    <a:lnTo>
                      <a:pt x="6" y="0"/>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0" name="Freeform 19"/>
              <p:cNvSpPr>
                <a:spLocks/>
              </p:cNvSpPr>
              <p:nvPr/>
            </p:nvSpPr>
            <p:spPr bwMode="auto">
              <a:xfrm>
                <a:off x="2904" y="2991"/>
                <a:ext cx="47" cy="56"/>
              </a:xfrm>
              <a:custGeom>
                <a:avLst/>
                <a:gdLst>
                  <a:gd name="T0" fmla="*/ 0 w 47"/>
                  <a:gd name="T1" fmla="*/ 0 h 56"/>
                  <a:gd name="T2" fmla="*/ 2 w 47"/>
                  <a:gd name="T3" fmla="*/ 3 h 56"/>
                  <a:gd name="T4" fmla="*/ 6 w 47"/>
                  <a:gd name="T5" fmla="*/ 6 h 56"/>
                  <a:gd name="T6" fmla="*/ 12 w 47"/>
                  <a:gd name="T7" fmla="*/ 11 h 56"/>
                  <a:gd name="T8" fmla="*/ 17 w 47"/>
                  <a:gd name="T9" fmla="*/ 18 h 56"/>
                  <a:gd name="T10" fmla="*/ 20 w 47"/>
                  <a:gd name="T11" fmla="*/ 22 h 56"/>
                  <a:gd name="T12" fmla="*/ 26 w 47"/>
                  <a:gd name="T13" fmla="*/ 24 h 56"/>
                  <a:gd name="T14" fmla="*/ 32 w 47"/>
                  <a:gd name="T15" fmla="*/ 27 h 56"/>
                  <a:gd name="T16" fmla="*/ 38 w 47"/>
                  <a:gd name="T17" fmla="*/ 30 h 56"/>
                  <a:gd name="T18" fmla="*/ 40 w 47"/>
                  <a:gd name="T19" fmla="*/ 33 h 56"/>
                  <a:gd name="T20" fmla="*/ 42 w 47"/>
                  <a:gd name="T21" fmla="*/ 35 h 56"/>
                  <a:gd name="T22" fmla="*/ 44 w 47"/>
                  <a:gd name="T23" fmla="*/ 40 h 56"/>
                  <a:gd name="T24" fmla="*/ 46 w 47"/>
                  <a:gd name="T25" fmla="*/ 44 h 56"/>
                  <a:gd name="T26" fmla="*/ 46 w 47"/>
                  <a:gd name="T27" fmla="*/ 48 h 56"/>
                  <a:gd name="T28" fmla="*/ 46 w 47"/>
                  <a:gd name="T29" fmla="*/ 52 h 56"/>
                  <a:gd name="T30" fmla="*/ 44 w 47"/>
                  <a:gd name="T3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6">
                    <a:moveTo>
                      <a:pt x="0" y="0"/>
                    </a:moveTo>
                    <a:lnTo>
                      <a:pt x="2" y="3"/>
                    </a:lnTo>
                    <a:lnTo>
                      <a:pt x="6" y="6"/>
                    </a:lnTo>
                    <a:lnTo>
                      <a:pt x="12" y="11"/>
                    </a:lnTo>
                    <a:lnTo>
                      <a:pt x="17" y="18"/>
                    </a:lnTo>
                    <a:lnTo>
                      <a:pt x="20" y="22"/>
                    </a:lnTo>
                    <a:lnTo>
                      <a:pt x="26" y="24"/>
                    </a:lnTo>
                    <a:lnTo>
                      <a:pt x="32" y="27"/>
                    </a:lnTo>
                    <a:lnTo>
                      <a:pt x="38" y="30"/>
                    </a:lnTo>
                    <a:lnTo>
                      <a:pt x="40" y="33"/>
                    </a:lnTo>
                    <a:lnTo>
                      <a:pt x="42" y="35"/>
                    </a:lnTo>
                    <a:lnTo>
                      <a:pt x="44" y="40"/>
                    </a:lnTo>
                    <a:lnTo>
                      <a:pt x="46" y="44"/>
                    </a:lnTo>
                    <a:lnTo>
                      <a:pt x="46" y="48"/>
                    </a:lnTo>
                    <a:lnTo>
                      <a:pt x="46" y="52"/>
                    </a:lnTo>
                    <a:lnTo>
                      <a:pt x="44" y="5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1" name="Freeform 20"/>
              <p:cNvSpPr>
                <a:spLocks/>
              </p:cNvSpPr>
              <p:nvPr/>
            </p:nvSpPr>
            <p:spPr bwMode="auto">
              <a:xfrm>
                <a:off x="2864" y="2995"/>
                <a:ext cx="46" cy="49"/>
              </a:xfrm>
              <a:custGeom>
                <a:avLst/>
                <a:gdLst>
                  <a:gd name="T0" fmla="*/ 0 w 46"/>
                  <a:gd name="T1" fmla="*/ 0 h 49"/>
                  <a:gd name="T2" fmla="*/ 2 w 46"/>
                  <a:gd name="T3" fmla="*/ 8 h 49"/>
                  <a:gd name="T4" fmla="*/ 5 w 46"/>
                  <a:gd name="T5" fmla="*/ 12 h 49"/>
                  <a:gd name="T6" fmla="*/ 10 w 46"/>
                  <a:gd name="T7" fmla="*/ 15 h 49"/>
                  <a:gd name="T8" fmla="*/ 15 w 46"/>
                  <a:gd name="T9" fmla="*/ 18 h 49"/>
                  <a:gd name="T10" fmla="*/ 18 w 46"/>
                  <a:gd name="T11" fmla="*/ 22 h 49"/>
                  <a:gd name="T12" fmla="*/ 23 w 46"/>
                  <a:gd name="T13" fmla="*/ 26 h 49"/>
                  <a:gd name="T14" fmla="*/ 28 w 46"/>
                  <a:gd name="T15" fmla="*/ 29 h 49"/>
                  <a:gd name="T16" fmla="*/ 34 w 46"/>
                  <a:gd name="T17" fmla="*/ 33 h 49"/>
                  <a:gd name="T18" fmla="*/ 38 w 46"/>
                  <a:gd name="T19" fmla="*/ 36 h 49"/>
                  <a:gd name="T20" fmla="*/ 41 w 46"/>
                  <a:gd name="T21" fmla="*/ 39 h 49"/>
                  <a:gd name="T22" fmla="*/ 43 w 46"/>
                  <a:gd name="T23" fmla="*/ 43 h 49"/>
                  <a:gd name="T24" fmla="*/ 44 w 46"/>
                  <a:gd name="T25" fmla="*/ 45 h 49"/>
                  <a:gd name="T26" fmla="*/ 45 w 46"/>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0" y="0"/>
                    </a:moveTo>
                    <a:lnTo>
                      <a:pt x="2" y="8"/>
                    </a:lnTo>
                    <a:lnTo>
                      <a:pt x="5" y="12"/>
                    </a:lnTo>
                    <a:lnTo>
                      <a:pt x="10" y="15"/>
                    </a:lnTo>
                    <a:lnTo>
                      <a:pt x="15" y="18"/>
                    </a:lnTo>
                    <a:lnTo>
                      <a:pt x="18" y="22"/>
                    </a:lnTo>
                    <a:lnTo>
                      <a:pt x="23" y="26"/>
                    </a:lnTo>
                    <a:lnTo>
                      <a:pt x="28" y="29"/>
                    </a:lnTo>
                    <a:lnTo>
                      <a:pt x="34" y="33"/>
                    </a:lnTo>
                    <a:lnTo>
                      <a:pt x="38" y="36"/>
                    </a:lnTo>
                    <a:lnTo>
                      <a:pt x="41" y="39"/>
                    </a:lnTo>
                    <a:lnTo>
                      <a:pt x="43" y="43"/>
                    </a:lnTo>
                    <a:lnTo>
                      <a:pt x="44" y="45"/>
                    </a:lnTo>
                    <a:lnTo>
                      <a:pt x="45" y="48"/>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2" name="Freeform 21"/>
              <p:cNvSpPr>
                <a:spLocks/>
              </p:cNvSpPr>
              <p:nvPr/>
            </p:nvSpPr>
            <p:spPr bwMode="auto">
              <a:xfrm>
                <a:off x="2819" y="2993"/>
                <a:ext cx="25" cy="45"/>
              </a:xfrm>
              <a:custGeom>
                <a:avLst/>
                <a:gdLst>
                  <a:gd name="T0" fmla="*/ 2 w 25"/>
                  <a:gd name="T1" fmla="*/ 0 h 45"/>
                  <a:gd name="T2" fmla="*/ 0 w 25"/>
                  <a:gd name="T3" fmla="*/ 4 h 45"/>
                  <a:gd name="T4" fmla="*/ 2 w 25"/>
                  <a:gd name="T5" fmla="*/ 5 h 45"/>
                  <a:gd name="T6" fmla="*/ 4 w 25"/>
                  <a:gd name="T7" fmla="*/ 7 h 45"/>
                  <a:gd name="T8" fmla="*/ 6 w 25"/>
                  <a:gd name="T9" fmla="*/ 9 h 45"/>
                  <a:gd name="T10" fmla="*/ 8 w 25"/>
                  <a:gd name="T11" fmla="*/ 10 h 45"/>
                  <a:gd name="T12" fmla="*/ 9 w 25"/>
                  <a:gd name="T13" fmla="*/ 12 h 45"/>
                  <a:gd name="T14" fmla="*/ 11 w 25"/>
                  <a:gd name="T15" fmla="*/ 14 h 45"/>
                  <a:gd name="T16" fmla="*/ 12 w 25"/>
                  <a:gd name="T17" fmla="*/ 16 h 45"/>
                  <a:gd name="T18" fmla="*/ 16 w 25"/>
                  <a:gd name="T19" fmla="*/ 19 h 45"/>
                  <a:gd name="T20" fmla="*/ 18 w 25"/>
                  <a:gd name="T21" fmla="*/ 21 h 45"/>
                  <a:gd name="T22" fmla="*/ 20 w 25"/>
                  <a:gd name="T23" fmla="*/ 23 h 45"/>
                  <a:gd name="T24" fmla="*/ 22 w 25"/>
                  <a:gd name="T25" fmla="*/ 25 h 45"/>
                  <a:gd name="T26" fmla="*/ 22 w 25"/>
                  <a:gd name="T27" fmla="*/ 27 h 45"/>
                  <a:gd name="T28" fmla="*/ 23 w 25"/>
                  <a:gd name="T29" fmla="*/ 30 h 45"/>
                  <a:gd name="T30" fmla="*/ 24 w 25"/>
                  <a:gd name="T31" fmla="*/ 33 h 45"/>
                  <a:gd name="T32" fmla="*/ 23 w 25"/>
                  <a:gd name="T33" fmla="*/ 37 h 45"/>
                  <a:gd name="T34" fmla="*/ 23 w 25"/>
                  <a:gd name="T35" fmla="*/ 40 h 45"/>
                  <a:gd name="T36" fmla="*/ 22 w 25"/>
                  <a:gd name="T37" fmla="*/ 42 h 45"/>
                  <a:gd name="T38" fmla="*/ 21 w 25"/>
                  <a:gd name="T3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2" y="0"/>
                    </a:moveTo>
                    <a:lnTo>
                      <a:pt x="0" y="4"/>
                    </a:lnTo>
                    <a:lnTo>
                      <a:pt x="2" y="5"/>
                    </a:lnTo>
                    <a:lnTo>
                      <a:pt x="4" y="7"/>
                    </a:lnTo>
                    <a:lnTo>
                      <a:pt x="6" y="9"/>
                    </a:lnTo>
                    <a:lnTo>
                      <a:pt x="8" y="10"/>
                    </a:lnTo>
                    <a:lnTo>
                      <a:pt x="9" y="12"/>
                    </a:lnTo>
                    <a:lnTo>
                      <a:pt x="11" y="14"/>
                    </a:lnTo>
                    <a:lnTo>
                      <a:pt x="12" y="16"/>
                    </a:lnTo>
                    <a:lnTo>
                      <a:pt x="16" y="19"/>
                    </a:lnTo>
                    <a:lnTo>
                      <a:pt x="18" y="21"/>
                    </a:lnTo>
                    <a:lnTo>
                      <a:pt x="20" y="23"/>
                    </a:lnTo>
                    <a:lnTo>
                      <a:pt x="22" y="25"/>
                    </a:lnTo>
                    <a:lnTo>
                      <a:pt x="22" y="27"/>
                    </a:lnTo>
                    <a:lnTo>
                      <a:pt x="23" y="30"/>
                    </a:lnTo>
                    <a:lnTo>
                      <a:pt x="24" y="33"/>
                    </a:lnTo>
                    <a:lnTo>
                      <a:pt x="23" y="37"/>
                    </a:lnTo>
                    <a:lnTo>
                      <a:pt x="23" y="40"/>
                    </a:lnTo>
                    <a:lnTo>
                      <a:pt x="22" y="42"/>
                    </a:lnTo>
                    <a:lnTo>
                      <a:pt x="21" y="4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3" name="Freeform 22"/>
              <p:cNvSpPr>
                <a:spLocks/>
              </p:cNvSpPr>
              <p:nvPr/>
            </p:nvSpPr>
            <p:spPr bwMode="auto">
              <a:xfrm>
                <a:off x="2905" y="2917"/>
                <a:ext cx="17" cy="17"/>
              </a:xfrm>
              <a:custGeom>
                <a:avLst/>
                <a:gdLst>
                  <a:gd name="T0" fmla="*/ 16 w 17"/>
                  <a:gd name="T1" fmla="*/ 0 h 17"/>
                  <a:gd name="T2" fmla="*/ 12 w 17"/>
                  <a:gd name="T3" fmla="*/ 2 h 17"/>
                  <a:gd name="T4" fmla="*/ 9 w 17"/>
                  <a:gd name="T5" fmla="*/ 4 h 17"/>
                  <a:gd name="T6" fmla="*/ 6 w 17"/>
                  <a:gd name="T7" fmla="*/ 6 h 17"/>
                  <a:gd name="T8" fmla="*/ 3 w 17"/>
                  <a:gd name="T9" fmla="*/ 8 h 17"/>
                  <a:gd name="T10" fmla="*/ 3 w 17"/>
                  <a:gd name="T11" fmla="*/ 10 h 17"/>
                  <a:gd name="T12" fmla="*/ 0 w 17"/>
                  <a:gd name="T13" fmla="*/ 12 h 17"/>
                  <a:gd name="T14" fmla="*/ 3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6" y="0"/>
                    </a:moveTo>
                    <a:lnTo>
                      <a:pt x="12" y="2"/>
                    </a:lnTo>
                    <a:lnTo>
                      <a:pt x="9" y="4"/>
                    </a:lnTo>
                    <a:lnTo>
                      <a:pt x="6" y="6"/>
                    </a:lnTo>
                    <a:lnTo>
                      <a:pt x="3" y="8"/>
                    </a:lnTo>
                    <a:lnTo>
                      <a:pt x="3" y="10"/>
                    </a:lnTo>
                    <a:lnTo>
                      <a:pt x="0" y="12"/>
                    </a:lnTo>
                    <a:lnTo>
                      <a:pt x="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4" name="Freeform 23"/>
              <p:cNvSpPr>
                <a:spLocks/>
              </p:cNvSpPr>
              <p:nvPr/>
            </p:nvSpPr>
            <p:spPr bwMode="auto">
              <a:xfrm>
                <a:off x="2785" y="2936"/>
                <a:ext cx="18" cy="17"/>
              </a:xfrm>
              <a:custGeom>
                <a:avLst/>
                <a:gdLst>
                  <a:gd name="T0" fmla="*/ 0 w 18"/>
                  <a:gd name="T1" fmla="*/ 0 h 17"/>
                  <a:gd name="T2" fmla="*/ 5 w 18"/>
                  <a:gd name="T3" fmla="*/ 0 h 17"/>
                  <a:gd name="T4" fmla="*/ 12 w 18"/>
                  <a:gd name="T5" fmla="*/ 4 h 17"/>
                  <a:gd name="T6" fmla="*/ 17 w 18"/>
                  <a:gd name="T7" fmla="*/ 16 h 17"/>
                </a:gdLst>
                <a:ahLst/>
                <a:cxnLst>
                  <a:cxn ang="0">
                    <a:pos x="T0" y="T1"/>
                  </a:cxn>
                  <a:cxn ang="0">
                    <a:pos x="T2" y="T3"/>
                  </a:cxn>
                  <a:cxn ang="0">
                    <a:pos x="T4" y="T5"/>
                  </a:cxn>
                  <a:cxn ang="0">
                    <a:pos x="T6" y="T7"/>
                  </a:cxn>
                </a:cxnLst>
                <a:rect l="0" t="0" r="r" b="b"/>
                <a:pathLst>
                  <a:path w="18" h="17">
                    <a:moveTo>
                      <a:pt x="0" y="0"/>
                    </a:moveTo>
                    <a:lnTo>
                      <a:pt x="5" y="0"/>
                    </a:lnTo>
                    <a:lnTo>
                      <a:pt x="12" y="4"/>
                    </a:lnTo>
                    <a:lnTo>
                      <a:pt x="1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5" name="Freeform 24"/>
              <p:cNvSpPr>
                <a:spLocks/>
              </p:cNvSpPr>
              <p:nvPr/>
            </p:nvSpPr>
            <p:spPr bwMode="auto">
              <a:xfrm>
                <a:off x="2840" y="2997"/>
                <a:ext cx="109" cy="18"/>
              </a:xfrm>
              <a:custGeom>
                <a:avLst/>
                <a:gdLst>
                  <a:gd name="T0" fmla="*/ 108 w 109"/>
                  <a:gd name="T1" fmla="*/ 1 h 18"/>
                  <a:gd name="T2" fmla="*/ 103 w 109"/>
                  <a:gd name="T3" fmla="*/ 0 h 18"/>
                  <a:gd name="T4" fmla="*/ 98 w 109"/>
                  <a:gd name="T5" fmla="*/ 0 h 18"/>
                  <a:gd name="T6" fmla="*/ 92 w 109"/>
                  <a:gd name="T7" fmla="*/ 1 h 18"/>
                  <a:gd name="T8" fmla="*/ 87 w 109"/>
                  <a:gd name="T9" fmla="*/ 3 h 18"/>
                  <a:gd name="T10" fmla="*/ 83 w 109"/>
                  <a:gd name="T11" fmla="*/ 6 h 18"/>
                  <a:gd name="T12" fmla="*/ 79 w 109"/>
                  <a:gd name="T13" fmla="*/ 9 h 18"/>
                  <a:gd name="T14" fmla="*/ 74 w 109"/>
                  <a:gd name="T15" fmla="*/ 9 h 18"/>
                  <a:gd name="T16" fmla="*/ 67 w 109"/>
                  <a:gd name="T17" fmla="*/ 9 h 18"/>
                  <a:gd name="T18" fmla="*/ 61 w 109"/>
                  <a:gd name="T19" fmla="*/ 9 h 18"/>
                  <a:gd name="T20" fmla="*/ 54 w 109"/>
                  <a:gd name="T21" fmla="*/ 10 h 18"/>
                  <a:gd name="T22" fmla="*/ 48 w 109"/>
                  <a:gd name="T23" fmla="*/ 12 h 18"/>
                  <a:gd name="T24" fmla="*/ 44 w 109"/>
                  <a:gd name="T25" fmla="*/ 15 h 18"/>
                  <a:gd name="T26" fmla="*/ 40 w 109"/>
                  <a:gd name="T27" fmla="*/ 17 h 18"/>
                  <a:gd name="T28" fmla="*/ 29 w 109"/>
                  <a:gd name="T29" fmla="*/ 10 h 18"/>
                  <a:gd name="T30" fmla="*/ 22 w 109"/>
                  <a:gd name="T31" fmla="*/ 9 h 18"/>
                  <a:gd name="T32" fmla="*/ 15 w 109"/>
                  <a:gd name="T33" fmla="*/ 9 h 18"/>
                  <a:gd name="T34" fmla="*/ 8 w 109"/>
                  <a:gd name="T35" fmla="*/ 10 h 18"/>
                  <a:gd name="T36" fmla="*/ 4 w 109"/>
                  <a:gd name="T37" fmla="*/ 11 h 18"/>
                  <a:gd name="T38" fmla="*/ 0 w 109"/>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8">
                    <a:moveTo>
                      <a:pt x="108" y="1"/>
                    </a:moveTo>
                    <a:lnTo>
                      <a:pt x="103" y="0"/>
                    </a:lnTo>
                    <a:lnTo>
                      <a:pt x="98" y="0"/>
                    </a:lnTo>
                    <a:lnTo>
                      <a:pt x="92" y="1"/>
                    </a:lnTo>
                    <a:lnTo>
                      <a:pt x="87" y="3"/>
                    </a:lnTo>
                    <a:lnTo>
                      <a:pt x="83" y="6"/>
                    </a:lnTo>
                    <a:lnTo>
                      <a:pt x="79" y="9"/>
                    </a:lnTo>
                    <a:lnTo>
                      <a:pt x="74" y="9"/>
                    </a:lnTo>
                    <a:lnTo>
                      <a:pt x="67" y="9"/>
                    </a:lnTo>
                    <a:lnTo>
                      <a:pt x="61" y="9"/>
                    </a:lnTo>
                    <a:lnTo>
                      <a:pt x="54" y="10"/>
                    </a:lnTo>
                    <a:lnTo>
                      <a:pt x="48" y="12"/>
                    </a:lnTo>
                    <a:lnTo>
                      <a:pt x="44" y="15"/>
                    </a:lnTo>
                    <a:lnTo>
                      <a:pt x="40" y="17"/>
                    </a:lnTo>
                    <a:lnTo>
                      <a:pt x="29" y="10"/>
                    </a:lnTo>
                    <a:lnTo>
                      <a:pt x="22" y="9"/>
                    </a:lnTo>
                    <a:lnTo>
                      <a:pt x="15" y="9"/>
                    </a:lnTo>
                    <a:lnTo>
                      <a:pt x="8" y="10"/>
                    </a:lnTo>
                    <a:lnTo>
                      <a:pt x="4" y="11"/>
                    </a:lnTo>
                    <a:lnTo>
                      <a:pt x="0" y="12"/>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6" name="Freeform 25"/>
              <p:cNvSpPr>
                <a:spLocks/>
              </p:cNvSpPr>
              <p:nvPr/>
            </p:nvSpPr>
            <p:spPr bwMode="auto">
              <a:xfrm>
                <a:off x="2940" y="3006"/>
                <a:ext cx="18" cy="17"/>
              </a:xfrm>
              <a:custGeom>
                <a:avLst/>
                <a:gdLst>
                  <a:gd name="T0" fmla="*/ 17 w 18"/>
                  <a:gd name="T1" fmla="*/ 4 h 17"/>
                  <a:gd name="T2" fmla="*/ 12 w 18"/>
                  <a:gd name="T3" fmla="*/ 0 h 17"/>
                  <a:gd name="T4" fmla="*/ 7 w 18"/>
                  <a:gd name="T5" fmla="*/ 4 h 17"/>
                  <a:gd name="T6" fmla="*/ 4 w 18"/>
                  <a:gd name="T7" fmla="*/ 8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4"/>
                    </a:moveTo>
                    <a:lnTo>
                      <a:pt x="12" y="0"/>
                    </a:lnTo>
                    <a:lnTo>
                      <a:pt x="7" y="4"/>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7" name="Freeform 26"/>
              <p:cNvSpPr>
                <a:spLocks/>
              </p:cNvSpPr>
              <p:nvPr/>
            </p:nvSpPr>
            <p:spPr bwMode="auto">
              <a:xfrm>
                <a:off x="2904" y="3014"/>
                <a:ext cx="25" cy="17"/>
              </a:xfrm>
              <a:custGeom>
                <a:avLst/>
                <a:gdLst>
                  <a:gd name="T0" fmla="*/ 24 w 25"/>
                  <a:gd name="T1" fmla="*/ 1 h 17"/>
                  <a:gd name="T2" fmla="*/ 19 w 25"/>
                  <a:gd name="T3" fmla="*/ 0 h 17"/>
                  <a:gd name="T4" fmla="*/ 14 w 25"/>
                  <a:gd name="T5" fmla="*/ 1 h 17"/>
                  <a:gd name="T6" fmla="*/ 8 w 25"/>
                  <a:gd name="T7" fmla="*/ 5 h 17"/>
                  <a:gd name="T8" fmla="*/ 4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1"/>
                    </a:moveTo>
                    <a:lnTo>
                      <a:pt x="19" y="0"/>
                    </a:lnTo>
                    <a:lnTo>
                      <a:pt x="14" y="1"/>
                    </a:lnTo>
                    <a:lnTo>
                      <a:pt x="8" y="5"/>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8" name="Freeform 27"/>
              <p:cNvSpPr>
                <a:spLocks/>
              </p:cNvSpPr>
              <p:nvPr/>
            </p:nvSpPr>
            <p:spPr bwMode="auto">
              <a:xfrm>
                <a:off x="2863" y="3020"/>
                <a:ext cx="24" cy="17"/>
              </a:xfrm>
              <a:custGeom>
                <a:avLst/>
                <a:gdLst>
                  <a:gd name="T0" fmla="*/ 23 w 24"/>
                  <a:gd name="T1" fmla="*/ 8 h 17"/>
                  <a:gd name="T2" fmla="*/ 18 w 24"/>
                  <a:gd name="T3" fmla="*/ 0 h 17"/>
                  <a:gd name="T4" fmla="*/ 13 w 24"/>
                  <a:gd name="T5" fmla="*/ 0 h 17"/>
                  <a:gd name="T6" fmla="*/ 7 w 24"/>
                  <a:gd name="T7" fmla="*/ 0 h 17"/>
                  <a:gd name="T8" fmla="*/ 0 w 24"/>
                  <a:gd name="T9" fmla="*/ 16 h 17"/>
                </a:gdLst>
                <a:ahLst/>
                <a:cxnLst>
                  <a:cxn ang="0">
                    <a:pos x="T0" y="T1"/>
                  </a:cxn>
                  <a:cxn ang="0">
                    <a:pos x="T2" y="T3"/>
                  </a:cxn>
                  <a:cxn ang="0">
                    <a:pos x="T4" y="T5"/>
                  </a:cxn>
                  <a:cxn ang="0">
                    <a:pos x="T6" y="T7"/>
                  </a:cxn>
                  <a:cxn ang="0">
                    <a:pos x="T8" y="T9"/>
                  </a:cxn>
                </a:cxnLst>
                <a:rect l="0" t="0" r="r" b="b"/>
                <a:pathLst>
                  <a:path w="24" h="17">
                    <a:moveTo>
                      <a:pt x="23" y="8"/>
                    </a:moveTo>
                    <a:lnTo>
                      <a:pt x="18" y="0"/>
                    </a:lnTo>
                    <a:lnTo>
                      <a:pt x="13" y="0"/>
                    </a:lnTo>
                    <a:lnTo>
                      <a:pt x="7"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9" name="Freeform 28"/>
              <p:cNvSpPr>
                <a:spLocks/>
              </p:cNvSpPr>
              <p:nvPr/>
            </p:nvSpPr>
            <p:spPr bwMode="auto">
              <a:xfrm>
                <a:off x="2803" y="3009"/>
                <a:ext cx="25" cy="17"/>
              </a:xfrm>
              <a:custGeom>
                <a:avLst/>
                <a:gdLst>
                  <a:gd name="T0" fmla="*/ 24 w 25"/>
                  <a:gd name="T1" fmla="*/ 0 h 17"/>
                  <a:gd name="T2" fmla="*/ 18 w 25"/>
                  <a:gd name="T3" fmla="*/ 0 h 17"/>
                  <a:gd name="T4" fmla="*/ 13 w 25"/>
                  <a:gd name="T5" fmla="*/ 0 h 17"/>
                  <a:gd name="T6" fmla="*/ 7 w 25"/>
                  <a:gd name="T7" fmla="*/ 2 h 17"/>
                  <a:gd name="T8" fmla="*/ 3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0"/>
                    </a:moveTo>
                    <a:lnTo>
                      <a:pt x="18" y="0"/>
                    </a:lnTo>
                    <a:lnTo>
                      <a:pt x="13" y="0"/>
                    </a:lnTo>
                    <a:lnTo>
                      <a:pt x="7" y="2"/>
                    </a:lnTo>
                    <a:lnTo>
                      <a:pt x="3"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0" name="Freeform 29"/>
              <p:cNvSpPr>
                <a:spLocks/>
              </p:cNvSpPr>
              <p:nvPr/>
            </p:nvSpPr>
            <p:spPr bwMode="auto">
              <a:xfrm>
                <a:off x="2791" y="2996"/>
                <a:ext cx="29" cy="17"/>
              </a:xfrm>
              <a:custGeom>
                <a:avLst/>
                <a:gdLst>
                  <a:gd name="T0" fmla="*/ 28 w 29"/>
                  <a:gd name="T1" fmla="*/ 8 h 17"/>
                  <a:gd name="T2" fmla="*/ 21 w 29"/>
                  <a:gd name="T3" fmla="*/ 0 h 17"/>
                  <a:gd name="T4" fmla="*/ 15 w 29"/>
                  <a:gd name="T5" fmla="*/ 0 h 17"/>
                  <a:gd name="T6" fmla="*/ 10 w 29"/>
                  <a:gd name="T7" fmla="*/ 0 h 17"/>
                  <a:gd name="T8" fmla="*/ 5 w 29"/>
                  <a:gd name="T9" fmla="*/ 0 h 17"/>
                  <a:gd name="T10" fmla="*/ 0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28" y="8"/>
                    </a:moveTo>
                    <a:lnTo>
                      <a:pt x="21" y="0"/>
                    </a:lnTo>
                    <a:lnTo>
                      <a:pt x="15" y="0"/>
                    </a:lnTo>
                    <a:lnTo>
                      <a:pt x="10" y="0"/>
                    </a:lnTo>
                    <a:lnTo>
                      <a:pt x="5"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grpSp>
    </p:spTree>
    <p:extLst>
      <p:ext uri="{BB962C8B-B14F-4D97-AF65-F5344CB8AC3E}">
        <p14:creationId xmlns:p14="http://schemas.microsoft.com/office/powerpoint/2010/main" val="39125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2599" y="339179"/>
            <a:ext cx="8358827" cy="707886"/>
          </a:xfrm>
          <a:prstGeom prst="rect">
            <a:avLst/>
          </a:prstGeom>
          <a:noFill/>
        </p:spPr>
        <p:txBody>
          <a:bodyPr wrap="none" rtlCol="0">
            <a:spAutoFit/>
          </a:bodyPr>
          <a:lstStyle/>
          <a:p>
            <a:pPr algn="ctr"/>
            <a:r>
              <a:rPr lang="en-US" sz="4000" b="1" cap="all" dirty="0" smtClean="0">
                <a:solidFill>
                  <a:schemeClr val="bg1"/>
                </a:solidFill>
              </a:rPr>
              <a:t>Strategy/Change Implementation</a:t>
            </a:r>
            <a:endParaRPr lang="en-US" sz="4000" b="1" cap="all" dirty="0">
              <a:solidFill>
                <a:schemeClr val="bg1"/>
              </a:solidFill>
            </a:endParaRPr>
          </a:p>
        </p:txBody>
      </p:sp>
      <p:sp>
        <p:nvSpPr>
          <p:cNvPr id="172" name="Rectangle 171"/>
          <p:cNvSpPr>
            <a:spLocks noChangeArrowheads="1"/>
          </p:cNvSpPr>
          <p:nvPr/>
        </p:nvSpPr>
        <p:spPr bwMode="auto">
          <a:xfrm>
            <a:off x="205862" y="1987550"/>
            <a:ext cx="8813800" cy="4340225"/>
          </a:xfrm>
          <a:prstGeom prst="rect">
            <a:avLst/>
          </a:prstGeom>
          <a:solidFill>
            <a:srgbClr val="FFFFFF"/>
          </a:solidFill>
          <a:ln w="12700">
            <a:solidFill>
              <a:srgbClr val="000000"/>
            </a:solidFill>
            <a:miter lim="800000"/>
            <a:headEnd/>
            <a:tailEnd/>
          </a:ln>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73" name="Freeform 172"/>
          <p:cNvSpPr>
            <a:spLocks/>
          </p:cNvSpPr>
          <p:nvPr/>
        </p:nvSpPr>
        <p:spPr bwMode="auto">
          <a:xfrm>
            <a:off x="229675" y="1987550"/>
            <a:ext cx="8789987" cy="1074738"/>
          </a:xfrm>
          <a:custGeom>
            <a:avLst/>
            <a:gdLst>
              <a:gd name="T0" fmla="*/ 0 w 5537"/>
              <a:gd name="T1" fmla="*/ 7 h 677"/>
              <a:gd name="T2" fmla="*/ 911 w 5537"/>
              <a:gd name="T3" fmla="*/ 677 h 677"/>
              <a:gd name="T4" fmla="*/ 5537 w 5537"/>
              <a:gd name="T5" fmla="*/ 677 h 677"/>
              <a:gd name="T6" fmla="*/ 5537 w 5537"/>
              <a:gd name="T7" fmla="*/ 0 h 677"/>
              <a:gd name="T8" fmla="*/ 8 w 5537"/>
              <a:gd name="T9" fmla="*/ 0 h 677"/>
            </a:gdLst>
            <a:ahLst/>
            <a:cxnLst>
              <a:cxn ang="0">
                <a:pos x="T0" y="T1"/>
              </a:cxn>
              <a:cxn ang="0">
                <a:pos x="T2" y="T3"/>
              </a:cxn>
              <a:cxn ang="0">
                <a:pos x="T4" y="T5"/>
              </a:cxn>
              <a:cxn ang="0">
                <a:pos x="T6" y="T7"/>
              </a:cxn>
              <a:cxn ang="0">
                <a:pos x="T8" y="T9"/>
              </a:cxn>
            </a:cxnLst>
            <a:rect l="0" t="0" r="r" b="b"/>
            <a:pathLst>
              <a:path w="5537" h="677">
                <a:moveTo>
                  <a:pt x="0" y="7"/>
                </a:moveTo>
                <a:lnTo>
                  <a:pt x="911" y="677"/>
                </a:lnTo>
                <a:lnTo>
                  <a:pt x="5537" y="677"/>
                </a:lnTo>
                <a:lnTo>
                  <a:pt x="5537" y="0"/>
                </a:lnTo>
                <a:lnTo>
                  <a:pt x="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74" name="Line 11"/>
          <p:cNvSpPr>
            <a:spLocks noChangeShapeType="1"/>
          </p:cNvSpPr>
          <p:nvPr/>
        </p:nvSpPr>
        <p:spPr bwMode="auto">
          <a:xfrm>
            <a:off x="199512" y="4189413"/>
            <a:ext cx="88138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75" name="Line 12"/>
          <p:cNvSpPr>
            <a:spLocks noChangeShapeType="1"/>
          </p:cNvSpPr>
          <p:nvPr/>
        </p:nvSpPr>
        <p:spPr bwMode="auto">
          <a:xfrm>
            <a:off x="199512" y="5276850"/>
            <a:ext cx="88138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76" name="Freeform 175"/>
          <p:cNvSpPr>
            <a:spLocks/>
          </p:cNvSpPr>
          <p:nvPr/>
        </p:nvSpPr>
        <p:spPr bwMode="auto">
          <a:xfrm>
            <a:off x="523362" y="4075113"/>
            <a:ext cx="609600" cy="276225"/>
          </a:xfrm>
          <a:custGeom>
            <a:avLst/>
            <a:gdLst>
              <a:gd name="T0" fmla="*/ 121 w 384"/>
              <a:gd name="T1" fmla="*/ 23 h 174"/>
              <a:gd name="T2" fmla="*/ 121 w 384"/>
              <a:gd name="T3" fmla="*/ 71 h 174"/>
              <a:gd name="T4" fmla="*/ 0 w 384"/>
              <a:gd name="T5" fmla="*/ 71 h 174"/>
              <a:gd name="T6" fmla="*/ 192 w 384"/>
              <a:gd name="T7" fmla="*/ 174 h 174"/>
              <a:gd name="T8" fmla="*/ 384 w 384"/>
              <a:gd name="T9" fmla="*/ 71 h 174"/>
              <a:gd name="T10" fmla="*/ 265 w 384"/>
              <a:gd name="T11" fmla="*/ 71 h 174"/>
              <a:gd name="T12" fmla="*/ 265 w 384"/>
              <a:gd name="T13" fmla="*/ 0 h 174"/>
              <a:gd name="T14" fmla="*/ 121 w 384"/>
              <a:gd name="T15" fmla="*/ 0 h 174"/>
              <a:gd name="T16" fmla="*/ 121 w 384"/>
              <a:gd name="T17" fmla="*/ 2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74">
                <a:moveTo>
                  <a:pt x="121" y="23"/>
                </a:moveTo>
                <a:lnTo>
                  <a:pt x="121" y="71"/>
                </a:lnTo>
                <a:lnTo>
                  <a:pt x="0" y="71"/>
                </a:lnTo>
                <a:lnTo>
                  <a:pt x="192" y="174"/>
                </a:lnTo>
                <a:lnTo>
                  <a:pt x="384" y="71"/>
                </a:lnTo>
                <a:lnTo>
                  <a:pt x="265" y="71"/>
                </a:lnTo>
                <a:lnTo>
                  <a:pt x="265" y="0"/>
                </a:lnTo>
                <a:lnTo>
                  <a:pt x="121" y="0"/>
                </a:lnTo>
                <a:lnTo>
                  <a:pt x="12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77" name="Freeform 176"/>
          <p:cNvSpPr>
            <a:spLocks/>
          </p:cNvSpPr>
          <p:nvPr/>
        </p:nvSpPr>
        <p:spPr bwMode="auto">
          <a:xfrm>
            <a:off x="528125" y="5159375"/>
            <a:ext cx="608012" cy="279400"/>
          </a:xfrm>
          <a:custGeom>
            <a:avLst/>
            <a:gdLst>
              <a:gd name="T0" fmla="*/ 121 w 383"/>
              <a:gd name="T1" fmla="*/ 0 h 176"/>
              <a:gd name="T2" fmla="*/ 121 w 383"/>
              <a:gd name="T3" fmla="*/ 70 h 176"/>
              <a:gd name="T4" fmla="*/ 0 w 383"/>
              <a:gd name="T5" fmla="*/ 70 h 176"/>
              <a:gd name="T6" fmla="*/ 192 w 383"/>
              <a:gd name="T7" fmla="*/ 176 h 176"/>
              <a:gd name="T8" fmla="*/ 383 w 383"/>
              <a:gd name="T9" fmla="*/ 70 h 176"/>
              <a:gd name="T10" fmla="*/ 265 w 383"/>
              <a:gd name="T11" fmla="*/ 70 h 176"/>
              <a:gd name="T12" fmla="*/ 265 w 383"/>
              <a:gd name="T13" fmla="*/ 0 h 176"/>
              <a:gd name="T14" fmla="*/ 121 w 383"/>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176">
                <a:moveTo>
                  <a:pt x="121" y="0"/>
                </a:moveTo>
                <a:lnTo>
                  <a:pt x="121" y="70"/>
                </a:lnTo>
                <a:lnTo>
                  <a:pt x="0" y="70"/>
                </a:lnTo>
                <a:lnTo>
                  <a:pt x="192" y="176"/>
                </a:lnTo>
                <a:lnTo>
                  <a:pt x="383" y="70"/>
                </a:lnTo>
                <a:lnTo>
                  <a:pt x="265" y="70"/>
                </a:lnTo>
                <a:lnTo>
                  <a:pt x="265" y="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78" name="Rectangle 177"/>
          <p:cNvSpPr>
            <a:spLocks noChangeArrowheads="1"/>
          </p:cNvSpPr>
          <p:nvPr/>
        </p:nvSpPr>
        <p:spPr bwMode="auto">
          <a:xfrm>
            <a:off x="404300" y="3165475"/>
            <a:ext cx="1235075"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cs typeface="Times New Roman" panose="02020603050405020304" pitchFamily="18" charset="0"/>
              </a:rPr>
              <a:t>“Coming to </a:t>
            </a:r>
          </a:p>
          <a:p>
            <a:pPr algn="l">
              <a:lnSpc>
                <a:spcPct val="85000"/>
              </a:lnSpc>
            </a:pPr>
            <a:r>
              <a:rPr lang="en-US" altLang="en-US" sz="1400" b="0" i="0" dirty="0">
                <a:latin typeface="+mn-lt"/>
                <a:cs typeface="Times New Roman" panose="02020603050405020304" pitchFamily="18" charset="0"/>
              </a:rPr>
              <a:t>  Grips with  </a:t>
            </a:r>
          </a:p>
          <a:p>
            <a:pPr algn="l">
              <a:lnSpc>
                <a:spcPct val="85000"/>
              </a:lnSpc>
            </a:pPr>
            <a:r>
              <a:rPr lang="en-US" altLang="en-US" sz="1400" b="0" i="0" dirty="0">
                <a:latin typeface="+mn-lt"/>
                <a:cs typeface="Times New Roman" panose="02020603050405020304" pitchFamily="18" charset="0"/>
              </a:rPr>
              <a:t>  the Problem”</a:t>
            </a:r>
          </a:p>
        </p:txBody>
      </p:sp>
      <p:sp>
        <p:nvSpPr>
          <p:cNvPr id="179" name="Rectangle 178"/>
          <p:cNvSpPr>
            <a:spLocks noChangeArrowheads="1"/>
          </p:cNvSpPr>
          <p:nvPr/>
        </p:nvSpPr>
        <p:spPr bwMode="auto">
          <a:xfrm>
            <a:off x="218562" y="3160713"/>
            <a:ext cx="409575" cy="2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cs typeface="Times New Roman" panose="02020603050405020304" pitchFamily="18" charset="0"/>
              </a:rPr>
              <a:t>1.</a:t>
            </a:r>
          </a:p>
        </p:txBody>
      </p:sp>
      <p:sp>
        <p:nvSpPr>
          <p:cNvPr id="180" name="Rectangle 179"/>
          <p:cNvSpPr>
            <a:spLocks noChangeArrowheads="1"/>
          </p:cNvSpPr>
          <p:nvPr/>
        </p:nvSpPr>
        <p:spPr bwMode="auto">
          <a:xfrm>
            <a:off x="702750" y="2028825"/>
            <a:ext cx="1006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nSpc>
                <a:spcPct val="90000"/>
              </a:lnSpc>
            </a:pPr>
            <a:r>
              <a:rPr lang="en-US" altLang="en-US" sz="1400" b="0" i="0" dirty="0">
                <a:latin typeface="+mn-lt"/>
                <a:cs typeface="Times New Roman" panose="02020603050405020304" pitchFamily="18" charset="0"/>
              </a:rPr>
              <a:t>Arenas of Change</a:t>
            </a:r>
          </a:p>
        </p:txBody>
      </p:sp>
      <p:sp>
        <p:nvSpPr>
          <p:cNvPr id="181" name="Rectangle 180"/>
          <p:cNvSpPr>
            <a:spLocks noChangeArrowheads="1"/>
          </p:cNvSpPr>
          <p:nvPr/>
        </p:nvSpPr>
        <p:spPr bwMode="auto">
          <a:xfrm>
            <a:off x="191576" y="2422525"/>
            <a:ext cx="1168400"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cs typeface="Times New Roman" panose="02020603050405020304" pitchFamily="18" charset="0"/>
              </a:rPr>
              <a:t>Stages           of Change Management</a:t>
            </a:r>
          </a:p>
        </p:txBody>
      </p:sp>
      <p:sp>
        <p:nvSpPr>
          <p:cNvPr id="182" name="Rectangle 181"/>
          <p:cNvSpPr>
            <a:spLocks noChangeArrowheads="1"/>
          </p:cNvSpPr>
          <p:nvPr/>
        </p:nvSpPr>
        <p:spPr bwMode="auto">
          <a:xfrm>
            <a:off x="218562" y="4430713"/>
            <a:ext cx="409575" cy="2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cs typeface="Times New Roman" panose="02020603050405020304" pitchFamily="18" charset="0"/>
              </a:rPr>
              <a:t>2.</a:t>
            </a:r>
          </a:p>
        </p:txBody>
      </p:sp>
      <p:sp>
        <p:nvSpPr>
          <p:cNvPr id="183" name="Rectangle 182"/>
          <p:cNvSpPr>
            <a:spLocks noChangeArrowheads="1"/>
          </p:cNvSpPr>
          <p:nvPr/>
        </p:nvSpPr>
        <p:spPr bwMode="auto">
          <a:xfrm>
            <a:off x="397950" y="4435475"/>
            <a:ext cx="1235075"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cs typeface="Times New Roman" panose="02020603050405020304" pitchFamily="18" charset="0"/>
              </a:rPr>
              <a:t>“Working</a:t>
            </a:r>
          </a:p>
          <a:p>
            <a:pPr algn="l">
              <a:lnSpc>
                <a:spcPct val="85000"/>
              </a:lnSpc>
            </a:pPr>
            <a:r>
              <a:rPr lang="en-US" altLang="en-US" sz="1400" b="0" i="0" dirty="0">
                <a:latin typeface="+mn-lt"/>
                <a:cs typeface="Times New Roman" panose="02020603050405020304" pitchFamily="18" charset="0"/>
              </a:rPr>
              <a:t>  through the</a:t>
            </a:r>
          </a:p>
          <a:p>
            <a:pPr algn="l">
              <a:lnSpc>
                <a:spcPct val="85000"/>
              </a:lnSpc>
            </a:pPr>
            <a:r>
              <a:rPr lang="en-US" altLang="en-US" sz="1400" b="0" i="0" dirty="0">
                <a:latin typeface="+mn-lt"/>
                <a:cs typeface="Times New Roman" panose="02020603050405020304" pitchFamily="18" charset="0"/>
              </a:rPr>
              <a:t>  Change”</a:t>
            </a:r>
          </a:p>
        </p:txBody>
      </p:sp>
      <p:sp>
        <p:nvSpPr>
          <p:cNvPr id="184" name="Rectangle 183"/>
          <p:cNvSpPr>
            <a:spLocks noChangeArrowheads="1"/>
          </p:cNvSpPr>
          <p:nvPr/>
        </p:nvSpPr>
        <p:spPr bwMode="auto">
          <a:xfrm>
            <a:off x="218562" y="5573713"/>
            <a:ext cx="409575" cy="2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cs typeface="Times New Roman" panose="02020603050405020304" pitchFamily="18" charset="0"/>
              </a:rPr>
              <a:t>3.</a:t>
            </a:r>
          </a:p>
        </p:txBody>
      </p:sp>
      <p:sp>
        <p:nvSpPr>
          <p:cNvPr id="185" name="Rectangle 184"/>
          <p:cNvSpPr>
            <a:spLocks noChangeArrowheads="1"/>
          </p:cNvSpPr>
          <p:nvPr/>
        </p:nvSpPr>
        <p:spPr bwMode="auto">
          <a:xfrm>
            <a:off x="397950" y="5578475"/>
            <a:ext cx="1349375"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cs typeface="Times New Roman" panose="02020603050405020304" pitchFamily="18" charset="0"/>
              </a:rPr>
              <a:t>“Attaining and</a:t>
            </a:r>
          </a:p>
          <a:p>
            <a:pPr algn="l">
              <a:lnSpc>
                <a:spcPct val="85000"/>
              </a:lnSpc>
            </a:pPr>
            <a:r>
              <a:rPr lang="en-US" altLang="en-US" sz="1400" b="0" i="0" dirty="0">
                <a:latin typeface="+mn-lt"/>
                <a:cs typeface="Times New Roman" panose="02020603050405020304" pitchFamily="18" charset="0"/>
              </a:rPr>
              <a:t>  Sustaining</a:t>
            </a:r>
          </a:p>
          <a:p>
            <a:pPr algn="l">
              <a:lnSpc>
                <a:spcPct val="85000"/>
              </a:lnSpc>
            </a:pPr>
            <a:r>
              <a:rPr lang="en-US" altLang="en-US" sz="1400" b="0" i="0" dirty="0">
                <a:latin typeface="+mn-lt"/>
                <a:cs typeface="Times New Roman" panose="02020603050405020304" pitchFamily="18" charset="0"/>
              </a:rPr>
              <a:t>  Improvement”</a:t>
            </a:r>
          </a:p>
        </p:txBody>
      </p:sp>
      <p:grpSp>
        <p:nvGrpSpPr>
          <p:cNvPr id="186" name="Group 185"/>
          <p:cNvGrpSpPr>
            <a:grpSpLocks/>
          </p:cNvGrpSpPr>
          <p:nvPr/>
        </p:nvGrpSpPr>
        <p:grpSpPr bwMode="auto">
          <a:xfrm>
            <a:off x="6730491" y="2062163"/>
            <a:ext cx="2155826" cy="4178300"/>
            <a:chOff x="4210" y="819"/>
            <a:chExt cx="1358" cy="2632"/>
          </a:xfrm>
        </p:grpSpPr>
        <p:sp>
          <p:nvSpPr>
            <p:cNvPr id="208" name="Freeform 207"/>
            <p:cNvSpPr>
              <a:spLocks/>
            </p:cNvSpPr>
            <p:nvPr/>
          </p:nvSpPr>
          <p:spPr bwMode="auto">
            <a:xfrm>
              <a:off x="4210" y="1589"/>
              <a:ext cx="1325" cy="1858"/>
            </a:xfrm>
            <a:custGeom>
              <a:avLst/>
              <a:gdLst>
                <a:gd name="T0" fmla="*/ 207 w 1325"/>
                <a:gd name="T1" fmla="*/ 0 h 1858"/>
                <a:gd name="T2" fmla="*/ 207 w 1325"/>
                <a:gd name="T3" fmla="*/ 1316 h 1858"/>
                <a:gd name="T4" fmla="*/ 0 w 1325"/>
                <a:gd name="T5" fmla="*/ 1316 h 1858"/>
                <a:gd name="T6" fmla="*/ 679 w 1325"/>
                <a:gd name="T7" fmla="*/ 1858 h 1858"/>
                <a:gd name="T8" fmla="*/ 1325 w 1325"/>
                <a:gd name="T9" fmla="*/ 1332 h 1858"/>
                <a:gd name="T10" fmla="*/ 1110 w 1325"/>
                <a:gd name="T11" fmla="*/ 1332 h 1858"/>
                <a:gd name="T12" fmla="*/ 1110 w 1325"/>
                <a:gd name="T13" fmla="*/ 0 h 1858"/>
                <a:gd name="T14" fmla="*/ 462 w 1325"/>
                <a:gd name="T15" fmla="*/ 0 h 1858"/>
                <a:gd name="T16" fmla="*/ 207 w 1325"/>
                <a:gd name="T17" fmla="*/ 0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5" h="1858">
                  <a:moveTo>
                    <a:pt x="207" y="0"/>
                  </a:moveTo>
                  <a:lnTo>
                    <a:pt x="207" y="1316"/>
                  </a:lnTo>
                  <a:lnTo>
                    <a:pt x="0" y="1316"/>
                  </a:lnTo>
                  <a:lnTo>
                    <a:pt x="679" y="1858"/>
                  </a:lnTo>
                  <a:lnTo>
                    <a:pt x="1325" y="1332"/>
                  </a:lnTo>
                  <a:lnTo>
                    <a:pt x="1110" y="1332"/>
                  </a:lnTo>
                  <a:lnTo>
                    <a:pt x="1110" y="0"/>
                  </a:lnTo>
                  <a:lnTo>
                    <a:pt x="462" y="0"/>
                  </a:lnTo>
                  <a:lnTo>
                    <a:pt x="207" y="0"/>
                  </a:lnTo>
                  <a:close/>
                </a:path>
              </a:pathLst>
            </a:custGeom>
            <a:gradFill rotWithShape="0">
              <a:gsLst>
                <a:gs pos="0">
                  <a:srgbClr val="FFFFFF"/>
                </a:gs>
                <a:gs pos="100000">
                  <a:srgbClr val="FFCC66"/>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9" name="Freeform 208"/>
            <p:cNvSpPr>
              <a:spLocks/>
            </p:cNvSpPr>
            <p:nvPr/>
          </p:nvSpPr>
          <p:spPr bwMode="auto">
            <a:xfrm>
              <a:off x="4214" y="1593"/>
              <a:ext cx="1325" cy="1858"/>
            </a:xfrm>
            <a:custGeom>
              <a:avLst/>
              <a:gdLst>
                <a:gd name="T0" fmla="*/ 207 w 1325"/>
                <a:gd name="T1" fmla="*/ 0 h 1858"/>
                <a:gd name="T2" fmla="*/ 207 w 1325"/>
                <a:gd name="T3" fmla="*/ 1316 h 1858"/>
                <a:gd name="T4" fmla="*/ 0 w 1325"/>
                <a:gd name="T5" fmla="*/ 1316 h 1858"/>
                <a:gd name="T6" fmla="*/ 679 w 1325"/>
                <a:gd name="T7" fmla="*/ 1858 h 1858"/>
                <a:gd name="T8" fmla="*/ 1325 w 1325"/>
                <a:gd name="T9" fmla="*/ 1332 h 1858"/>
                <a:gd name="T10" fmla="*/ 1110 w 1325"/>
                <a:gd name="T11" fmla="*/ 1332 h 1858"/>
                <a:gd name="T12" fmla="*/ 1110 w 1325"/>
                <a:gd name="T13" fmla="*/ 0 h 1858"/>
                <a:gd name="T14" fmla="*/ 462 w 1325"/>
                <a:gd name="T15" fmla="*/ 0 h 1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5" h="1858">
                  <a:moveTo>
                    <a:pt x="207" y="0"/>
                  </a:moveTo>
                  <a:lnTo>
                    <a:pt x="207" y="1316"/>
                  </a:lnTo>
                  <a:lnTo>
                    <a:pt x="0" y="1316"/>
                  </a:lnTo>
                  <a:lnTo>
                    <a:pt x="679" y="1858"/>
                  </a:lnTo>
                  <a:lnTo>
                    <a:pt x="1325" y="1332"/>
                  </a:lnTo>
                  <a:lnTo>
                    <a:pt x="1110" y="1332"/>
                  </a:lnTo>
                  <a:lnTo>
                    <a:pt x="1110" y="0"/>
                  </a:lnTo>
                  <a:lnTo>
                    <a:pt x="46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0" name="Line 23"/>
            <p:cNvSpPr>
              <a:spLocks noChangeShapeType="1"/>
            </p:cNvSpPr>
            <p:nvPr/>
          </p:nvSpPr>
          <p:spPr bwMode="auto">
            <a:xfrm flipH="1">
              <a:off x="4417" y="1593"/>
              <a:ext cx="26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1" name="Rectangle 210"/>
            <p:cNvSpPr>
              <a:spLocks noChangeArrowheads="1"/>
            </p:cNvSpPr>
            <p:nvPr/>
          </p:nvSpPr>
          <p:spPr bwMode="auto">
            <a:xfrm>
              <a:off x="4401" y="1659"/>
              <a:ext cx="914" cy="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nSpc>
                  <a:spcPct val="115000"/>
                </a:lnSpc>
              </a:pPr>
              <a:r>
                <a:rPr lang="en-US" altLang="en-US" sz="1700" b="0" i="0" dirty="0">
                  <a:latin typeface="+mn-lt"/>
                  <a:cs typeface="Times New Roman" panose="02020603050405020304" pitchFamily="18" charset="0"/>
                </a:rPr>
                <a:t>Changing Behavior and Developing Competency and Capability</a:t>
              </a:r>
            </a:p>
          </p:txBody>
        </p:sp>
        <p:sp>
          <p:nvSpPr>
            <p:cNvPr id="212" name="Rectangle 211"/>
            <p:cNvSpPr>
              <a:spLocks noChangeArrowheads="1"/>
            </p:cNvSpPr>
            <p:nvPr/>
          </p:nvSpPr>
          <p:spPr bwMode="auto">
            <a:xfrm>
              <a:off x="4257" y="819"/>
              <a:ext cx="125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cs typeface="Times New Roman" panose="02020603050405020304" pitchFamily="18" charset="0"/>
                </a:rPr>
                <a:t>Behavior</a:t>
              </a:r>
            </a:p>
            <a:p>
              <a:pPr algn="l"/>
              <a:r>
                <a:rPr lang="en-US" altLang="en-US" sz="1700" b="0" i="0" dirty="0" smtClean="0">
                  <a:latin typeface="+mn-lt"/>
                  <a:cs typeface="Times New Roman" panose="02020603050405020304" pitchFamily="18" charset="0"/>
                </a:rPr>
                <a:t>(Physical Capability</a:t>
              </a:r>
              <a:r>
                <a:rPr lang="en-US" altLang="en-US" sz="1700" b="0" i="0" dirty="0">
                  <a:latin typeface="+mn-lt"/>
                  <a:cs typeface="Times New Roman" panose="02020603050405020304" pitchFamily="18" charset="0"/>
                </a:rPr>
                <a:t>)</a:t>
              </a:r>
            </a:p>
          </p:txBody>
        </p:sp>
        <p:grpSp>
          <p:nvGrpSpPr>
            <p:cNvPr id="213" name="Group 212"/>
            <p:cNvGrpSpPr>
              <a:grpSpLocks/>
            </p:cNvGrpSpPr>
            <p:nvPr/>
          </p:nvGrpSpPr>
          <p:grpSpPr bwMode="auto">
            <a:xfrm>
              <a:off x="5009" y="912"/>
              <a:ext cx="559" cy="239"/>
              <a:chOff x="2450" y="2856"/>
              <a:chExt cx="559" cy="239"/>
            </a:xfrm>
          </p:grpSpPr>
          <p:grpSp>
            <p:nvGrpSpPr>
              <p:cNvPr id="214" name="Group 213"/>
              <p:cNvGrpSpPr>
                <a:grpSpLocks/>
              </p:cNvGrpSpPr>
              <p:nvPr/>
            </p:nvGrpSpPr>
            <p:grpSpPr bwMode="auto">
              <a:xfrm>
                <a:off x="2450" y="2911"/>
                <a:ext cx="324" cy="184"/>
                <a:chOff x="2450" y="2911"/>
                <a:chExt cx="324" cy="184"/>
              </a:xfrm>
            </p:grpSpPr>
            <p:sp>
              <p:nvSpPr>
                <p:cNvPr id="236" name="Freeform 235"/>
                <p:cNvSpPr>
                  <a:spLocks/>
                </p:cNvSpPr>
                <p:nvPr/>
              </p:nvSpPr>
              <p:spPr bwMode="auto">
                <a:xfrm>
                  <a:off x="2450" y="2911"/>
                  <a:ext cx="324" cy="184"/>
                </a:xfrm>
                <a:custGeom>
                  <a:avLst/>
                  <a:gdLst>
                    <a:gd name="T0" fmla="*/ 129 w 324"/>
                    <a:gd name="T1" fmla="*/ 17 h 184"/>
                    <a:gd name="T2" fmla="*/ 155 w 324"/>
                    <a:gd name="T3" fmla="*/ 18 h 184"/>
                    <a:gd name="T4" fmla="*/ 162 w 324"/>
                    <a:gd name="T5" fmla="*/ 21 h 184"/>
                    <a:gd name="T6" fmla="*/ 206 w 324"/>
                    <a:gd name="T7" fmla="*/ 56 h 184"/>
                    <a:gd name="T8" fmla="*/ 227 w 324"/>
                    <a:gd name="T9" fmla="*/ 84 h 184"/>
                    <a:gd name="T10" fmla="*/ 259 w 324"/>
                    <a:gd name="T11" fmla="*/ 95 h 184"/>
                    <a:gd name="T12" fmla="*/ 272 w 324"/>
                    <a:gd name="T13" fmla="*/ 101 h 184"/>
                    <a:gd name="T14" fmla="*/ 284 w 324"/>
                    <a:gd name="T15" fmla="*/ 102 h 184"/>
                    <a:gd name="T16" fmla="*/ 297 w 324"/>
                    <a:gd name="T17" fmla="*/ 103 h 184"/>
                    <a:gd name="T18" fmla="*/ 307 w 324"/>
                    <a:gd name="T19" fmla="*/ 105 h 184"/>
                    <a:gd name="T20" fmla="*/ 315 w 324"/>
                    <a:gd name="T21" fmla="*/ 111 h 184"/>
                    <a:gd name="T22" fmla="*/ 316 w 324"/>
                    <a:gd name="T23" fmla="*/ 120 h 184"/>
                    <a:gd name="T24" fmla="*/ 311 w 324"/>
                    <a:gd name="T25" fmla="*/ 126 h 184"/>
                    <a:gd name="T26" fmla="*/ 318 w 324"/>
                    <a:gd name="T27" fmla="*/ 129 h 184"/>
                    <a:gd name="T28" fmla="*/ 323 w 324"/>
                    <a:gd name="T29" fmla="*/ 137 h 184"/>
                    <a:gd name="T30" fmla="*/ 321 w 324"/>
                    <a:gd name="T31" fmla="*/ 147 h 184"/>
                    <a:gd name="T32" fmla="*/ 316 w 324"/>
                    <a:gd name="T33" fmla="*/ 151 h 184"/>
                    <a:gd name="T34" fmla="*/ 313 w 324"/>
                    <a:gd name="T35" fmla="*/ 155 h 184"/>
                    <a:gd name="T36" fmla="*/ 312 w 324"/>
                    <a:gd name="T37" fmla="*/ 161 h 184"/>
                    <a:gd name="T38" fmla="*/ 310 w 324"/>
                    <a:gd name="T39" fmla="*/ 167 h 184"/>
                    <a:gd name="T40" fmla="*/ 305 w 324"/>
                    <a:gd name="T41" fmla="*/ 171 h 184"/>
                    <a:gd name="T42" fmla="*/ 276 w 324"/>
                    <a:gd name="T43" fmla="*/ 170 h 184"/>
                    <a:gd name="T44" fmla="*/ 256 w 324"/>
                    <a:gd name="T45" fmla="*/ 177 h 184"/>
                    <a:gd name="T46" fmla="*/ 246 w 324"/>
                    <a:gd name="T47" fmla="*/ 183 h 184"/>
                    <a:gd name="T48" fmla="*/ 214 w 324"/>
                    <a:gd name="T49" fmla="*/ 177 h 184"/>
                    <a:gd name="T50" fmla="*/ 152 w 324"/>
                    <a:gd name="T51" fmla="*/ 169 h 184"/>
                    <a:gd name="T52" fmla="*/ 78 w 324"/>
                    <a:gd name="T53" fmla="*/ 122 h 184"/>
                    <a:gd name="T54" fmla="*/ 63 w 324"/>
                    <a:gd name="T55" fmla="*/ 104 h 184"/>
                    <a:gd name="T56" fmla="*/ 43 w 324"/>
                    <a:gd name="T57" fmla="*/ 70 h 184"/>
                    <a:gd name="T58" fmla="*/ 37 w 324"/>
                    <a:gd name="T59" fmla="*/ 73 h 184"/>
                    <a:gd name="T60" fmla="*/ 29 w 324"/>
                    <a:gd name="T61" fmla="*/ 74 h 184"/>
                    <a:gd name="T62" fmla="*/ 21 w 324"/>
                    <a:gd name="T63" fmla="*/ 73 h 184"/>
                    <a:gd name="T64" fmla="*/ 11 w 324"/>
                    <a:gd name="T65" fmla="*/ 71 h 184"/>
                    <a:gd name="T66" fmla="*/ 2 w 324"/>
                    <a:gd name="T67" fmla="*/ 65 h 184"/>
                    <a:gd name="T68" fmla="*/ 0 w 324"/>
                    <a:gd name="T69" fmla="*/ 53 h 184"/>
                    <a:gd name="T70" fmla="*/ 1 w 324"/>
                    <a:gd name="T71" fmla="*/ 43 h 184"/>
                    <a:gd name="T72" fmla="*/ 7 w 324"/>
                    <a:gd name="T73" fmla="*/ 35 h 184"/>
                    <a:gd name="T74" fmla="*/ 15 w 324"/>
                    <a:gd name="T75" fmla="*/ 29 h 184"/>
                    <a:gd name="T76" fmla="*/ 23 w 324"/>
                    <a:gd name="T77" fmla="*/ 25 h 184"/>
                    <a:gd name="T78" fmla="*/ 41 w 324"/>
                    <a:gd name="T79" fmla="*/ 9 h 184"/>
                    <a:gd name="T80" fmla="*/ 80 w 324"/>
                    <a:gd name="T81" fmla="*/ 0 h 184"/>
                    <a:gd name="T82" fmla="*/ 101 w 324"/>
                    <a:gd name="T83" fmla="*/ 5 h 184"/>
                    <a:gd name="T84" fmla="*/ 114 w 324"/>
                    <a:gd name="T85" fmla="*/ 1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184">
                      <a:moveTo>
                        <a:pt x="124" y="18"/>
                      </a:moveTo>
                      <a:lnTo>
                        <a:pt x="129" y="17"/>
                      </a:lnTo>
                      <a:lnTo>
                        <a:pt x="151" y="17"/>
                      </a:lnTo>
                      <a:lnTo>
                        <a:pt x="155" y="18"/>
                      </a:lnTo>
                      <a:lnTo>
                        <a:pt x="158" y="19"/>
                      </a:lnTo>
                      <a:lnTo>
                        <a:pt x="162" y="21"/>
                      </a:lnTo>
                      <a:lnTo>
                        <a:pt x="190" y="40"/>
                      </a:lnTo>
                      <a:lnTo>
                        <a:pt x="206" y="56"/>
                      </a:lnTo>
                      <a:lnTo>
                        <a:pt x="215" y="66"/>
                      </a:lnTo>
                      <a:lnTo>
                        <a:pt x="227" y="84"/>
                      </a:lnTo>
                      <a:lnTo>
                        <a:pt x="244" y="91"/>
                      </a:lnTo>
                      <a:lnTo>
                        <a:pt x="259" y="95"/>
                      </a:lnTo>
                      <a:lnTo>
                        <a:pt x="268" y="99"/>
                      </a:lnTo>
                      <a:lnTo>
                        <a:pt x="272" y="101"/>
                      </a:lnTo>
                      <a:lnTo>
                        <a:pt x="277" y="101"/>
                      </a:lnTo>
                      <a:lnTo>
                        <a:pt x="284" y="102"/>
                      </a:lnTo>
                      <a:lnTo>
                        <a:pt x="291" y="102"/>
                      </a:lnTo>
                      <a:lnTo>
                        <a:pt x="297" y="103"/>
                      </a:lnTo>
                      <a:lnTo>
                        <a:pt x="302" y="104"/>
                      </a:lnTo>
                      <a:lnTo>
                        <a:pt x="307" y="105"/>
                      </a:lnTo>
                      <a:lnTo>
                        <a:pt x="312" y="108"/>
                      </a:lnTo>
                      <a:lnTo>
                        <a:pt x="315" y="111"/>
                      </a:lnTo>
                      <a:lnTo>
                        <a:pt x="316" y="116"/>
                      </a:lnTo>
                      <a:lnTo>
                        <a:pt x="316" y="120"/>
                      </a:lnTo>
                      <a:lnTo>
                        <a:pt x="314" y="124"/>
                      </a:lnTo>
                      <a:lnTo>
                        <a:pt x="311" y="126"/>
                      </a:lnTo>
                      <a:lnTo>
                        <a:pt x="315" y="127"/>
                      </a:lnTo>
                      <a:lnTo>
                        <a:pt x="318" y="129"/>
                      </a:lnTo>
                      <a:lnTo>
                        <a:pt x="321" y="132"/>
                      </a:lnTo>
                      <a:lnTo>
                        <a:pt x="323" y="137"/>
                      </a:lnTo>
                      <a:lnTo>
                        <a:pt x="323" y="142"/>
                      </a:lnTo>
                      <a:lnTo>
                        <a:pt x="321" y="147"/>
                      </a:lnTo>
                      <a:lnTo>
                        <a:pt x="318" y="149"/>
                      </a:lnTo>
                      <a:lnTo>
                        <a:pt x="316" y="151"/>
                      </a:lnTo>
                      <a:lnTo>
                        <a:pt x="312" y="152"/>
                      </a:lnTo>
                      <a:lnTo>
                        <a:pt x="313" y="155"/>
                      </a:lnTo>
                      <a:lnTo>
                        <a:pt x="313" y="158"/>
                      </a:lnTo>
                      <a:lnTo>
                        <a:pt x="312" y="161"/>
                      </a:lnTo>
                      <a:lnTo>
                        <a:pt x="311" y="164"/>
                      </a:lnTo>
                      <a:lnTo>
                        <a:pt x="310" y="167"/>
                      </a:lnTo>
                      <a:lnTo>
                        <a:pt x="308" y="169"/>
                      </a:lnTo>
                      <a:lnTo>
                        <a:pt x="305" y="171"/>
                      </a:lnTo>
                      <a:lnTo>
                        <a:pt x="301" y="171"/>
                      </a:lnTo>
                      <a:lnTo>
                        <a:pt x="276" y="170"/>
                      </a:lnTo>
                      <a:lnTo>
                        <a:pt x="259" y="172"/>
                      </a:lnTo>
                      <a:lnTo>
                        <a:pt x="256" y="177"/>
                      </a:lnTo>
                      <a:lnTo>
                        <a:pt x="252" y="181"/>
                      </a:lnTo>
                      <a:lnTo>
                        <a:pt x="246" y="183"/>
                      </a:lnTo>
                      <a:lnTo>
                        <a:pt x="240" y="182"/>
                      </a:lnTo>
                      <a:lnTo>
                        <a:pt x="214" y="177"/>
                      </a:lnTo>
                      <a:lnTo>
                        <a:pt x="194" y="174"/>
                      </a:lnTo>
                      <a:lnTo>
                        <a:pt x="152" y="169"/>
                      </a:lnTo>
                      <a:lnTo>
                        <a:pt x="92" y="137"/>
                      </a:lnTo>
                      <a:lnTo>
                        <a:pt x="78" y="122"/>
                      </a:lnTo>
                      <a:lnTo>
                        <a:pt x="69" y="112"/>
                      </a:lnTo>
                      <a:lnTo>
                        <a:pt x="63" y="104"/>
                      </a:lnTo>
                      <a:lnTo>
                        <a:pt x="53" y="89"/>
                      </a:lnTo>
                      <a:lnTo>
                        <a:pt x="43" y="70"/>
                      </a:lnTo>
                      <a:lnTo>
                        <a:pt x="41" y="71"/>
                      </a:lnTo>
                      <a:lnTo>
                        <a:pt x="37" y="73"/>
                      </a:lnTo>
                      <a:lnTo>
                        <a:pt x="34" y="73"/>
                      </a:lnTo>
                      <a:lnTo>
                        <a:pt x="29" y="74"/>
                      </a:lnTo>
                      <a:lnTo>
                        <a:pt x="25" y="74"/>
                      </a:lnTo>
                      <a:lnTo>
                        <a:pt x="21" y="73"/>
                      </a:lnTo>
                      <a:lnTo>
                        <a:pt x="17" y="72"/>
                      </a:lnTo>
                      <a:lnTo>
                        <a:pt x="11" y="71"/>
                      </a:lnTo>
                      <a:lnTo>
                        <a:pt x="6" y="68"/>
                      </a:lnTo>
                      <a:lnTo>
                        <a:pt x="2" y="65"/>
                      </a:lnTo>
                      <a:lnTo>
                        <a:pt x="0" y="59"/>
                      </a:lnTo>
                      <a:lnTo>
                        <a:pt x="0" y="53"/>
                      </a:lnTo>
                      <a:lnTo>
                        <a:pt x="0" y="48"/>
                      </a:lnTo>
                      <a:lnTo>
                        <a:pt x="1" y="43"/>
                      </a:lnTo>
                      <a:lnTo>
                        <a:pt x="4" y="39"/>
                      </a:lnTo>
                      <a:lnTo>
                        <a:pt x="7" y="35"/>
                      </a:lnTo>
                      <a:lnTo>
                        <a:pt x="11" y="32"/>
                      </a:lnTo>
                      <a:lnTo>
                        <a:pt x="15" y="29"/>
                      </a:lnTo>
                      <a:lnTo>
                        <a:pt x="19" y="27"/>
                      </a:lnTo>
                      <a:lnTo>
                        <a:pt x="23" y="25"/>
                      </a:lnTo>
                      <a:lnTo>
                        <a:pt x="25" y="21"/>
                      </a:lnTo>
                      <a:lnTo>
                        <a:pt x="41" y="9"/>
                      </a:lnTo>
                      <a:lnTo>
                        <a:pt x="60" y="1"/>
                      </a:lnTo>
                      <a:lnTo>
                        <a:pt x="80" y="0"/>
                      </a:lnTo>
                      <a:lnTo>
                        <a:pt x="94" y="3"/>
                      </a:lnTo>
                      <a:lnTo>
                        <a:pt x="101" y="5"/>
                      </a:lnTo>
                      <a:lnTo>
                        <a:pt x="107" y="8"/>
                      </a:lnTo>
                      <a:lnTo>
                        <a:pt x="114" y="11"/>
                      </a:lnTo>
                      <a:lnTo>
                        <a:pt x="124" y="18"/>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37" name="Freeform 236"/>
                <p:cNvSpPr>
                  <a:spLocks/>
                </p:cNvSpPr>
                <p:nvPr/>
              </p:nvSpPr>
              <p:spPr bwMode="auto">
                <a:xfrm>
                  <a:off x="2551" y="3027"/>
                  <a:ext cx="159" cy="65"/>
                </a:xfrm>
                <a:custGeom>
                  <a:avLst/>
                  <a:gdLst>
                    <a:gd name="T0" fmla="*/ 153 w 159"/>
                    <a:gd name="T1" fmla="*/ 64 h 65"/>
                    <a:gd name="T2" fmla="*/ 157 w 159"/>
                    <a:gd name="T3" fmla="*/ 58 h 65"/>
                    <a:gd name="T4" fmla="*/ 158 w 159"/>
                    <a:gd name="T5" fmla="*/ 52 h 65"/>
                    <a:gd name="T6" fmla="*/ 157 w 159"/>
                    <a:gd name="T7" fmla="*/ 46 h 65"/>
                    <a:gd name="T8" fmla="*/ 152 w 159"/>
                    <a:gd name="T9" fmla="*/ 40 h 65"/>
                    <a:gd name="T10" fmla="*/ 147 w 159"/>
                    <a:gd name="T11" fmla="*/ 37 h 65"/>
                    <a:gd name="T12" fmla="*/ 140 w 159"/>
                    <a:gd name="T13" fmla="*/ 35 h 65"/>
                    <a:gd name="T14" fmla="*/ 132 w 159"/>
                    <a:gd name="T15" fmla="*/ 33 h 65"/>
                    <a:gd name="T16" fmla="*/ 124 w 159"/>
                    <a:gd name="T17" fmla="*/ 32 h 65"/>
                    <a:gd name="T18" fmla="*/ 115 w 159"/>
                    <a:gd name="T19" fmla="*/ 32 h 65"/>
                    <a:gd name="T20" fmla="*/ 106 w 159"/>
                    <a:gd name="T21" fmla="*/ 31 h 65"/>
                    <a:gd name="T22" fmla="*/ 101 w 159"/>
                    <a:gd name="T23" fmla="*/ 27 h 65"/>
                    <a:gd name="T24" fmla="*/ 92 w 159"/>
                    <a:gd name="T25" fmla="*/ 22 h 65"/>
                    <a:gd name="T26" fmla="*/ 82 w 159"/>
                    <a:gd name="T27" fmla="*/ 20 h 65"/>
                    <a:gd name="T28" fmla="*/ 72 w 159"/>
                    <a:gd name="T29" fmla="*/ 19 h 65"/>
                    <a:gd name="T30" fmla="*/ 65 w 159"/>
                    <a:gd name="T31" fmla="*/ 13 h 65"/>
                    <a:gd name="T32" fmla="*/ 58 w 159"/>
                    <a:gd name="T33" fmla="*/ 9 h 65"/>
                    <a:gd name="T34" fmla="*/ 49 w 159"/>
                    <a:gd name="T35" fmla="*/ 4 h 65"/>
                    <a:gd name="T36" fmla="*/ 40 w 159"/>
                    <a:gd name="T37" fmla="*/ 1 h 65"/>
                    <a:gd name="T38" fmla="*/ 29 w 159"/>
                    <a:gd name="T39" fmla="*/ 0 h 65"/>
                    <a:gd name="T40" fmla="*/ 21 w 159"/>
                    <a:gd name="T41" fmla="*/ 1 h 65"/>
                    <a:gd name="T42" fmla="*/ 9 w 159"/>
                    <a:gd name="T43" fmla="*/ 2 h 65"/>
                    <a:gd name="T44" fmla="*/ 0 w 159"/>
                    <a:gd name="T45"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65">
                      <a:moveTo>
                        <a:pt x="153" y="64"/>
                      </a:moveTo>
                      <a:lnTo>
                        <a:pt x="157" y="58"/>
                      </a:lnTo>
                      <a:lnTo>
                        <a:pt x="158" y="52"/>
                      </a:lnTo>
                      <a:lnTo>
                        <a:pt x="157" y="46"/>
                      </a:lnTo>
                      <a:lnTo>
                        <a:pt x="152" y="40"/>
                      </a:lnTo>
                      <a:lnTo>
                        <a:pt x="147" y="37"/>
                      </a:lnTo>
                      <a:lnTo>
                        <a:pt x="140" y="35"/>
                      </a:lnTo>
                      <a:lnTo>
                        <a:pt x="132" y="33"/>
                      </a:lnTo>
                      <a:lnTo>
                        <a:pt x="124" y="32"/>
                      </a:lnTo>
                      <a:lnTo>
                        <a:pt x="115" y="32"/>
                      </a:lnTo>
                      <a:lnTo>
                        <a:pt x="106" y="31"/>
                      </a:lnTo>
                      <a:lnTo>
                        <a:pt x="101" y="27"/>
                      </a:lnTo>
                      <a:lnTo>
                        <a:pt x="92" y="22"/>
                      </a:lnTo>
                      <a:lnTo>
                        <a:pt x="82" y="20"/>
                      </a:lnTo>
                      <a:lnTo>
                        <a:pt x="72" y="19"/>
                      </a:lnTo>
                      <a:lnTo>
                        <a:pt x="65" y="13"/>
                      </a:lnTo>
                      <a:lnTo>
                        <a:pt x="58" y="9"/>
                      </a:lnTo>
                      <a:lnTo>
                        <a:pt x="49" y="4"/>
                      </a:lnTo>
                      <a:lnTo>
                        <a:pt x="40" y="1"/>
                      </a:lnTo>
                      <a:lnTo>
                        <a:pt x="29" y="0"/>
                      </a:lnTo>
                      <a:lnTo>
                        <a:pt x="21" y="1"/>
                      </a:lnTo>
                      <a:lnTo>
                        <a:pt x="9" y="2"/>
                      </a:lnTo>
                      <a:lnTo>
                        <a:pt x="0" y="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38" name="Freeform 237"/>
                <p:cNvSpPr>
                  <a:spLocks/>
                </p:cNvSpPr>
                <p:nvPr/>
              </p:nvSpPr>
              <p:spPr bwMode="auto">
                <a:xfrm>
                  <a:off x="2618" y="3032"/>
                  <a:ext cx="144" cy="32"/>
                </a:xfrm>
                <a:custGeom>
                  <a:avLst/>
                  <a:gdLst>
                    <a:gd name="T0" fmla="*/ 143 w 144"/>
                    <a:gd name="T1" fmla="*/ 31 h 32"/>
                    <a:gd name="T2" fmla="*/ 140 w 144"/>
                    <a:gd name="T3" fmla="*/ 27 h 32"/>
                    <a:gd name="T4" fmla="*/ 135 w 144"/>
                    <a:gd name="T5" fmla="*/ 24 h 32"/>
                    <a:gd name="T6" fmla="*/ 129 w 144"/>
                    <a:gd name="T7" fmla="*/ 23 h 32"/>
                    <a:gd name="T8" fmla="*/ 122 w 144"/>
                    <a:gd name="T9" fmla="*/ 22 h 32"/>
                    <a:gd name="T10" fmla="*/ 115 w 144"/>
                    <a:gd name="T11" fmla="*/ 21 h 32"/>
                    <a:gd name="T12" fmla="*/ 107 w 144"/>
                    <a:gd name="T13" fmla="*/ 21 h 32"/>
                    <a:gd name="T14" fmla="*/ 99 w 144"/>
                    <a:gd name="T15" fmla="*/ 22 h 32"/>
                    <a:gd name="T16" fmla="*/ 91 w 144"/>
                    <a:gd name="T17" fmla="*/ 20 h 32"/>
                    <a:gd name="T18" fmla="*/ 83 w 144"/>
                    <a:gd name="T19" fmla="*/ 17 h 32"/>
                    <a:gd name="T20" fmla="*/ 75 w 144"/>
                    <a:gd name="T21" fmla="*/ 16 h 32"/>
                    <a:gd name="T22" fmla="*/ 67 w 144"/>
                    <a:gd name="T23" fmla="*/ 15 h 32"/>
                    <a:gd name="T24" fmla="*/ 59 w 144"/>
                    <a:gd name="T25" fmla="*/ 14 h 32"/>
                    <a:gd name="T26" fmla="*/ 54 w 144"/>
                    <a:gd name="T27" fmla="*/ 11 h 32"/>
                    <a:gd name="T28" fmla="*/ 48 w 144"/>
                    <a:gd name="T29" fmla="*/ 7 h 32"/>
                    <a:gd name="T30" fmla="*/ 41 w 144"/>
                    <a:gd name="T31" fmla="*/ 4 h 32"/>
                    <a:gd name="T32" fmla="*/ 34 w 144"/>
                    <a:gd name="T33" fmla="*/ 1 h 32"/>
                    <a:gd name="T34" fmla="*/ 27 w 144"/>
                    <a:gd name="T35" fmla="*/ 0 h 32"/>
                    <a:gd name="T36" fmla="*/ 20 w 144"/>
                    <a:gd name="T37" fmla="*/ 0 h 32"/>
                    <a:gd name="T38" fmla="*/ 12 w 144"/>
                    <a:gd name="T39" fmla="*/ 2 h 32"/>
                    <a:gd name="T40" fmla="*/ 8 w 144"/>
                    <a:gd name="T41" fmla="*/ 5 h 32"/>
                    <a:gd name="T42" fmla="*/ 3 w 144"/>
                    <a:gd name="T43" fmla="*/ 8 h 32"/>
                    <a:gd name="T44" fmla="*/ 0 w 144"/>
                    <a:gd name="T4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32">
                      <a:moveTo>
                        <a:pt x="143" y="31"/>
                      </a:moveTo>
                      <a:lnTo>
                        <a:pt x="140" y="27"/>
                      </a:lnTo>
                      <a:lnTo>
                        <a:pt x="135" y="24"/>
                      </a:lnTo>
                      <a:lnTo>
                        <a:pt x="129" y="23"/>
                      </a:lnTo>
                      <a:lnTo>
                        <a:pt x="122" y="22"/>
                      </a:lnTo>
                      <a:lnTo>
                        <a:pt x="115" y="21"/>
                      </a:lnTo>
                      <a:lnTo>
                        <a:pt x="107" y="21"/>
                      </a:lnTo>
                      <a:lnTo>
                        <a:pt x="99" y="22"/>
                      </a:lnTo>
                      <a:lnTo>
                        <a:pt x="91" y="20"/>
                      </a:lnTo>
                      <a:lnTo>
                        <a:pt x="83" y="17"/>
                      </a:lnTo>
                      <a:lnTo>
                        <a:pt x="75" y="16"/>
                      </a:lnTo>
                      <a:lnTo>
                        <a:pt x="67" y="15"/>
                      </a:lnTo>
                      <a:lnTo>
                        <a:pt x="59" y="14"/>
                      </a:lnTo>
                      <a:lnTo>
                        <a:pt x="54" y="11"/>
                      </a:lnTo>
                      <a:lnTo>
                        <a:pt x="48" y="7"/>
                      </a:lnTo>
                      <a:lnTo>
                        <a:pt x="41" y="4"/>
                      </a:lnTo>
                      <a:lnTo>
                        <a:pt x="34" y="1"/>
                      </a:lnTo>
                      <a:lnTo>
                        <a:pt x="27" y="0"/>
                      </a:lnTo>
                      <a:lnTo>
                        <a:pt x="20" y="0"/>
                      </a:lnTo>
                      <a:lnTo>
                        <a:pt x="12" y="2"/>
                      </a:lnTo>
                      <a:lnTo>
                        <a:pt x="8" y="5"/>
                      </a:lnTo>
                      <a:lnTo>
                        <a:pt x="3" y="8"/>
                      </a:lnTo>
                      <a:lnTo>
                        <a:pt x="0" y="1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39" name="Freeform 238"/>
                <p:cNvSpPr>
                  <a:spLocks/>
                </p:cNvSpPr>
                <p:nvPr/>
              </p:nvSpPr>
              <p:spPr bwMode="auto">
                <a:xfrm>
                  <a:off x="2643" y="3021"/>
                  <a:ext cx="119" cy="17"/>
                </a:xfrm>
                <a:custGeom>
                  <a:avLst/>
                  <a:gdLst>
                    <a:gd name="T0" fmla="*/ 118 w 119"/>
                    <a:gd name="T1" fmla="*/ 16 h 17"/>
                    <a:gd name="T2" fmla="*/ 112 w 119"/>
                    <a:gd name="T3" fmla="*/ 15 h 17"/>
                    <a:gd name="T4" fmla="*/ 105 w 119"/>
                    <a:gd name="T5" fmla="*/ 14 h 17"/>
                    <a:gd name="T6" fmla="*/ 95 w 119"/>
                    <a:gd name="T7" fmla="*/ 14 h 17"/>
                    <a:gd name="T8" fmla="*/ 87 w 119"/>
                    <a:gd name="T9" fmla="*/ 14 h 17"/>
                    <a:gd name="T10" fmla="*/ 77 w 119"/>
                    <a:gd name="T11" fmla="*/ 12 h 17"/>
                    <a:gd name="T12" fmla="*/ 66 w 119"/>
                    <a:gd name="T13" fmla="*/ 11 h 17"/>
                    <a:gd name="T14" fmla="*/ 58 w 119"/>
                    <a:gd name="T15" fmla="*/ 11 h 17"/>
                    <a:gd name="T16" fmla="*/ 48 w 119"/>
                    <a:gd name="T17" fmla="*/ 8 h 17"/>
                    <a:gd name="T18" fmla="*/ 39 w 119"/>
                    <a:gd name="T19" fmla="*/ 3 h 17"/>
                    <a:gd name="T20" fmla="*/ 29 w 119"/>
                    <a:gd name="T21" fmla="*/ 1 h 17"/>
                    <a:gd name="T22" fmla="*/ 22 w 119"/>
                    <a:gd name="T23" fmla="*/ 0 h 17"/>
                    <a:gd name="T24" fmla="*/ 15 w 119"/>
                    <a:gd name="T25" fmla="*/ 0 h 17"/>
                    <a:gd name="T26" fmla="*/ 7 w 119"/>
                    <a:gd name="T27" fmla="*/ 1 h 17"/>
                    <a:gd name="T28" fmla="*/ 0 w 119"/>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7">
                      <a:moveTo>
                        <a:pt x="118" y="16"/>
                      </a:moveTo>
                      <a:lnTo>
                        <a:pt x="112" y="15"/>
                      </a:lnTo>
                      <a:lnTo>
                        <a:pt x="105" y="14"/>
                      </a:lnTo>
                      <a:lnTo>
                        <a:pt x="95" y="14"/>
                      </a:lnTo>
                      <a:lnTo>
                        <a:pt x="87" y="14"/>
                      </a:lnTo>
                      <a:lnTo>
                        <a:pt x="77" y="12"/>
                      </a:lnTo>
                      <a:lnTo>
                        <a:pt x="66" y="11"/>
                      </a:lnTo>
                      <a:lnTo>
                        <a:pt x="58" y="11"/>
                      </a:lnTo>
                      <a:lnTo>
                        <a:pt x="48" y="8"/>
                      </a:lnTo>
                      <a:lnTo>
                        <a:pt x="39" y="3"/>
                      </a:lnTo>
                      <a:lnTo>
                        <a:pt x="29" y="1"/>
                      </a:lnTo>
                      <a:lnTo>
                        <a:pt x="22" y="0"/>
                      </a:lnTo>
                      <a:lnTo>
                        <a:pt x="15" y="0"/>
                      </a:lnTo>
                      <a:lnTo>
                        <a:pt x="7" y="1"/>
                      </a:lnTo>
                      <a:lnTo>
                        <a:pt x="0"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0" name="Freeform 239"/>
                <p:cNvSpPr>
                  <a:spLocks/>
                </p:cNvSpPr>
                <p:nvPr/>
              </p:nvSpPr>
              <p:spPr bwMode="auto">
                <a:xfrm>
                  <a:off x="2485" y="2935"/>
                  <a:ext cx="22" cy="27"/>
                </a:xfrm>
                <a:custGeom>
                  <a:avLst/>
                  <a:gdLst>
                    <a:gd name="T0" fmla="*/ 0 w 22"/>
                    <a:gd name="T1" fmla="*/ 0 h 27"/>
                    <a:gd name="T2" fmla="*/ 5 w 22"/>
                    <a:gd name="T3" fmla="*/ 0 h 27"/>
                    <a:gd name="T4" fmla="*/ 8 w 22"/>
                    <a:gd name="T5" fmla="*/ 1 h 27"/>
                    <a:gd name="T6" fmla="*/ 12 w 22"/>
                    <a:gd name="T7" fmla="*/ 2 h 27"/>
                    <a:gd name="T8" fmla="*/ 16 w 22"/>
                    <a:gd name="T9" fmla="*/ 5 h 27"/>
                    <a:gd name="T10" fmla="*/ 19 w 22"/>
                    <a:gd name="T11" fmla="*/ 8 h 27"/>
                    <a:gd name="T12" fmla="*/ 21 w 22"/>
                    <a:gd name="T13" fmla="*/ 14 h 27"/>
                    <a:gd name="T14" fmla="*/ 21 w 22"/>
                    <a:gd name="T15" fmla="*/ 19 h 27"/>
                    <a:gd name="T16" fmla="*/ 20 w 2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0" y="0"/>
                      </a:moveTo>
                      <a:lnTo>
                        <a:pt x="5" y="0"/>
                      </a:lnTo>
                      <a:lnTo>
                        <a:pt x="8" y="1"/>
                      </a:lnTo>
                      <a:lnTo>
                        <a:pt x="12" y="2"/>
                      </a:lnTo>
                      <a:lnTo>
                        <a:pt x="16" y="5"/>
                      </a:lnTo>
                      <a:lnTo>
                        <a:pt x="19" y="8"/>
                      </a:lnTo>
                      <a:lnTo>
                        <a:pt x="21" y="14"/>
                      </a:lnTo>
                      <a:lnTo>
                        <a:pt x="21" y="19"/>
                      </a:lnTo>
                      <a:lnTo>
                        <a:pt x="20" y="2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1" name="Freeform 240"/>
                <p:cNvSpPr>
                  <a:spLocks/>
                </p:cNvSpPr>
                <p:nvPr/>
              </p:nvSpPr>
              <p:spPr bwMode="auto">
                <a:xfrm>
                  <a:off x="2495" y="2943"/>
                  <a:ext cx="17" cy="37"/>
                </a:xfrm>
                <a:custGeom>
                  <a:avLst/>
                  <a:gdLst>
                    <a:gd name="T0" fmla="*/ 16 w 17"/>
                    <a:gd name="T1" fmla="*/ 0 h 37"/>
                    <a:gd name="T2" fmla="*/ 14 w 17"/>
                    <a:gd name="T3" fmla="*/ 8 h 37"/>
                    <a:gd name="T4" fmla="*/ 13 w 17"/>
                    <a:gd name="T5" fmla="*/ 17 h 37"/>
                    <a:gd name="T6" fmla="*/ 11 w 17"/>
                    <a:gd name="T7" fmla="*/ 23 h 37"/>
                    <a:gd name="T8" fmla="*/ 9 w 17"/>
                    <a:gd name="T9" fmla="*/ 27 h 37"/>
                    <a:gd name="T10" fmla="*/ 6 w 17"/>
                    <a:gd name="T11" fmla="*/ 30 h 37"/>
                    <a:gd name="T12" fmla="*/ 3 w 17"/>
                    <a:gd name="T13" fmla="*/ 33 h 37"/>
                    <a:gd name="T14" fmla="*/ 0 w 17"/>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6" y="0"/>
                      </a:moveTo>
                      <a:lnTo>
                        <a:pt x="14" y="8"/>
                      </a:lnTo>
                      <a:lnTo>
                        <a:pt x="13" y="17"/>
                      </a:lnTo>
                      <a:lnTo>
                        <a:pt x="11" y="23"/>
                      </a:lnTo>
                      <a:lnTo>
                        <a:pt x="9" y="27"/>
                      </a:lnTo>
                      <a:lnTo>
                        <a:pt x="6" y="30"/>
                      </a:lnTo>
                      <a:lnTo>
                        <a:pt x="3" y="33"/>
                      </a:lnTo>
                      <a:lnTo>
                        <a:pt x="0" y="3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2" name="Freeform 241"/>
                <p:cNvSpPr>
                  <a:spLocks/>
                </p:cNvSpPr>
                <p:nvPr/>
              </p:nvSpPr>
              <p:spPr bwMode="auto">
                <a:xfrm>
                  <a:off x="2500" y="2973"/>
                  <a:ext cx="24" cy="17"/>
                </a:xfrm>
                <a:custGeom>
                  <a:avLst/>
                  <a:gdLst>
                    <a:gd name="T0" fmla="*/ 0 w 24"/>
                    <a:gd name="T1" fmla="*/ 0 h 17"/>
                    <a:gd name="T2" fmla="*/ 6 w 24"/>
                    <a:gd name="T3" fmla="*/ 0 h 17"/>
                    <a:gd name="T4" fmla="*/ 11 w 24"/>
                    <a:gd name="T5" fmla="*/ 0 h 17"/>
                    <a:gd name="T6" fmla="*/ 16 w 24"/>
                    <a:gd name="T7" fmla="*/ 6 h 17"/>
                    <a:gd name="T8" fmla="*/ 23 w 24"/>
                    <a:gd name="T9" fmla="*/ 16 h 17"/>
                  </a:gdLst>
                  <a:ahLst/>
                  <a:cxnLst>
                    <a:cxn ang="0">
                      <a:pos x="T0" y="T1"/>
                    </a:cxn>
                    <a:cxn ang="0">
                      <a:pos x="T2" y="T3"/>
                    </a:cxn>
                    <a:cxn ang="0">
                      <a:pos x="T4" y="T5"/>
                    </a:cxn>
                    <a:cxn ang="0">
                      <a:pos x="T6" y="T7"/>
                    </a:cxn>
                    <a:cxn ang="0">
                      <a:pos x="T8" y="T9"/>
                    </a:cxn>
                  </a:cxnLst>
                  <a:rect l="0" t="0" r="r" b="b"/>
                  <a:pathLst>
                    <a:path w="24" h="17">
                      <a:moveTo>
                        <a:pt x="0" y="0"/>
                      </a:moveTo>
                      <a:lnTo>
                        <a:pt x="6" y="0"/>
                      </a:lnTo>
                      <a:lnTo>
                        <a:pt x="11" y="0"/>
                      </a:lnTo>
                      <a:lnTo>
                        <a:pt x="16" y="6"/>
                      </a:lnTo>
                      <a:lnTo>
                        <a:pt x="2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3" name="Freeform 242"/>
                <p:cNvSpPr>
                  <a:spLocks/>
                </p:cNvSpPr>
                <p:nvPr/>
              </p:nvSpPr>
              <p:spPr bwMode="auto">
                <a:xfrm>
                  <a:off x="2495" y="2978"/>
                  <a:ext cx="28" cy="17"/>
                </a:xfrm>
                <a:custGeom>
                  <a:avLst/>
                  <a:gdLst>
                    <a:gd name="T0" fmla="*/ 0 w 28"/>
                    <a:gd name="T1" fmla="*/ 2 h 17"/>
                    <a:gd name="T2" fmla="*/ 6 w 28"/>
                    <a:gd name="T3" fmla="*/ 0 h 17"/>
                    <a:gd name="T4" fmla="*/ 9 w 28"/>
                    <a:gd name="T5" fmla="*/ 0 h 17"/>
                    <a:gd name="T6" fmla="*/ 14 w 28"/>
                    <a:gd name="T7" fmla="*/ 0 h 17"/>
                    <a:gd name="T8" fmla="*/ 19 w 28"/>
                    <a:gd name="T9" fmla="*/ 2 h 17"/>
                    <a:gd name="T10" fmla="*/ 23 w 28"/>
                    <a:gd name="T11" fmla="*/ 10 h 17"/>
                    <a:gd name="T12" fmla="*/ 27 w 2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8" h="17">
                      <a:moveTo>
                        <a:pt x="0" y="2"/>
                      </a:moveTo>
                      <a:lnTo>
                        <a:pt x="6" y="0"/>
                      </a:lnTo>
                      <a:lnTo>
                        <a:pt x="9" y="0"/>
                      </a:lnTo>
                      <a:lnTo>
                        <a:pt x="14" y="0"/>
                      </a:lnTo>
                      <a:lnTo>
                        <a:pt x="19" y="2"/>
                      </a:lnTo>
                      <a:lnTo>
                        <a:pt x="23" y="10"/>
                      </a:lnTo>
                      <a:lnTo>
                        <a:pt x="2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4" name="Freeform 243"/>
                <p:cNvSpPr>
                  <a:spLocks/>
                </p:cNvSpPr>
                <p:nvPr/>
              </p:nvSpPr>
              <p:spPr bwMode="auto">
                <a:xfrm>
                  <a:off x="2572" y="2929"/>
                  <a:ext cx="17" cy="55"/>
                </a:xfrm>
                <a:custGeom>
                  <a:avLst/>
                  <a:gdLst>
                    <a:gd name="T0" fmla="*/ 4 w 17"/>
                    <a:gd name="T1" fmla="*/ 0 h 55"/>
                    <a:gd name="T2" fmla="*/ 7 w 17"/>
                    <a:gd name="T3" fmla="*/ 4 h 55"/>
                    <a:gd name="T4" fmla="*/ 10 w 17"/>
                    <a:gd name="T5" fmla="*/ 8 h 55"/>
                    <a:gd name="T6" fmla="*/ 13 w 17"/>
                    <a:gd name="T7" fmla="*/ 14 h 55"/>
                    <a:gd name="T8" fmla="*/ 16 w 17"/>
                    <a:gd name="T9" fmla="*/ 19 h 55"/>
                    <a:gd name="T10" fmla="*/ 16 w 17"/>
                    <a:gd name="T11" fmla="*/ 26 h 55"/>
                    <a:gd name="T12" fmla="*/ 14 w 17"/>
                    <a:gd name="T13" fmla="*/ 32 h 55"/>
                    <a:gd name="T14" fmla="*/ 13 w 17"/>
                    <a:gd name="T15" fmla="*/ 38 h 55"/>
                    <a:gd name="T16" fmla="*/ 8 w 17"/>
                    <a:gd name="T17" fmla="*/ 44 h 55"/>
                    <a:gd name="T18" fmla="*/ 4 w 17"/>
                    <a:gd name="T19" fmla="*/ 49 h 55"/>
                    <a:gd name="T20" fmla="*/ 0 w 1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5">
                      <a:moveTo>
                        <a:pt x="4" y="0"/>
                      </a:moveTo>
                      <a:lnTo>
                        <a:pt x="7" y="4"/>
                      </a:lnTo>
                      <a:lnTo>
                        <a:pt x="10" y="8"/>
                      </a:lnTo>
                      <a:lnTo>
                        <a:pt x="13" y="14"/>
                      </a:lnTo>
                      <a:lnTo>
                        <a:pt x="16" y="19"/>
                      </a:lnTo>
                      <a:lnTo>
                        <a:pt x="16" y="26"/>
                      </a:lnTo>
                      <a:lnTo>
                        <a:pt x="14" y="32"/>
                      </a:lnTo>
                      <a:lnTo>
                        <a:pt x="13" y="38"/>
                      </a:lnTo>
                      <a:lnTo>
                        <a:pt x="8" y="44"/>
                      </a:lnTo>
                      <a:lnTo>
                        <a:pt x="4" y="49"/>
                      </a:lnTo>
                      <a:lnTo>
                        <a:pt x="0" y="5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5" name="Freeform 244"/>
                <p:cNvSpPr>
                  <a:spLocks/>
                </p:cNvSpPr>
                <p:nvPr/>
              </p:nvSpPr>
              <p:spPr bwMode="auto">
                <a:xfrm>
                  <a:off x="2522" y="2995"/>
                  <a:ext cx="35" cy="17"/>
                </a:xfrm>
                <a:custGeom>
                  <a:avLst/>
                  <a:gdLst>
                    <a:gd name="T0" fmla="*/ 0 w 35"/>
                    <a:gd name="T1" fmla="*/ 16 h 17"/>
                    <a:gd name="T2" fmla="*/ 6 w 35"/>
                    <a:gd name="T3" fmla="*/ 11 h 17"/>
                    <a:gd name="T4" fmla="*/ 12 w 35"/>
                    <a:gd name="T5" fmla="*/ 7 h 17"/>
                    <a:gd name="T6" fmla="*/ 17 w 35"/>
                    <a:gd name="T7" fmla="*/ 4 h 17"/>
                    <a:gd name="T8" fmla="*/ 23 w 35"/>
                    <a:gd name="T9" fmla="*/ 1 h 17"/>
                    <a:gd name="T10" fmla="*/ 29 w 35"/>
                    <a:gd name="T11" fmla="*/ 0 h 17"/>
                    <a:gd name="T12" fmla="*/ 34 w 3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0" y="16"/>
                      </a:moveTo>
                      <a:lnTo>
                        <a:pt x="6" y="11"/>
                      </a:lnTo>
                      <a:lnTo>
                        <a:pt x="12" y="7"/>
                      </a:lnTo>
                      <a:lnTo>
                        <a:pt x="17" y="4"/>
                      </a:lnTo>
                      <a:lnTo>
                        <a:pt x="23" y="1"/>
                      </a:lnTo>
                      <a:lnTo>
                        <a:pt x="29" y="0"/>
                      </a:lnTo>
                      <a:lnTo>
                        <a:pt x="34"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6" name="Freeform 245"/>
                <p:cNvSpPr>
                  <a:spLocks/>
                </p:cNvSpPr>
                <p:nvPr/>
              </p:nvSpPr>
              <p:spPr bwMode="auto">
                <a:xfrm>
                  <a:off x="2569" y="2959"/>
                  <a:ext cx="56" cy="35"/>
                </a:xfrm>
                <a:custGeom>
                  <a:avLst/>
                  <a:gdLst>
                    <a:gd name="T0" fmla="*/ 0 w 56"/>
                    <a:gd name="T1" fmla="*/ 34 h 35"/>
                    <a:gd name="T2" fmla="*/ 6 w 56"/>
                    <a:gd name="T3" fmla="*/ 34 h 35"/>
                    <a:gd name="T4" fmla="*/ 15 w 56"/>
                    <a:gd name="T5" fmla="*/ 32 h 35"/>
                    <a:gd name="T6" fmla="*/ 23 w 56"/>
                    <a:gd name="T7" fmla="*/ 29 h 35"/>
                    <a:gd name="T8" fmla="*/ 30 w 56"/>
                    <a:gd name="T9" fmla="*/ 26 h 35"/>
                    <a:gd name="T10" fmla="*/ 37 w 56"/>
                    <a:gd name="T11" fmla="*/ 22 h 35"/>
                    <a:gd name="T12" fmla="*/ 45 w 56"/>
                    <a:gd name="T13" fmla="*/ 16 h 35"/>
                    <a:gd name="T14" fmla="*/ 48 w 56"/>
                    <a:gd name="T15" fmla="*/ 11 h 35"/>
                    <a:gd name="T16" fmla="*/ 55 w 5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34"/>
                      </a:moveTo>
                      <a:lnTo>
                        <a:pt x="6" y="34"/>
                      </a:lnTo>
                      <a:lnTo>
                        <a:pt x="15" y="32"/>
                      </a:lnTo>
                      <a:lnTo>
                        <a:pt x="23" y="29"/>
                      </a:lnTo>
                      <a:lnTo>
                        <a:pt x="30" y="26"/>
                      </a:lnTo>
                      <a:lnTo>
                        <a:pt x="37" y="22"/>
                      </a:lnTo>
                      <a:lnTo>
                        <a:pt x="45" y="16"/>
                      </a:lnTo>
                      <a:lnTo>
                        <a:pt x="48" y="11"/>
                      </a:lnTo>
                      <a:lnTo>
                        <a:pt x="55"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7" name="Freeform 246"/>
                <p:cNvSpPr>
                  <a:spLocks/>
                </p:cNvSpPr>
                <p:nvPr/>
              </p:nvSpPr>
              <p:spPr bwMode="auto">
                <a:xfrm>
                  <a:off x="2590" y="2984"/>
                  <a:ext cx="27" cy="17"/>
                </a:xfrm>
                <a:custGeom>
                  <a:avLst/>
                  <a:gdLst>
                    <a:gd name="T0" fmla="*/ 0 w 27"/>
                    <a:gd name="T1" fmla="*/ 16 h 17"/>
                    <a:gd name="T2" fmla="*/ 11 w 27"/>
                    <a:gd name="T3" fmla="*/ 10 h 17"/>
                    <a:gd name="T4" fmla="*/ 20 w 27"/>
                    <a:gd name="T5" fmla="*/ 5 h 17"/>
                    <a:gd name="T6" fmla="*/ 26 w 27"/>
                    <a:gd name="T7" fmla="*/ 0 h 17"/>
                  </a:gdLst>
                  <a:ahLst/>
                  <a:cxnLst>
                    <a:cxn ang="0">
                      <a:pos x="T0" y="T1"/>
                    </a:cxn>
                    <a:cxn ang="0">
                      <a:pos x="T2" y="T3"/>
                    </a:cxn>
                    <a:cxn ang="0">
                      <a:pos x="T4" y="T5"/>
                    </a:cxn>
                    <a:cxn ang="0">
                      <a:pos x="T6" y="T7"/>
                    </a:cxn>
                  </a:cxnLst>
                  <a:rect l="0" t="0" r="r" b="b"/>
                  <a:pathLst>
                    <a:path w="27" h="17">
                      <a:moveTo>
                        <a:pt x="0" y="16"/>
                      </a:moveTo>
                      <a:lnTo>
                        <a:pt x="11" y="10"/>
                      </a:lnTo>
                      <a:lnTo>
                        <a:pt x="20" y="5"/>
                      </a:lnTo>
                      <a:lnTo>
                        <a:pt x="2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8" name="Freeform 247"/>
                <p:cNvSpPr>
                  <a:spLocks/>
                </p:cNvSpPr>
                <p:nvPr/>
              </p:nvSpPr>
              <p:spPr bwMode="auto">
                <a:xfrm>
                  <a:off x="2578" y="2981"/>
                  <a:ext cx="78" cy="32"/>
                </a:xfrm>
                <a:custGeom>
                  <a:avLst/>
                  <a:gdLst>
                    <a:gd name="T0" fmla="*/ 0 w 78"/>
                    <a:gd name="T1" fmla="*/ 31 h 32"/>
                    <a:gd name="T2" fmla="*/ 8 w 78"/>
                    <a:gd name="T3" fmla="*/ 26 h 32"/>
                    <a:gd name="T4" fmla="*/ 17 w 78"/>
                    <a:gd name="T5" fmla="*/ 23 h 32"/>
                    <a:gd name="T6" fmla="*/ 25 w 78"/>
                    <a:gd name="T7" fmla="*/ 20 h 32"/>
                    <a:gd name="T8" fmla="*/ 36 w 78"/>
                    <a:gd name="T9" fmla="*/ 16 h 32"/>
                    <a:gd name="T10" fmla="*/ 44 w 78"/>
                    <a:gd name="T11" fmla="*/ 12 h 32"/>
                    <a:gd name="T12" fmla="*/ 46 w 78"/>
                    <a:gd name="T13" fmla="*/ 12 h 32"/>
                    <a:gd name="T14" fmla="*/ 58 w 78"/>
                    <a:gd name="T15" fmla="*/ 4 h 32"/>
                    <a:gd name="T16" fmla="*/ 68 w 78"/>
                    <a:gd name="T17" fmla="*/ 2 h 32"/>
                    <a:gd name="T18" fmla="*/ 77 w 7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2">
                      <a:moveTo>
                        <a:pt x="0" y="31"/>
                      </a:moveTo>
                      <a:lnTo>
                        <a:pt x="8" y="26"/>
                      </a:lnTo>
                      <a:lnTo>
                        <a:pt x="17" y="23"/>
                      </a:lnTo>
                      <a:lnTo>
                        <a:pt x="25" y="20"/>
                      </a:lnTo>
                      <a:lnTo>
                        <a:pt x="36" y="16"/>
                      </a:lnTo>
                      <a:lnTo>
                        <a:pt x="44" y="12"/>
                      </a:lnTo>
                      <a:lnTo>
                        <a:pt x="46" y="12"/>
                      </a:lnTo>
                      <a:lnTo>
                        <a:pt x="58" y="4"/>
                      </a:lnTo>
                      <a:lnTo>
                        <a:pt x="68" y="2"/>
                      </a:lnTo>
                      <a:lnTo>
                        <a:pt x="77"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49" name="Freeform 248"/>
                <p:cNvSpPr>
                  <a:spLocks/>
                </p:cNvSpPr>
                <p:nvPr/>
              </p:nvSpPr>
              <p:spPr bwMode="auto">
                <a:xfrm>
                  <a:off x="2473" y="2935"/>
                  <a:ext cx="17" cy="17"/>
                </a:xfrm>
                <a:custGeom>
                  <a:avLst/>
                  <a:gdLst>
                    <a:gd name="T0" fmla="*/ 0 w 17"/>
                    <a:gd name="T1" fmla="*/ 16 h 17"/>
                    <a:gd name="T2" fmla="*/ 9 w 17"/>
                    <a:gd name="T3" fmla="*/ 16 h 17"/>
                    <a:gd name="T4" fmla="*/ 16 w 17"/>
                    <a:gd name="T5" fmla="*/ 0 h 17"/>
                  </a:gdLst>
                  <a:ahLst/>
                  <a:cxnLst>
                    <a:cxn ang="0">
                      <a:pos x="T0" y="T1"/>
                    </a:cxn>
                    <a:cxn ang="0">
                      <a:pos x="T2" y="T3"/>
                    </a:cxn>
                    <a:cxn ang="0">
                      <a:pos x="T4" y="T5"/>
                    </a:cxn>
                  </a:cxnLst>
                  <a:rect l="0" t="0" r="r" b="b"/>
                  <a:pathLst>
                    <a:path w="17" h="17">
                      <a:moveTo>
                        <a:pt x="0" y="16"/>
                      </a:moveTo>
                      <a:lnTo>
                        <a:pt x="9" y="16"/>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0" name="Freeform 249"/>
                <p:cNvSpPr>
                  <a:spLocks/>
                </p:cNvSpPr>
                <p:nvPr/>
              </p:nvSpPr>
              <p:spPr bwMode="auto">
                <a:xfrm>
                  <a:off x="2606" y="3046"/>
                  <a:ext cx="18" cy="17"/>
                </a:xfrm>
                <a:custGeom>
                  <a:avLst/>
                  <a:gdLst>
                    <a:gd name="T0" fmla="*/ 17 w 18"/>
                    <a:gd name="T1" fmla="*/ 0 h 17"/>
                    <a:gd name="T2" fmla="*/ 12 w 18"/>
                    <a:gd name="T3" fmla="*/ 3 h 17"/>
                    <a:gd name="T4" fmla="*/ 8 w 18"/>
                    <a:gd name="T5" fmla="*/ 3 h 17"/>
                    <a:gd name="T6" fmla="*/ 4 w 18"/>
                    <a:gd name="T7" fmla="*/ 9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2" y="3"/>
                      </a:lnTo>
                      <a:lnTo>
                        <a:pt x="8" y="3"/>
                      </a:lnTo>
                      <a:lnTo>
                        <a:pt x="4"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1" name="Freeform 250"/>
                <p:cNvSpPr>
                  <a:spLocks/>
                </p:cNvSpPr>
                <p:nvPr/>
              </p:nvSpPr>
              <p:spPr bwMode="auto">
                <a:xfrm>
                  <a:off x="2640" y="3058"/>
                  <a:ext cx="18" cy="17"/>
                </a:xfrm>
                <a:custGeom>
                  <a:avLst/>
                  <a:gdLst>
                    <a:gd name="T0" fmla="*/ 17 w 18"/>
                    <a:gd name="T1" fmla="*/ 0 h 17"/>
                    <a:gd name="T2" fmla="*/ 11 w 18"/>
                    <a:gd name="T3" fmla="*/ 0 h 17"/>
                    <a:gd name="T4" fmla="*/ 5 w 18"/>
                    <a:gd name="T5" fmla="*/ 5 h 17"/>
                    <a:gd name="T6" fmla="*/ 0 w 18"/>
                    <a:gd name="T7" fmla="*/ 16 h 17"/>
                  </a:gdLst>
                  <a:ahLst/>
                  <a:cxnLst>
                    <a:cxn ang="0">
                      <a:pos x="T0" y="T1"/>
                    </a:cxn>
                    <a:cxn ang="0">
                      <a:pos x="T2" y="T3"/>
                    </a:cxn>
                    <a:cxn ang="0">
                      <a:pos x="T4" y="T5"/>
                    </a:cxn>
                    <a:cxn ang="0">
                      <a:pos x="T6" y="T7"/>
                    </a:cxn>
                  </a:cxnLst>
                  <a:rect l="0" t="0" r="r" b="b"/>
                  <a:pathLst>
                    <a:path w="18" h="17">
                      <a:moveTo>
                        <a:pt x="17" y="0"/>
                      </a:moveTo>
                      <a:lnTo>
                        <a:pt x="11" y="0"/>
                      </a:lnTo>
                      <a:lnTo>
                        <a:pt x="5" y="5"/>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2" name="Freeform 251"/>
                <p:cNvSpPr>
                  <a:spLocks/>
                </p:cNvSpPr>
                <p:nvPr/>
              </p:nvSpPr>
              <p:spPr bwMode="auto">
                <a:xfrm>
                  <a:off x="2656" y="3046"/>
                  <a:ext cx="24" cy="17"/>
                </a:xfrm>
                <a:custGeom>
                  <a:avLst/>
                  <a:gdLst>
                    <a:gd name="T0" fmla="*/ 23 w 24"/>
                    <a:gd name="T1" fmla="*/ 0 h 17"/>
                    <a:gd name="T2" fmla="*/ 19 w 24"/>
                    <a:gd name="T3" fmla="*/ 1 h 17"/>
                    <a:gd name="T4" fmla="*/ 14 w 24"/>
                    <a:gd name="T5" fmla="*/ 2 h 17"/>
                    <a:gd name="T6" fmla="*/ 10 w 24"/>
                    <a:gd name="T7" fmla="*/ 5 h 17"/>
                    <a:gd name="T8" fmla="*/ 6 w 24"/>
                    <a:gd name="T9" fmla="*/ 8 h 17"/>
                    <a:gd name="T10" fmla="*/ 3 w 24"/>
                    <a:gd name="T11" fmla="*/ 11 h 17"/>
                    <a:gd name="T12" fmla="*/ 1 w 24"/>
                    <a:gd name="T13" fmla="*/ 14 h 17"/>
                    <a:gd name="T14" fmla="*/ 0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3" y="0"/>
                      </a:moveTo>
                      <a:lnTo>
                        <a:pt x="19" y="1"/>
                      </a:lnTo>
                      <a:lnTo>
                        <a:pt x="14" y="2"/>
                      </a:lnTo>
                      <a:lnTo>
                        <a:pt x="10" y="5"/>
                      </a:lnTo>
                      <a:lnTo>
                        <a:pt x="6" y="8"/>
                      </a:lnTo>
                      <a:lnTo>
                        <a:pt x="3" y="11"/>
                      </a:lnTo>
                      <a:lnTo>
                        <a:pt x="1" y="14"/>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3" name="Freeform 252"/>
                <p:cNvSpPr>
                  <a:spLocks/>
                </p:cNvSpPr>
                <p:nvPr/>
              </p:nvSpPr>
              <p:spPr bwMode="auto">
                <a:xfrm>
                  <a:off x="2700" y="3054"/>
                  <a:ext cx="19" cy="17"/>
                </a:xfrm>
                <a:custGeom>
                  <a:avLst/>
                  <a:gdLst>
                    <a:gd name="T0" fmla="*/ 18 w 19"/>
                    <a:gd name="T1" fmla="*/ 0 h 17"/>
                    <a:gd name="T2" fmla="*/ 9 w 19"/>
                    <a:gd name="T3" fmla="*/ 2 h 17"/>
                    <a:gd name="T4" fmla="*/ 6 w 19"/>
                    <a:gd name="T5" fmla="*/ 5 h 17"/>
                    <a:gd name="T6" fmla="*/ 2 w 19"/>
                    <a:gd name="T7" fmla="*/ 10 h 17"/>
                    <a:gd name="T8" fmla="*/ 0 w 19"/>
                    <a:gd name="T9" fmla="*/ 16 h 17"/>
                  </a:gdLst>
                  <a:ahLst/>
                  <a:cxnLst>
                    <a:cxn ang="0">
                      <a:pos x="T0" y="T1"/>
                    </a:cxn>
                    <a:cxn ang="0">
                      <a:pos x="T2" y="T3"/>
                    </a:cxn>
                    <a:cxn ang="0">
                      <a:pos x="T4" y="T5"/>
                    </a:cxn>
                    <a:cxn ang="0">
                      <a:pos x="T6" y="T7"/>
                    </a:cxn>
                    <a:cxn ang="0">
                      <a:pos x="T8" y="T9"/>
                    </a:cxn>
                  </a:cxnLst>
                  <a:rect l="0" t="0" r="r" b="b"/>
                  <a:pathLst>
                    <a:path w="19" h="17">
                      <a:moveTo>
                        <a:pt x="18" y="0"/>
                      </a:moveTo>
                      <a:lnTo>
                        <a:pt x="9" y="2"/>
                      </a:lnTo>
                      <a:lnTo>
                        <a:pt x="6" y="5"/>
                      </a:lnTo>
                      <a:lnTo>
                        <a:pt x="2"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4" name="Freeform 253"/>
                <p:cNvSpPr>
                  <a:spLocks/>
                </p:cNvSpPr>
                <p:nvPr/>
              </p:nvSpPr>
              <p:spPr bwMode="auto">
                <a:xfrm>
                  <a:off x="2714" y="3035"/>
                  <a:ext cx="21" cy="17"/>
                </a:xfrm>
                <a:custGeom>
                  <a:avLst/>
                  <a:gdLst>
                    <a:gd name="T0" fmla="*/ 20 w 21"/>
                    <a:gd name="T1" fmla="*/ 0 h 17"/>
                    <a:gd name="T2" fmla="*/ 13 w 21"/>
                    <a:gd name="T3" fmla="*/ 3 h 17"/>
                    <a:gd name="T4" fmla="*/ 9 w 21"/>
                    <a:gd name="T5" fmla="*/ 6 h 17"/>
                    <a:gd name="T6" fmla="*/ 6 w 21"/>
                    <a:gd name="T7" fmla="*/ 9 h 17"/>
                    <a:gd name="T8" fmla="*/ 3 w 21"/>
                    <a:gd name="T9" fmla="*/ 12 h 17"/>
                    <a:gd name="T10" fmla="*/ 0 w 21"/>
                    <a:gd name="T11" fmla="*/ 16 h 17"/>
                  </a:gdLst>
                  <a:ahLst/>
                  <a:cxnLst>
                    <a:cxn ang="0">
                      <a:pos x="T0" y="T1"/>
                    </a:cxn>
                    <a:cxn ang="0">
                      <a:pos x="T2" y="T3"/>
                    </a:cxn>
                    <a:cxn ang="0">
                      <a:pos x="T4" y="T5"/>
                    </a:cxn>
                    <a:cxn ang="0">
                      <a:pos x="T6" y="T7"/>
                    </a:cxn>
                    <a:cxn ang="0">
                      <a:pos x="T8" y="T9"/>
                    </a:cxn>
                    <a:cxn ang="0">
                      <a:pos x="T10" y="T11"/>
                    </a:cxn>
                  </a:cxnLst>
                  <a:rect l="0" t="0" r="r" b="b"/>
                  <a:pathLst>
                    <a:path w="21" h="17">
                      <a:moveTo>
                        <a:pt x="20" y="0"/>
                      </a:moveTo>
                      <a:lnTo>
                        <a:pt x="13" y="3"/>
                      </a:lnTo>
                      <a:lnTo>
                        <a:pt x="9" y="6"/>
                      </a:lnTo>
                      <a:lnTo>
                        <a:pt x="6" y="9"/>
                      </a:lnTo>
                      <a:lnTo>
                        <a:pt x="3" y="12"/>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5" name="Freeform 254"/>
                <p:cNvSpPr>
                  <a:spLocks/>
                </p:cNvSpPr>
                <p:nvPr/>
              </p:nvSpPr>
              <p:spPr bwMode="auto">
                <a:xfrm>
                  <a:off x="2683" y="3032"/>
                  <a:ext cx="18" cy="17"/>
                </a:xfrm>
                <a:custGeom>
                  <a:avLst/>
                  <a:gdLst>
                    <a:gd name="T0" fmla="*/ 17 w 18"/>
                    <a:gd name="T1" fmla="*/ 0 h 17"/>
                    <a:gd name="T2" fmla="*/ 10 w 18"/>
                    <a:gd name="T3" fmla="*/ 2 h 17"/>
                    <a:gd name="T4" fmla="*/ 7 w 18"/>
                    <a:gd name="T5" fmla="*/ 6 h 17"/>
                    <a:gd name="T6" fmla="*/ 3 w 18"/>
                    <a:gd name="T7" fmla="*/ 10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0" y="2"/>
                      </a:lnTo>
                      <a:lnTo>
                        <a:pt x="7" y="6"/>
                      </a:lnTo>
                      <a:lnTo>
                        <a:pt x="3"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6" name="Freeform 255"/>
                <p:cNvSpPr>
                  <a:spLocks/>
                </p:cNvSpPr>
                <p:nvPr/>
              </p:nvSpPr>
              <p:spPr bwMode="auto">
                <a:xfrm>
                  <a:off x="2705" y="3012"/>
                  <a:ext cx="22" cy="17"/>
                </a:xfrm>
                <a:custGeom>
                  <a:avLst/>
                  <a:gdLst>
                    <a:gd name="T0" fmla="*/ 21 w 22"/>
                    <a:gd name="T1" fmla="*/ 0 h 17"/>
                    <a:gd name="T2" fmla="*/ 12 w 22"/>
                    <a:gd name="T3" fmla="*/ 2 h 17"/>
                    <a:gd name="T4" fmla="*/ 7 w 22"/>
                    <a:gd name="T5" fmla="*/ 5 h 17"/>
                    <a:gd name="T6" fmla="*/ 3 w 22"/>
                    <a:gd name="T7" fmla="*/ 8 h 17"/>
                    <a:gd name="T8" fmla="*/ 1 w 22"/>
                    <a:gd name="T9" fmla="*/ 11 h 17"/>
                    <a:gd name="T10" fmla="*/ 0 w 22"/>
                    <a:gd name="T11" fmla="*/ 16 h 17"/>
                  </a:gdLst>
                  <a:ahLst/>
                  <a:cxnLst>
                    <a:cxn ang="0">
                      <a:pos x="T0" y="T1"/>
                    </a:cxn>
                    <a:cxn ang="0">
                      <a:pos x="T2" y="T3"/>
                    </a:cxn>
                    <a:cxn ang="0">
                      <a:pos x="T4" y="T5"/>
                    </a:cxn>
                    <a:cxn ang="0">
                      <a:pos x="T6" y="T7"/>
                    </a:cxn>
                    <a:cxn ang="0">
                      <a:pos x="T8" y="T9"/>
                    </a:cxn>
                    <a:cxn ang="0">
                      <a:pos x="T10" y="T11"/>
                    </a:cxn>
                  </a:cxnLst>
                  <a:rect l="0" t="0" r="r" b="b"/>
                  <a:pathLst>
                    <a:path w="22" h="17">
                      <a:moveTo>
                        <a:pt x="21" y="0"/>
                      </a:moveTo>
                      <a:lnTo>
                        <a:pt x="12" y="2"/>
                      </a:lnTo>
                      <a:lnTo>
                        <a:pt x="7" y="5"/>
                      </a:lnTo>
                      <a:lnTo>
                        <a:pt x="3" y="8"/>
                      </a:lnTo>
                      <a:lnTo>
                        <a:pt x="1" y="11"/>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7" name="Freeform 256"/>
                <p:cNvSpPr>
                  <a:spLocks/>
                </p:cNvSpPr>
                <p:nvPr/>
              </p:nvSpPr>
              <p:spPr bwMode="auto">
                <a:xfrm>
                  <a:off x="2666" y="3002"/>
                  <a:ext cx="32" cy="17"/>
                </a:xfrm>
                <a:custGeom>
                  <a:avLst/>
                  <a:gdLst>
                    <a:gd name="T0" fmla="*/ 31 w 32"/>
                    <a:gd name="T1" fmla="*/ 0 h 17"/>
                    <a:gd name="T2" fmla="*/ 18 w 32"/>
                    <a:gd name="T3" fmla="*/ 0 h 17"/>
                    <a:gd name="T4" fmla="*/ 9 w 32"/>
                    <a:gd name="T5" fmla="*/ 4 h 17"/>
                    <a:gd name="T6" fmla="*/ 3 w 32"/>
                    <a:gd name="T7" fmla="*/ 9 h 17"/>
                    <a:gd name="T8" fmla="*/ 0 w 32"/>
                    <a:gd name="T9" fmla="*/ 16 h 17"/>
                  </a:gdLst>
                  <a:ahLst/>
                  <a:cxnLst>
                    <a:cxn ang="0">
                      <a:pos x="T0" y="T1"/>
                    </a:cxn>
                    <a:cxn ang="0">
                      <a:pos x="T2" y="T3"/>
                    </a:cxn>
                    <a:cxn ang="0">
                      <a:pos x="T4" y="T5"/>
                    </a:cxn>
                    <a:cxn ang="0">
                      <a:pos x="T6" y="T7"/>
                    </a:cxn>
                    <a:cxn ang="0">
                      <a:pos x="T8" y="T9"/>
                    </a:cxn>
                  </a:cxnLst>
                  <a:rect l="0" t="0" r="r" b="b"/>
                  <a:pathLst>
                    <a:path w="32" h="17">
                      <a:moveTo>
                        <a:pt x="31" y="0"/>
                      </a:moveTo>
                      <a:lnTo>
                        <a:pt x="18" y="0"/>
                      </a:lnTo>
                      <a:lnTo>
                        <a:pt x="9" y="4"/>
                      </a:lnTo>
                      <a:lnTo>
                        <a:pt x="3"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8" name="Freeform 257"/>
                <p:cNvSpPr>
                  <a:spLocks/>
                </p:cNvSpPr>
                <p:nvPr/>
              </p:nvSpPr>
              <p:spPr bwMode="auto">
                <a:xfrm>
                  <a:off x="2656" y="3007"/>
                  <a:ext cx="17" cy="17"/>
                </a:xfrm>
                <a:custGeom>
                  <a:avLst/>
                  <a:gdLst>
                    <a:gd name="T0" fmla="*/ 5 w 17"/>
                    <a:gd name="T1" fmla="*/ 16 h 17"/>
                    <a:gd name="T2" fmla="*/ 0 w 17"/>
                    <a:gd name="T3" fmla="*/ 11 h 17"/>
                    <a:gd name="T4" fmla="*/ 5 w 17"/>
                    <a:gd name="T5" fmla="*/ 5 h 17"/>
                    <a:gd name="T6" fmla="*/ 16 w 17"/>
                    <a:gd name="T7" fmla="*/ 0 h 17"/>
                  </a:gdLst>
                  <a:ahLst/>
                  <a:cxnLst>
                    <a:cxn ang="0">
                      <a:pos x="T0" y="T1"/>
                    </a:cxn>
                    <a:cxn ang="0">
                      <a:pos x="T2" y="T3"/>
                    </a:cxn>
                    <a:cxn ang="0">
                      <a:pos x="T4" y="T5"/>
                    </a:cxn>
                    <a:cxn ang="0">
                      <a:pos x="T6" y="T7"/>
                    </a:cxn>
                  </a:cxnLst>
                  <a:rect l="0" t="0" r="r" b="b"/>
                  <a:pathLst>
                    <a:path w="17" h="17">
                      <a:moveTo>
                        <a:pt x="5" y="16"/>
                      </a:moveTo>
                      <a:lnTo>
                        <a:pt x="0" y="11"/>
                      </a:lnTo>
                      <a:lnTo>
                        <a:pt x="5" y="5"/>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59" name="Freeform 258"/>
                <p:cNvSpPr>
                  <a:spLocks/>
                </p:cNvSpPr>
                <p:nvPr/>
              </p:nvSpPr>
              <p:spPr bwMode="auto">
                <a:xfrm>
                  <a:off x="2631" y="3022"/>
                  <a:ext cx="17" cy="17"/>
                </a:xfrm>
                <a:custGeom>
                  <a:avLst/>
                  <a:gdLst>
                    <a:gd name="T0" fmla="*/ 16 w 17"/>
                    <a:gd name="T1" fmla="*/ 16 h 17"/>
                    <a:gd name="T2" fmla="*/ 8 w 17"/>
                    <a:gd name="T3" fmla="*/ 9 h 17"/>
                    <a:gd name="T4" fmla="*/ 0 w 17"/>
                    <a:gd name="T5" fmla="*/ 0 h 17"/>
                  </a:gdLst>
                  <a:ahLst/>
                  <a:cxnLst>
                    <a:cxn ang="0">
                      <a:pos x="T0" y="T1"/>
                    </a:cxn>
                    <a:cxn ang="0">
                      <a:pos x="T2" y="T3"/>
                    </a:cxn>
                    <a:cxn ang="0">
                      <a:pos x="T4" y="T5"/>
                    </a:cxn>
                  </a:cxnLst>
                  <a:rect l="0" t="0" r="r" b="b"/>
                  <a:pathLst>
                    <a:path w="17" h="17">
                      <a:moveTo>
                        <a:pt x="16" y="16"/>
                      </a:moveTo>
                      <a:lnTo>
                        <a:pt x="8" y="9"/>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60" name="Line 64"/>
                <p:cNvSpPr>
                  <a:spLocks noChangeShapeType="1"/>
                </p:cNvSpPr>
                <p:nvPr/>
              </p:nvSpPr>
              <p:spPr bwMode="auto">
                <a:xfrm flipH="1" flipV="1">
                  <a:off x="2640" y="3079"/>
                  <a:ext cx="4"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grpSp>
            <p:nvGrpSpPr>
              <p:cNvPr id="215" name="Group 214"/>
              <p:cNvGrpSpPr>
                <a:grpSpLocks/>
              </p:cNvGrpSpPr>
              <p:nvPr/>
            </p:nvGrpSpPr>
            <p:grpSpPr bwMode="auto">
              <a:xfrm>
                <a:off x="2734" y="2856"/>
                <a:ext cx="275" cy="202"/>
                <a:chOff x="2734" y="2856"/>
                <a:chExt cx="275" cy="202"/>
              </a:xfrm>
            </p:grpSpPr>
            <p:sp>
              <p:nvSpPr>
                <p:cNvPr id="216" name="Freeform 215"/>
                <p:cNvSpPr>
                  <a:spLocks/>
                </p:cNvSpPr>
                <p:nvPr/>
              </p:nvSpPr>
              <p:spPr bwMode="auto">
                <a:xfrm>
                  <a:off x="2734" y="2856"/>
                  <a:ext cx="275" cy="202"/>
                </a:xfrm>
                <a:custGeom>
                  <a:avLst/>
                  <a:gdLst>
                    <a:gd name="T0" fmla="*/ 84 w 275"/>
                    <a:gd name="T1" fmla="*/ 4 h 202"/>
                    <a:gd name="T2" fmla="*/ 124 w 275"/>
                    <a:gd name="T3" fmla="*/ 0 h 202"/>
                    <a:gd name="T4" fmla="*/ 141 w 275"/>
                    <a:gd name="T5" fmla="*/ 1 h 202"/>
                    <a:gd name="T6" fmla="*/ 152 w 275"/>
                    <a:gd name="T7" fmla="*/ 4 h 202"/>
                    <a:gd name="T8" fmla="*/ 175 w 275"/>
                    <a:gd name="T9" fmla="*/ 6 h 202"/>
                    <a:gd name="T10" fmla="*/ 215 w 275"/>
                    <a:gd name="T11" fmla="*/ 9 h 202"/>
                    <a:gd name="T12" fmla="*/ 253 w 275"/>
                    <a:gd name="T13" fmla="*/ 9 h 202"/>
                    <a:gd name="T14" fmla="*/ 268 w 275"/>
                    <a:gd name="T15" fmla="*/ 11 h 202"/>
                    <a:gd name="T16" fmla="*/ 273 w 275"/>
                    <a:gd name="T17" fmla="*/ 17 h 202"/>
                    <a:gd name="T18" fmla="*/ 274 w 275"/>
                    <a:gd name="T19" fmla="*/ 27 h 202"/>
                    <a:gd name="T20" fmla="*/ 270 w 275"/>
                    <a:gd name="T21" fmla="*/ 36 h 202"/>
                    <a:gd name="T22" fmla="*/ 265 w 275"/>
                    <a:gd name="T23" fmla="*/ 41 h 202"/>
                    <a:gd name="T24" fmla="*/ 256 w 275"/>
                    <a:gd name="T25" fmla="*/ 45 h 202"/>
                    <a:gd name="T26" fmla="*/ 239 w 275"/>
                    <a:gd name="T27" fmla="*/ 48 h 202"/>
                    <a:gd name="T28" fmla="*/ 226 w 275"/>
                    <a:gd name="T29" fmla="*/ 50 h 202"/>
                    <a:gd name="T30" fmla="*/ 215 w 275"/>
                    <a:gd name="T31" fmla="*/ 49 h 202"/>
                    <a:gd name="T32" fmla="*/ 201 w 275"/>
                    <a:gd name="T33" fmla="*/ 47 h 202"/>
                    <a:gd name="T34" fmla="*/ 192 w 275"/>
                    <a:gd name="T35" fmla="*/ 48 h 202"/>
                    <a:gd name="T36" fmla="*/ 186 w 275"/>
                    <a:gd name="T37" fmla="*/ 51 h 202"/>
                    <a:gd name="T38" fmla="*/ 179 w 275"/>
                    <a:gd name="T39" fmla="*/ 57 h 202"/>
                    <a:gd name="T40" fmla="*/ 175 w 275"/>
                    <a:gd name="T41" fmla="*/ 65 h 202"/>
                    <a:gd name="T42" fmla="*/ 176 w 275"/>
                    <a:gd name="T43" fmla="*/ 69 h 202"/>
                    <a:gd name="T44" fmla="*/ 183 w 275"/>
                    <a:gd name="T45" fmla="*/ 87 h 202"/>
                    <a:gd name="T46" fmla="*/ 199 w 275"/>
                    <a:gd name="T47" fmla="*/ 114 h 202"/>
                    <a:gd name="T48" fmla="*/ 209 w 275"/>
                    <a:gd name="T49" fmla="*/ 136 h 202"/>
                    <a:gd name="T50" fmla="*/ 222 w 275"/>
                    <a:gd name="T51" fmla="*/ 150 h 202"/>
                    <a:gd name="T52" fmla="*/ 236 w 275"/>
                    <a:gd name="T53" fmla="*/ 161 h 202"/>
                    <a:gd name="T54" fmla="*/ 242 w 275"/>
                    <a:gd name="T55" fmla="*/ 168 h 202"/>
                    <a:gd name="T56" fmla="*/ 244 w 275"/>
                    <a:gd name="T57" fmla="*/ 174 h 202"/>
                    <a:gd name="T58" fmla="*/ 244 w 275"/>
                    <a:gd name="T59" fmla="*/ 179 h 202"/>
                    <a:gd name="T60" fmla="*/ 242 w 275"/>
                    <a:gd name="T61" fmla="*/ 185 h 202"/>
                    <a:gd name="T62" fmla="*/ 239 w 275"/>
                    <a:gd name="T63" fmla="*/ 190 h 202"/>
                    <a:gd name="T64" fmla="*/ 233 w 275"/>
                    <a:gd name="T65" fmla="*/ 192 h 202"/>
                    <a:gd name="T66" fmla="*/ 226 w 275"/>
                    <a:gd name="T67" fmla="*/ 193 h 202"/>
                    <a:gd name="T68" fmla="*/ 214 w 275"/>
                    <a:gd name="T69" fmla="*/ 190 h 202"/>
                    <a:gd name="T70" fmla="*/ 209 w 275"/>
                    <a:gd name="T71" fmla="*/ 194 h 202"/>
                    <a:gd name="T72" fmla="*/ 201 w 275"/>
                    <a:gd name="T73" fmla="*/ 196 h 202"/>
                    <a:gd name="T74" fmla="*/ 192 w 275"/>
                    <a:gd name="T75" fmla="*/ 195 h 202"/>
                    <a:gd name="T76" fmla="*/ 182 w 275"/>
                    <a:gd name="T77" fmla="*/ 193 h 202"/>
                    <a:gd name="T78" fmla="*/ 173 w 275"/>
                    <a:gd name="T79" fmla="*/ 191 h 202"/>
                    <a:gd name="T80" fmla="*/ 171 w 275"/>
                    <a:gd name="T81" fmla="*/ 196 h 202"/>
                    <a:gd name="T82" fmla="*/ 165 w 275"/>
                    <a:gd name="T83" fmla="*/ 200 h 202"/>
                    <a:gd name="T84" fmla="*/ 156 w 275"/>
                    <a:gd name="T85" fmla="*/ 201 h 202"/>
                    <a:gd name="T86" fmla="*/ 141 w 275"/>
                    <a:gd name="T87" fmla="*/ 197 h 202"/>
                    <a:gd name="T88" fmla="*/ 112 w 275"/>
                    <a:gd name="T89" fmla="*/ 184 h 202"/>
                    <a:gd name="T90" fmla="*/ 105 w 275"/>
                    <a:gd name="T91" fmla="*/ 183 h 202"/>
                    <a:gd name="T92" fmla="*/ 100 w 275"/>
                    <a:gd name="T93" fmla="*/ 185 h 202"/>
                    <a:gd name="T94" fmla="*/ 95 w 275"/>
                    <a:gd name="T95" fmla="*/ 186 h 202"/>
                    <a:gd name="T96" fmla="*/ 90 w 275"/>
                    <a:gd name="T97" fmla="*/ 185 h 202"/>
                    <a:gd name="T98" fmla="*/ 85 w 275"/>
                    <a:gd name="T99" fmla="*/ 184 h 202"/>
                    <a:gd name="T100" fmla="*/ 81 w 275"/>
                    <a:gd name="T101" fmla="*/ 182 h 202"/>
                    <a:gd name="T102" fmla="*/ 73 w 275"/>
                    <a:gd name="T103" fmla="*/ 174 h 202"/>
                    <a:gd name="T104" fmla="*/ 56 w 275"/>
                    <a:gd name="T105" fmla="*/ 160 h 202"/>
                    <a:gd name="T106" fmla="*/ 44 w 275"/>
                    <a:gd name="T107" fmla="*/ 147 h 202"/>
                    <a:gd name="T108" fmla="*/ 30 w 275"/>
                    <a:gd name="T109" fmla="*/ 134 h 202"/>
                    <a:gd name="T110" fmla="*/ 6 w 275"/>
                    <a:gd name="T111" fmla="*/ 97 h 202"/>
                    <a:gd name="T112" fmla="*/ 0 w 275"/>
                    <a:gd name="T113" fmla="*/ 72 h 202"/>
                    <a:gd name="T114" fmla="*/ 0 w 275"/>
                    <a:gd name="T115" fmla="*/ 51 h 202"/>
                    <a:gd name="T116" fmla="*/ 7 w 275"/>
                    <a:gd name="T117" fmla="*/ 36 h 202"/>
                    <a:gd name="T118" fmla="*/ 15 w 275"/>
                    <a:gd name="T119" fmla="*/ 28 h 202"/>
                    <a:gd name="T120" fmla="*/ 26 w 275"/>
                    <a:gd name="T121" fmla="*/ 24 h 202"/>
                    <a:gd name="T122" fmla="*/ 38 w 275"/>
                    <a:gd name="T123" fmla="*/ 22 h 202"/>
                    <a:gd name="T124" fmla="*/ 51 w 275"/>
                    <a:gd name="T125" fmla="*/ 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02">
                      <a:moveTo>
                        <a:pt x="58" y="22"/>
                      </a:moveTo>
                      <a:lnTo>
                        <a:pt x="84" y="4"/>
                      </a:lnTo>
                      <a:lnTo>
                        <a:pt x="110" y="1"/>
                      </a:lnTo>
                      <a:lnTo>
                        <a:pt x="124" y="0"/>
                      </a:lnTo>
                      <a:lnTo>
                        <a:pt x="133" y="0"/>
                      </a:lnTo>
                      <a:lnTo>
                        <a:pt x="141" y="1"/>
                      </a:lnTo>
                      <a:lnTo>
                        <a:pt x="147" y="2"/>
                      </a:lnTo>
                      <a:lnTo>
                        <a:pt x="152" y="4"/>
                      </a:lnTo>
                      <a:lnTo>
                        <a:pt x="157" y="6"/>
                      </a:lnTo>
                      <a:lnTo>
                        <a:pt x="175" y="6"/>
                      </a:lnTo>
                      <a:lnTo>
                        <a:pt x="198" y="8"/>
                      </a:lnTo>
                      <a:lnTo>
                        <a:pt x="215" y="9"/>
                      </a:lnTo>
                      <a:lnTo>
                        <a:pt x="229" y="8"/>
                      </a:lnTo>
                      <a:lnTo>
                        <a:pt x="253" y="9"/>
                      </a:lnTo>
                      <a:lnTo>
                        <a:pt x="261" y="10"/>
                      </a:lnTo>
                      <a:lnTo>
                        <a:pt x="268" y="11"/>
                      </a:lnTo>
                      <a:lnTo>
                        <a:pt x="271" y="14"/>
                      </a:lnTo>
                      <a:lnTo>
                        <a:pt x="273" y="17"/>
                      </a:lnTo>
                      <a:lnTo>
                        <a:pt x="274" y="22"/>
                      </a:lnTo>
                      <a:lnTo>
                        <a:pt x="274" y="27"/>
                      </a:lnTo>
                      <a:lnTo>
                        <a:pt x="273" y="32"/>
                      </a:lnTo>
                      <a:lnTo>
                        <a:pt x="270" y="36"/>
                      </a:lnTo>
                      <a:lnTo>
                        <a:pt x="267" y="39"/>
                      </a:lnTo>
                      <a:lnTo>
                        <a:pt x="265" y="41"/>
                      </a:lnTo>
                      <a:lnTo>
                        <a:pt x="260" y="43"/>
                      </a:lnTo>
                      <a:lnTo>
                        <a:pt x="256" y="45"/>
                      </a:lnTo>
                      <a:lnTo>
                        <a:pt x="250" y="46"/>
                      </a:lnTo>
                      <a:lnTo>
                        <a:pt x="239" y="48"/>
                      </a:lnTo>
                      <a:lnTo>
                        <a:pt x="232" y="49"/>
                      </a:lnTo>
                      <a:lnTo>
                        <a:pt x="226" y="50"/>
                      </a:lnTo>
                      <a:lnTo>
                        <a:pt x="220" y="50"/>
                      </a:lnTo>
                      <a:lnTo>
                        <a:pt x="215" y="49"/>
                      </a:lnTo>
                      <a:lnTo>
                        <a:pt x="206" y="47"/>
                      </a:lnTo>
                      <a:lnTo>
                        <a:pt x="201" y="47"/>
                      </a:lnTo>
                      <a:lnTo>
                        <a:pt x="196" y="47"/>
                      </a:lnTo>
                      <a:lnTo>
                        <a:pt x="192" y="48"/>
                      </a:lnTo>
                      <a:lnTo>
                        <a:pt x="188" y="50"/>
                      </a:lnTo>
                      <a:lnTo>
                        <a:pt x="186" y="51"/>
                      </a:lnTo>
                      <a:lnTo>
                        <a:pt x="183" y="53"/>
                      </a:lnTo>
                      <a:lnTo>
                        <a:pt x="179" y="57"/>
                      </a:lnTo>
                      <a:lnTo>
                        <a:pt x="176" y="62"/>
                      </a:lnTo>
                      <a:lnTo>
                        <a:pt x="175" y="65"/>
                      </a:lnTo>
                      <a:lnTo>
                        <a:pt x="175" y="66"/>
                      </a:lnTo>
                      <a:lnTo>
                        <a:pt x="176" y="69"/>
                      </a:lnTo>
                      <a:lnTo>
                        <a:pt x="180" y="82"/>
                      </a:lnTo>
                      <a:lnTo>
                        <a:pt x="183" y="87"/>
                      </a:lnTo>
                      <a:lnTo>
                        <a:pt x="191" y="98"/>
                      </a:lnTo>
                      <a:lnTo>
                        <a:pt x="199" y="114"/>
                      </a:lnTo>
                      <a:lnTo>
                        <a:pt x="201" y="125"/>
                      </a:lnTo>
                      <a:lnTo>
                        <a:pt x="209" y="136"/>
                      </a:lnTo>
                      <a:lnTo>
                        <a:pt x="216" y="145"/>
                      </a:lnTo>
                      <a:lnTo>
                        <a:pt x="222" y="150"/>
                      </a:lnTo>
                      <a:lnTo>
                        <a:pt x="229" y="155"/>
                      </a:lnTo>
                      <a:lnTo>
                        <a:pt x="236" y="161"/>
                      </a:lnTo>
                      <a:lnTo>
                        <a:pt x="241" y="166"/>
                      </a:lnTo>
                      <a:lnTo>
                        <a:pt x="242" y="168"/>
                      </a:lnTo>
                      <a:lnTo>
                        <a:pt x="244" y="171"/>
                      </a:lnTo>
                      <a:lnTo>
                        <a:pt x="244" y="174"/>
                      </a:lnTo>
                      <a:lnTo>
                        <a:pt x="244" y="176"/>
                      </a:lnTo>
                      <a:lnTo>
                        <a:pt x="244" y="179"/>
                      </a:lnTo>
                      <a:lnTo>
                        <a:pt x="244" y="182"/>
                      </a:lnTo>
                      <a:lnTo>
                        <a:pt x="242" y="185"/>
                      </a:lnTo>
                      <a:lnTo>
                        <a:pt x="241" y="188"/>
                      </a:lnTo>
                      <a:lnTo>
                        <a:pt x="239" y="190"/>
                      </a:lnTo>
                      <a:lnTo>
                        <a:pt x="236" y="192"/>
                      </a:lnTo>
                      <a:lnTo>
                        <a:pt x="233" y="192"/>
                      </a:lnTo>
                      <a:lnTo>
                        <a:pt x="229" y="193"/>
                      </a:lnTo>
                      <a:lnTo>
                        <a:pt x="226" y="193"/>
                      </a:lnTo>
                      <a:lnTo>
                        <a:pt x="222" y="192"/>
                      </a:lnTo>
                      <a:lnTo>
                        <a:pt x="214" y="190"/>
                      </a:lnTo>
                      <a:lnTo>
                        <a:pt x="212" y="192"/>
                      </a:lnTo>
                      <a:lnTo>
                        <a:pt x="209" y="194"/>
                      </a:lnTo>
                      <a:lnTo>
                        <a:pt x="205" y="195"/>
                      </a:lnTo>
                      <a:lnTo>
                        <a:pt x="201" y="196"/>
                      </a:lnTo>
                      <a:lnTo>
                        <a:pt x="197" y="196"/>
                      </a:lnTo>
                      <a:lnTo>
                        <a:pt x="192" y="195"/>
                      </a:lnTo>
                      <a:lnTo>
                        <a:pt x="188" y="194"/>
                      </a:lnTo>
                      <a:lnTo>
                        <a:pt x="182" y="193"/>
                      </a:lnTo>
                      <a:lnTo>
                        <a:pt x="174" y="188"/>
                      </a:lnTo>
                      <a:lnTo>
                        <a:pt x="173" y="191"/>
                      </a:lnTo>
                      <a:lnTo>
                        <a:pt x="172" y="193"/>
                      </a:lnTo>
                      <a:lnTo>
                        <a:pt x="171" y="196"/>
                      </a:lnTo>
                      <a:lnTo>
                        <a:pt x="168" y="198"/>
                      </a:lnTo>
                      <a:lnTo>
                        <a:pt x="165" y="200"/>
                      </a:lnTo>
                      <a:lnTo>
                        <a:pt x="161" y="201"/>
                      </a:lnTo>
                      <a:lnTo>
                        <a:pt x="156" y="201"/>
                      </a:lnTo>
                      <a:lnTo>
                        <a:pt x="149" y="199"/>
                      </a:lnTo>
                      <a:lnTo>
                        <a:pt x="141" y="197"/>
                      </a:lnTo>
                      <a:lnTo>
                        <a:pt x="129" y="193"/>
                      </a:lnTo>
                      <a:lnTo>
                        <a:pt x="112" y="184"/>
                      </a:lnTo>
                      <a:lnTo>
                        <a:pt x="106" y="181"/>
                      </a:lnTo>
                      <a:lnTo>
                        <a:pt x="105" y="183"/>
                      </a:lnTo>
                      <a:lnTo>
                        <a:pt x="102" y="184"/>
                      </a:lnTo>
                      <a:lnTo>
                        <a:pt x="100" y="185"/>
                      </a:lnTo>
                      <a:lnTo>
                        <a:pt x="98" y="185"/>
                      </a:lnTo>
                      <a:lnTo>
                        <a:pt x="95" y="186"/>
                      </a:lnTo>
                      <a:lnTo>
                        <a:pt x="93" y="186"/>
                      </a:lnTo>
                      <a:lnTo>
                        <a:pt x="90" y="185"/>
                      </a:lnTo>
                      <a:lnTo>
                        <a:pt x="88" y="185"/>
                      </a:lnTo>
                      <a:lnTo>
                        <a:pt x="85" y="184"/>
                      </a:lnTo>
                      <a:lnTo>
                        <a:pt x="83" y="183"/>
                      </a:lnTo>
                      <a:lnTo>
                        <a:pt x="81" y="182"/>
                      </a:lnTo>
                      <a:lnTo>
                        <a:pt x="80" y="181"/>
                      </a:lnTo>
                      <a:lnTo>
                        <a:pt x="73" y="174"/>
                      </a:lnTo>
                      <a:lnTo>
                        <a:pt x="65" y="166"/>
                      </a:lnTo>
                      <a:lnTo>
                        <a:pt x="56" y="160"/>
                      </a:lnTo>
                      <a:lnTo>
                        <a:pt x="50" y="155"/>
                      </a:lnTo>
                      <a:lnTo>
                        <a:pt x="44" y="147"/>
                      </a:lnTo>
                      <a:lnTo>
                        <a:pt x="40" y="142"/>
                      </a:lnTo>
                      <a:lnTo>
                        <a:pt x="30" y="134"/>
                      </a:lnTo>
                      <a:lnTo>
                        <a:pt x="11" y="111"/>
                      </a:lnTo>
                      <a:lnTo>
                        <a:pt x="6" y="97"/>
                      </a:lnTo>
                      <a:lnTo>
                        <a:pt x="3" y="86"/>
                      </a:lnTo>
                      <a:lnTo>
                        <a:pt x="0" y="72"/>
                      </a:lnTo>
                      <a:lnTo>
                        <a:pt x="0" y="60"/>
                      </a:lnTo>
                      <a:lnTo>
                        <a:pt x="0" y="51"/>
                      </a:lnTo>
                      <a:lnTo>
                        <a:pt x="3" y="43"/>
                      </a:lnTo>
                      <a:lnTo>
                        <a:pt x="7" y="36"/>
                      </a:lnTo>
                      <a:lnTo>
                        <a:pt x="11" y="32"/>
                      </a:lnTo>
                      <a:lnTo>
                        <a:pt x="15" y="28"/>
                      </a:lnTo>
                      <a:lnTo>
                        <a:pt x="20" y="26"/>
                      </a:lnTo>
                      <a:lnTo>
                        <a:pt x="26" y="24"/>
                      </a:lnTo>
                      <a:lnTo>
                        <a:pt x="32" y="23"/>
                      </a:lnTo>
                      <a:lnTo>
                        <a:pt x="38" y="22"/>
                      </a:lnTo>
                      <a:lnTo>
                        <a:pt x="45" y="22"/>
                      </a:lnTo>
                      <a:lnTo>
                        <a:pt x="51" y="23"/>
                      </a:lnTo>
                      <a:lnTo>
                        <a:pt x="58" y="22"/>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7" name="Freeform 216"/>
                <p:cNvSpPr>
                  <a:spLocks/>
                </p:cNvSpPr>
                <p:nvPr/>
              </p:nvSpPr>
              <p:spPr bwMode="auto">
                <a:xfrm>
                  <a:off x="2773" y="2981"/>
                  <a:ext cx="163" cy="17"/>
                </a:xfrm>
                <a:custGeom>
                  <a:avLst/>
                  <a:gdLst>
                    <a:gd name="T0" fmla="*/ 0 w 163"/>
                    <a:gd name="T1" fmla="*/ 5 h 17"/>
                    <a:gd name="T2" fmla="*/ 9 w 163"/>
                    <a:gd name="T3" fmla="*/ 3 h 17"/>
                    <a:gd name="T4" fmla="*/ 15 w 163"/>
                    <a:gd name="T5" fmla="*/ 1 h 17"/>
                    <a:gd name="T6" fmla="*/ 21 w 163"/>
                    <a:gd name="T7" fmla="*/ 1 h 17"/>
                    <a:gd name="T8" fmla="*/ 29 w 163"/>
                    <a:gd name="T9" fmla="*/ 3 h 17"/>
                    <a:gd name="T10" fmla="*/ 33 w 163"/>
                    <a:gd name="T11" fmla="*/ 4 h 17"/>
                    <a:gd name="T12" fmla="*/ 38 w 163"/>
                    <a:gd name="T13" fmla="*/ 6 h 17"/>
                    <a:gd name="T14" fmla="*/ 43 w 163"/>
                    <a:gd name="T15" fmla="*/ 10 h 17"/>
                    <a:gd name="T16" fmla="*/ 48 w 163"/>
                    <a:gd name="T17" fmla="*/ 13 h 17"/>
                    <a:gd name="T18" fmla="*/ 52 w 163"/>
                    <a:gd name="T19" fmla="*/ 11 h 17"/>
                    <a:gd name="T20" fmla="*/ 58 w 163"/>
                    <a:gd name="T21" fmla="*/ 9 h 17"/>
                    <a:gd name="T22" fmla="*/ 64 w 163"/>
                    <a:gd name="T23" fmla="*/ 9 h 17"/>
                    <a:gd name="T24" fmla="*/ 71 w 163"/>
                    <a:gd name="T25" fmla="*/ 9 h 17"/>
                    <a:gd name="T26" fmla="*/ 77 w 163"/>
                    <a:gd name="T27" fmla="*/ 9 h 17"/>
                    <a:gd name="T28" fmla="*/ 82 w 163"/>
                    <a:gd name="T29" fmla="*/ 11 h 17"/>
                    <a:gd name="T30" fmla="*/ 88 w 163"/>
                    <a:gd name="T31" fmla="*/ 13 h 17"/>
                    <a:gd name="T32" fmla="*/ 91 w 163"/>
                    <a:gd name="T33" fmla="*/ 16 h 17"/>
                    <a:gd name="T34" fmla="*/ 97 w 163"/>
                    <a:gd name="T35" fmla="*/ 13 h 17"/>
                    <a:gd name="T36" fmla="*/ 102 w 163"/>
                    <a:gd name="T37" fmla="*/ 11 h 17"/>
                    <a:gd name="T38" fmla="*/ 108 w 163"/>
                    <a:gd name="T39" fmla="*/ 10 h 17"/>
                    <a:gd name="T40" fmla="*/ 112 w 163"/>
                    <a:gd name="T41" fmla="*/ 10 h 17"/>
                    <a:gd name="T42" fmla="*/ 116 w 163"/>
                    <a:gd name="T43" fmla="*/ 10 h 17"/>
                    <a:gd name="T44" fmla="*/ 122 w 163"/>
                    <a:gd name="T45" fmla="*/ 10 h 17"/>
                    <a:gd name="T46" fmla="*/ 130 w 163"/>
                    <a:gd name="T47" fmla="*/ 11 h 17"/>
                    <a:gd name="T48" fmla="*/ 134 w 163"/>
                    <a:gd name="T49" fmla="*/ 6 h 17"/>
                    <a:gd name="T50" fmla="*/ 137 w 163"/>
                    <a:gd name="T51" fmla="*/ 4 h 17"/>
                    <a:gd name="T52" fmla="*/ 141 w 163"/>
                    <a:gd name="T53" fmla="*/ 3 h 17"/>
                    <a:gd name="T54" fmla="*/ 145 w 163"/>
                    <a:gd name="T55" fmla="*/ 1 h 17"/>
                    <a:gd name="T56" fmla="*/ 149 w 163"/>
                    <a:gd name="T57" fmla="*/ 0 h 17"/>
                    <a:gd name="T58" fmla="*/ 153 w 163"/>
                    <a:gd name="T59" fmla="*/ 0 h 17"/>
                    <a:gd name="T60" fmla="*/ 158 w 163"/>
                    <a:gd name="T61" fmla="*/ 0 h 17"/>
                    <a:gd name="T62" fmla="*/ 162 w 163"/>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7">
                      <a:moveTo>
                        <a:pt x="0" y="5"/>
                      </a:moveTo>
                      <a:lnTo>
                        <a:pt x="9" y="3"/>
                      </a:lnTo>
                      <a:lnTo>
                        <a:pt x="15" y="1"/>
                      </a:lnTo>
                      <a:lnTo>
                        <a:pt x="21" y="1"/>
                      </a:lnTo>
                      <a:lnTo>
                        <a:pt x="29" y="3"/>
                      </a:lnTo>
                      <a:lnTo>
                        <a:pt x="33" y="4"/>
                      </a:lnTo>
                      <a:lnTo>
                        <a:pt x="38" y="6"/>
                      </a:lnTo>
                      <a:lnTo>
                        <a:pt x="43" y="10"/>
                      </a:lnTo>
                      <a:lnTo>
                        <a:pt x="48" y="13"/>
                      </a:lnTo>
                      <a:lnTo>
                        <a:pt x="52" y="11"/>
                      </a:lnTo>
                      <a:lnTo>
                        <a:pt x="58" y="9"/>
                      </a:lnTo>
                      <a:lnTo>
                        <a:pt x="64" y="9"/>
                      </a:lnTo>
                      <a:lnTo>
                        <a:pt x="71" y="9"/>
                      </a:lnTo>
                      <a:lnTo>
                        <a:pt x="77" y="9"/>
                      </a:lnTo>
                      <a:lnTo>
                        <a:pt x="82" y="11"/>
                      </a:lnTo>
                      <a:lnTo>
                        <a:pt x="88" y="13"/>
                      </a:lnTo>
                      <a:lnTo>
                        <a:pt x="91" y="16"/>
                      </a:lnTo>
                      <a:lnTo>
                        <a:pt x="97" y="13"/>
                      </a:lnTo>
                      <a:lnTo>
                        <a:pt x="102" y="11"/>
                      </a:lnTo>
                      <a:lnTo>
                        <a:pt x="108" y="10"/>
                      </a:lnTo>
                      <a:lnTo>
                        <a:pt x="112" y="10"/>
                      </a:lnTo>
                      <a:lnTo>
                        <a:pt x="116" y="10"/>
                      </a:lnTo>
                      <a:lnTo>
                        <a:pt x="122" y="10"/>
                      </a:lnTo>
                      <a:lnTo>
                        <a:pt x="130" y="11"/>
                      </a:lnTo>
                      <a:lnTo>
                        <a:pt x="134" y="6"/>
                      </a:lnTo>
                      <a:lnTo>
                        <a:pt x="137" y="4"/>
                      </a:lnTo>
                      <a:lnTo>
                        <a:pt x="141" y="3"/>
                      </a:lnTo>
                      <a:lnTo>
                        <a:pt x="145" y="1"/>
                      </a:lnTo>
                      <a:lnTo>
                        <a:pt x="149" y="0"/>
                      </a:lnTo>
                      <a:lnTo>
                        <a:pt x="153" y="0"/>
                      </a:lnTo>
                      <a:lnTo>
                        <a:pt x="158" y="0"/>
                      </a:lnTo>
                      <a:lnTo>
                        <a:pt x="162"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8" name="Freeform 217"/>
                <p:cNvSpPr>
                  <a:spLocks/>
                </p:cNvSpPr>
                <p:nvPr/>
              </p:nvSpPr>
              <p:spPr bwMode="auto">
                <a:xfrm>
                  <a:off x="2755" y="2950"/>
                  <a:ext cx="130" cy="17"/>
                </a:xfrm>
                <a:custGeom>
                  <a:avLst/>
                  <a:gdLst>
                    <a:gd name="T0" fmla="*/ 0 w 130"/>
                    <a:gd name="T1" fmla="*/ 12 h 17"/>
                    <a:gd name="T2" fmla="*/ 11 w 130"/>
                    <a:gd name="T3" fmla="*/ 4 h 17"/>
                    <a:gd name="T4" fmla="*/ 21 w 130"/>
                    <a:gd name="T5" fmla="*/ 1 h 17"/>
                    <a:gd name="T6" fmla="*/ 31 w 130"/>
                    <a:gd name="T7" fmla="*/ 0 h 17"/>
                    <a:gd name="T8" fmla="*/ 38 w 130"/>
                    <a:gd name="T9" fmla="*/ 0 h 17"/>
                    <a:gd name="T10" fmla="*/ 47 w 130"/>
                    <a:gd name="T11" fmla="*/ 3 h 17"/>
                    <a:gd name="T12" fmla="*/ 59 w 130"/>
                    <a:gd name="T13" fmla="*/ 9 h 17"/>
                    <a:gd name="T14" fmla="*/ 75 w 130"/>
                    <a:gd name="T15" fmla="*/ 16 h 17"/>
                    <a:gd name="T16" fmla="*/ 94 w 130"/>
                    <a:gd name="T17" fmla="*/ 16 h 17"/>
                    <a:gd name="T18" fmla="*/ 107 w 130"/>
                    <a:gd name="T19" fmla="*/ 11 h 17"/>
                    <a:gd name="T20" fmla="*/ 120 w 130"/>
                    <a:gd name="T21" fmla="*/ 8 h 17"/>
                    <a:gd name="T22" fmla="*/ 129 w 130"/>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7">
                      <a:moveTo>
                        <a:pt x="0" y="12"/>
                      </a:moveTo>
                      <a:lnTo>
                        <a:pt x="11" y="4"/>
                      </a:lnTo>
                      <a:lnTo>
                        <a:pt x="21" y="1"/>
                      </a:lnTo>
                      <a:lnTo>
                        <a:pt x="31" y="0"/>
                      </a:lnTo>
                      <a:lnTo>
                        <a:pt x="38" y="0"/>
                      </a:lnTo>
                      <a:lnTo>
                        <a:pt x="47" y="3"/>
                      </a:lnTo>
                      <a:lnTo>
                        <a:pt x="59" y="9"/>
                      </a:lnTo>
                      <a:lnTo>
                        <a:pt x="75" y="16"/>
                      </a:lnTo>
                      <a:lnTo>
                        <a:pt x="94" y="16"/>
                      </a:lnTo>
                      <a:lnTo>
                        <a:pt x="107" y="11"/>
                      </a:lnTo>
                      <a:lnTo>
                        <a:pt x="120" y="8"/>
                      </a:lnTo>
                      <a:lnTo>
                        <a:pt x="129"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9" name="Freeform 218"/>
                <p:cNvSpPr>
                  <a:spLocks/>
                </p:cNvSpPr>
                <p:nvPr/>
              </p:nvSpPr>
              <p:spPr bwMode="auto">
                <a:xfrm>
                  <a:off x="2808" y="2940"/>
                  <a:ext cx="106" cy="17"/>
                </a:xfrm>
                <a:custGeom>
                  <a:avLst/>
                  <a:gdLst>
                    <a:gd name="T0" fmla="*/ 0 w 106"/>
                    <a:gd name="T1" fmla="*/ 16 h 17"/>
                    <a:gd name="T2" fmla="*/ 19 w 106"/>
                    <a:gd name="T3" fmla="*/ 16 h 17"/>
                    <a:gd name="T4" fmla="*/ 42 w 106"/>
                    <a:gd name="T5" fmla="*/ 16 h 17"/>
                    <a:gd name="T6" fmla="*/ 59 w 106"/>
                    <a:gd name="T7" fmla="*/ 16 h 17"/>
                    <a:gd name="T8" fmla="*/ 81 w 106"/>
                    <a:gd name="T9" fmla="*/ 5 h 17"/>
                    <a:gd name="T10" fmla="*/ 90 w 106"/>
                    <a:gd name="T11" fmla="*/ 0 h 17"/>
                    <a:gd name="T12" fmla="*/ 98 w 106"/>
                    <a:gd name="T13" fmla="*/ 0 h 17"/>
                    <a:gd name="T14" fmla="*/ 105 w 106"/>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
                      <a:moveTo>
                        <a:pt x="0" y="16"/>
                      </a:moveTo>
                      <a:lnTo>
                        <a:pt x="19" y="16"/>
                      </a:lnTo>
                      <a:lnTo>
                        <a:pt x="42" y="16"/>
                      </a:lnTo>
                      <a:lnTo>
                        <a:pt x="59" y="16"/>
                      </a:lnTo>
                      <a:lnTo>
                        <a:pt x="81" y="5"/>
                      </a:lnTo>
                      <a:lnTo>
                        <a:pt x="90" y="0"/>
                      </a:lnTo>
                      <a:lnTo>
                        <a:pt x="98" y="0"/>
                      </a:lnTo>
                      <a:lnTo>
                        <a:pt x="105" y="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0" name="Freeform 219"/>
                <p:cNvSpPr>
                  <a:spLocks/>
                </p:cNvSpPr>
                <p:nvPr/>
              </p:nvSpPr>
              <p:spPr bwMode="auto">
                <a:xfrm>
                  <a:off x="2791" y="2878"/>
                  <a:ext cx="70" cy="60"/>
                </a:xfrm>
                <a:custGeom>
                  <a:avLst/>
                  <a:gdLst>
                    <a:gd name="T0" fmla="*/ 0 w 70"/>
                    <a:gd name="T1" fmla="*/ 0 h 60"/>
                    <a:gd name="T2" fmla="*/ 1 w 70"/>
                    <a:gd name="T3" fmla="*/ 8 h 60"/>
                    <a:gd name="T4" fmla="*/ 4 w 70"/>
                    <a:gd name="T5" fmla="*/ 18 h 60"/>
                    <a:gd name="T6" fmla="*/ 8 w 70"/>
                    <a:gd name="T7" fmla="*/ 26 h 60"/>
                    <a:gd name="T8" fmla="*/ 12 w 70"/>
                    <a:gd name="T9" fmla="*/ 33 h 60"/>
                    <a:gd name="T10" fmla="*/ 19 w 70"/>
                    <a:gd name="T11" fmla="*/ 39 h 60"/>
                    <a:gd name="T12" fmla="*/ 25 w 70"/>
                    <a:gd name="T13" fmla="*/ 45 h 60"/>
                    <a:gd name="T14" fmla="*/ 32 w 70"/>
                    <a:gd name="T15" fmla="*/ 50 h 60"/>
                    <a:gd name="T16" fmla="*/ 40 w 70"/>
                    <a:gd name="T17" fmla="*/ 54 h 60"/>
                    <a:gd name="T18" fmla="*/ 49 w 70"/>
                    <a:gd name="T19" fmla="*/ 56 h 60"/>
                    <a:gd name="T20" fmla="*/ 69 w 70"/>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0">
                      <a:moveTo>
                        <a:pt x="0" y="0"/>
                      </a:moveTo>
                      <a:lnTo>
                        <a:pt x="1" y="8"/>
                      </a:lnTo>
                      <a:lnTo>
                        <a:pt x="4" y="18"/>
                      </a:lnTo>
                      <a:lnTo>
                        <a:pt x="8" y="26"/>
                      </a:lnTo>
                      <a:lnTo>
                        <a:pt x="12" y="33"/>
                      </a:lnTo>
                      <a:lnTo>
                        <a:pt x="19" y="39"/>
                      </a:lnTo>
                      <a:lnTo>
                        <a:pt x="25" y="45"/>
                      </a:lnTo>
                      <a:lnTo>
                        <a:pt x="32" y="50"/>
                      </a:lnTo>
                      <a:lnTo>
                        <a:pt x="40" y="54"/>
                      </a:lnTo>
                      <a:lnTo>
                        <a:pt x="49" y="56"/>
                      </a:lnTo>
                      <a:lnTo>
                        <a:pt x="69" y="59"/>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1" name="Freeform 220"/>
                <p:cNvSpPr>
                  <a:spLocks/>
                </p:cNvSpPr>
                <p:nvPr/>
              </p:nvSpPr>
              <p:spPr bwMode="auto">
                <a:xfrm>
                  <a:off x="2802" y="2910"/>
                  <a:ext cx="17" cy="18"/>
                </a:xfrm>
                <a:custGeom>
                  <a:avLst/>
                  <a:gdLst>
                    <a:gd name="T0" fmla="*/ 0 w 17"/>
                    <a:gd name="T1" fmla="*/ 0 h 18"/>
                    <a:gd name="T2" fmla="*/ 3 w 17"/>
                    <a:gd name="T3" fmla="*/ 9 h 18"/>
                    <a:gd name="T4" fmla="*/ 12 w 17"/>
                    <a:gd name="T5" fmla="*/ 14 h 18"/>
                    <a:gd name="T6" fmla="*/ 16 w 17"/>
                    <a:gd name="T7" fmla="*/ 17 h 18"/>
                  </a:gdLst>
                  <a:ahLst/>
                  <a:cxnLst>
                    <a:cxn ang="0">
                      <a:pos x="T0" y="T1"/>
                    </a:cxn>
                    <a:cxn ang="0">
                      <a:pos x="T2" y="T3"/>
                    </a:cxn>
                    <a:cxn ang="0">
                      <a:pos x="T4" y="T5"/>
                    </a:cxn>
                    <a:cxn ang="0">
                      <a:pos x="T6" y="T7"/>
                    </a:cxn>
                  </a:cxnLst>
                  <a:rect l="0" t="0" r="r" b="b"/>
                  <a:pathLst>
                    <a:path w="17" h="18">
                      <a:moveTo>
                        <a:pt x="0" y="0"/>
                      </a:moveTo>
                      <a:lnTo>
                        <a:pt x="3" y="9"/>
                      </a:lnTo>
                      <a:lnTo>
                        <a:pt x="12" y="14"/>
                      </a:lnTo>
                      <a:lnTo>
                        <a:pt x="16" y="1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2" name="Freeform 221"/>
                <p:cNvSpPr>
                  <a:spLocks/>
                </p:cNvSpPr>
                <p:nvPr/>
              </p:nvSpPr>
              <p:spPr bwMode="auto">
                <a:xfrm>
                  <a:off x="2891" y="2863"/>
                  <a:ext cx="17" cy="21"/>
                </a:xfrm>
                <a:custGeom>
                  <a:avLst/>
                  <a:gdLst>
                    <a:gd name="T0" fmla="*/ 0 w 17"/>
                    <a:gd name="T1" fmla="*/ 0 h 21"/>
                    <a:gd name="T2" fmla="*/ 6 w 17"/>
                    <a:gd name="T3" fmla="*/ 2 h 21"/>
                    <a:gd name="T4" fmla="*/ 13 w 17"/>
                    <a:gd name="T5" fmla="*/ 8 h 21"/>
                    <a:gd name="T6" fmla="*/ 16 w 17"/>
                    <a:gd name="T7" fmla="*/ 13 h 21"/>
                    <a:gd name="T8" fmla="*/ 16 w 17"/>
                    <a:gd name="T9" fmla="*/ 20 h 21"/>
                  </a:gdLst>
                  <a:ahLst/>
                  <a:cxnLst>
                    <a:cxn ang="0">
                      <a:pos x="T0" y="T1"/>
                    </a:cxn>
                    <a:cxn ang="0">
                      <a:pos x="T2" y="T3"/>
                    </a:cxn>
                    <a:cxn ang="0">
                      <a:pos x="T4" y="T5"/>
                    </a:cxn>
                    <a:cxn ang="0">
                      <a:pos x="T6" y="T7"/>
                    </a:cxn>
                    <a:cxn ang="0">
                      <a:pos x="T8" y="T9"/>
                    </a:cxn>
                  </a:cxnLst>
                  <a:rect l="0" t="0" r="r" b="b"/>
                  <a:pathLst>
                    <a:path w="17" h="21">
                      <a:moveTo>
                        <a:pt x="0" y="0"/>
                      </a:moveTo>
                      <a:lnTo>
                        <a:pt x="6" y="2"/>
                      </a:lnTo>
                      <a:lnTo>
                        <a:pt x="13" y="8"/>
                      </a:lnTo>
                      <a:lnTo>
                        <a:pt x="16" y="13"/>
                      </a:lnTo>
                      <a:lnTo>
                        <a:pt x="16" y="2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3" name="Freeform 222"/>
                <p:cNvSpPr>
                  <a:spLocks/>
                </p:cNvSpPr>
                <p:nvPr/>
              </p:nvSpPr>
              <p:spPr bwMode="auto">
                <a:xfrm>
                  <a:off x="2947" y="2868"/>
                  <a:ext cx="17" cy="32"/>
                </a:xfrm>
                <a:custGeom>
                  <a:avLst/>
                  <a:gdLst>
                    <a:gd name="T0" fmla="*/ 16 w 17"/>
                    <a:gd name="T1" fmla="*/ 0 h 32"/>
                    <a:gd name="T2" fmla="*/ 9 w 17"/>
                    <a:gd name="T3" fmla="*/ 4 h 32"/>
                    <a:gd name="T4" fmla="*/ 4 w 17"/>
                    <a:gd name="T5" fmla="*/ 9 h 32"/>
                    <a:gd name="T6" fmla="*/ 2 w 17"/>
                    <a:gd name="T7" fmla="*/ 14 h 32"/>
                    <a:gd name="T8" fmla="*/ 0 w 17"/>
                    <a:gd name="T9" fmla="*/ 19 h 32"/>
                    <a:gd name="T10" fmla="*/ 2 w 17"/>
                    <a:gd name="T11" fmla="*/ 24 h 32"/>
                    <a:gd name="T12" fmla="*/ 4 w 17"/>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16" y="0"/>
                      </a:moveTo>
                      <a:lnTo>
                        <a:pt x="9" y="4"/>
                      </a:lnTo>
                      <a:lnTo>
                        <a:pt x="4" y="9"/>
                      </a:lnTo>
                      <a:lnTo>
                        <a:pt x="2" y="14"/>
                      </a:lnTo>
                      <a:lnTo>
                        <a:pt x="0" y="19"/>
                      </a:lnTo>
                      <a:lnTo>
                        <a:pt x="2" y="24"/>
                      </a:lnTo>
                      <a:lnTo>
                        <a:pt x="4" y="31"/>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4" name="Freeform 223"/>
                <p:cNvSpPr>
                  <a:spLocks/>
                </p:cNvSpPr>
                <p:nvPr/>
              </p:nvSpPr>
              <p:spPr bwMode="auto">
                <a:xfrm>
                  <a:off x="2915" y="2901"/>
                  <a:ext cx="28" cy="17"/>
                </a:xfrm>
                <a:custGeom>
                  <a:avLst/>
                  <a:gdLst>
                    <a:gd name="T0" fmla="*/ 27 w 28"/>
                    <a:gd name="T1" fmla="*/ 16 h 17"/>
                    <a:gd name="T2" fmla="*/ 17 w 28"/>
                    <a:gd name="T3" fmla="*/ 8 h 17"/>
                    <a:gd name="T4" fmla="*/ 6 w 28"/>
                    <a:gd name="T5" fmla="*/ 0 h 17"/>
                    <a:gd name="T6" fmla="*/ 0 w 28"/>
                    <a:gd name="T7" fmla="*/ 0 h 17"/>
                  </a:gdLst>
                  <a:ahLst/>
                  <a:cxnLst>
                    <a:cxn ang="0">
                      <a:pos x="T0" y="T1"/>
                    </a:cxn>
                    <a:cxn ang="0">
                      <a:pos x="T2" y="T3"/>
                    </a:cxn>
                    <a:cxn ang="0">
                      <a:pos x="T4" y="T5"/>
                    </a:cxn>
                    <a:cxn ang="0">
                      <a:pos x="T6" y="T7"/>
                    </a:cxn>
                  </a:cxnLst>
                  <a:rect l="0" t="0" r="r" b="b"/>
                  <a:pathLst>
                    <a:path w="28" h="17">
                      <a:moveTo>
                        <a:pt x="27" y="16"/>
                      </a:moveTo>
                      <a:lnTo>
                        <a:pt x="17" y="8"/>
                      </a:lnTo>
                      <a:lnTo>
                        <a:pt x="6" y="0"/>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5" name="Freeform 224"/>
                <p:cNvSpPr>
                  <a:spLocks/>
                </p:cNvSpPr>
                <p:nvPr/>
              </p:nvSpPr>
              <p:spPr bwMode="auto">
                <a:xfrm>
                  <a:off x="2904" y="2991"/>
                  <a:ext cx="47" cy="56"/>
                </a:xfrm>
                <a:custGeom>
                  <a:avLst/>
                  <a:gdLst>
                    <a:gd name="T0" fmla="*/ 0 w 47"/>
                    <a:gd name="T1" fmla="*/ 0 h 56"/>
                    <a:gd name="T2" fmla="*/ 2 w 47"/>
                    <a:gd name="T3" fmla="*/ 3 h 56"/>
                    <a:gd name="T4" fmla="*/ 6 w 47"/>
                    <a:gd name="T5" fmla="*/ 6 h 56"/>
                    <a:gd name="T6" fmla="*/ 12 w 47"/>
                    <a:gd name="T7" fmla="*/ 11 h 56"/>
                    <a:gd name="T8" fmla="*/ 17 w 47"/>
                    <a:gd name="T9" fmla="*/ 18 h 56"/>
                    <a:gd name="T10" fmla="*/ 20 w 47"/>
                    <a:gd name="T11" fmla="*/ 22 h 56"/>
                    <a:gd name="T12" fmla="*/ 26 w 47"/>
                    <a:gd name="T13" fmla="*/ 24 h 56"/>
                    <a:gd name="T14" fmla="*/ 32 w 47"/>
                    <a:gd name="T15" fmla="*/ 27 h 56"/>
                    <a:gd name="T16" fmla="*/ 38 w 47"/>
                    <a:gd name="T17" fmla="*/ 30 h 56"/>
                    <a:gd name="T18" fmla="*/ 40 w 47"/>
                    <a:gd name="T19" fmla="*/ 33 h 56"/>
                    <a:gd name="T20" fmla="*/ 42 w 47"/>
                    <a:gd name="T21" fmla="*/ 35 h 56"/>
                    <a:gd name="T22" fmla="*/ 44 w 47"/>
                    <a:gd name="T23" fmla="*/ 40 h 56"/>
                    <a:gd name="T24" fmla="*/ 46 w 47"/>
                    <a:gd name="T25" fmla="*/ 44 h 56"/>
                    <a:gd name="T26" fmla="*/ 46 w 47"/>
                    <a:gd name="T27" fmla="*/ 48 h 56"/>
                    <a:gd name="T28" fmla="*/ 46 w 47"/>
                    <a:gd name="T29" fmla="*/ 52 h 56"/>
                    <a:gd name="T30" fmla="*/ 44 w 47"/>
                    <a:gd name="T3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6">
                      <a:moveTo>
                        <a:pt x="0" y="0"/>
                      </a:moveTo>
                      <a:lnTo>
                        <a:pt x="2" y="3"/>
                      </a:lnTo>
                      <a:lnTo>
                        <a:pt x="6" y="6"/>
                      </a:lnTo>
                      <a:lnTo>
                        <a:pt x="12" y="11"/>
                      </a:lnTo>
                      <a:lnTo>
                        <a:pt x="17" y="18"/>
                      </a:lnTo>
                      <a:lnTo>
                        <a:pt x="20" y="22"/>
                      </a:lnTo>
                      <a:lnTo>
                        <a:pt x="26" y="24"/>
                      </a:lnTo>
                      <a:lnTo>
                        <a:pt x="32" y="27"/>
                      </a:lnTo>
                      <a:lnTo>
                        <a:pt x="38" y="30"/>
                      </a:lnTo>
                      <a:lnTo>
                        <a:pt x="40" y="33"/>
                      </a:lnTo>
                      <a:lnTo>
                        <a:pt x="42" y="35"/>
                      </a:lnTo>
                      <a:lnTo>
                        <a:pt x="44" y="40"/>
                      </a:lnTo>
                      <a:lnTo>
                        <a:pt x="46" y="44"/>
                      </a:lnTo>
                      <a:lnTo>
                        <a:pt x="46" y="48"/>
                      </a:lnTo>
                      <a:lnTo>
                        <a:pt x="46" y="52"/>
                      </a:lnTo>
                      <a:lnTo>
                        <a:pt x="44" y="5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6" name="Freeform 225"/>
                <p:cNvSpPr>
                  <a:spLocks/>
                </p:cNvSpPr>
                <p:nvPr/>
              </p:nvSpPr>
              <p:spPr bwMode="auto">
                <a:xfrm>
                  <a:off x="2864" y="2995"/>
                  <a:ext cx="46" cy="49"/>
                </a:xfrm>
                <a:custGeom>
                  <a:avLst/>
                  <a:gdLst>
                    <a:gd name="T0" fmla="*/ 0 w 46"/>
                    <a:gd name="T1" fmla="*/ 0 h 49"/>
                    <a:gd name="T2" fmla="*/ 2 w 46"/>
                    <a:gd name="T3" fmla="*/ 8 h 49"/>
                    <a:gd name="T4" fmla="*/ 5 w 46"/>
                    <a:gd name="T5" fmla="*/ 12 h 49"/>
                    <a:gd name="T6" fmla="*/ 10 w 46"/>
                    <a:gd name="T7" fmla="*/ 15 h 49"/>
                    <a:gd name="T8" fmla="*/ 15 w 46"/>
                    <a:gd name="T9" fmla="*/ 18 h 49"/>
                    <a:gd name="T10" fmla="*/ 18 w 46"/>
                    <a:gd name="T11" fmla="*/ 22 h 49"/>
                    <a:gd name="T12" fmla="*/ 23 w 46"/>
                    <a:gd name="T13" fmla="*/ 26 h 49"/>
                    <a:gd name="T14" fmla="*/ 28 w 46"/>
                    <a:gd name="T15" fmla="*/ 29 h 49"/>
                    <a:gd name="T16" fmla="*/ 34 w 46"/>
                    <a:gd name="T17" fmla="*/ 33 h 49"/>
                    <a:gd name="T18" fmla="*/ 38 w 46"/>
                    <a:gd name="T19" fmla="*/ 36 h 49"/>
                    <a:gd name="T20" fmla="*/ 41 w 46"/>
                    <a:gd name="T21" fmla="*/ 39 h 49"/>
                    <a:gd name="T22" fmla="*/ 43 w 46"/>
                    <a:gd name="T23" fmla="*/ 43 h 49"/>
                    <a:gd name="T24" fmla="*/ 44 w 46"/>
                    <a:gd name="T25" fmla="*/ 45 h 49"/>
                    <a:gd name="T26" fmla="*/ 45 w 46"/>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0" y="0"/>
                      </a:moveTo>
                      <a:lnTo>
                        <a:pt x="2" y="8"/>
                      </a:lnTo>
                      <a:lnTo>
                        <a:pt x="5" y="12"/>
                      </a:lnTo>
                      <a:lnTo>
                        <a:pt x="10" y="15"/>
                      </a:lnTo>
                      <a:lnTo>
                        <a:pt x="15" y="18"/>
                      </a:lnTo>
                      <a:lnTo>
                        <a:pt x="18" y="22"/>
                      </a:lnTo>
                      <a:lnTo>
                        <a:pt x="23" y="26"/>
                      </a:lnTo>
                      <a:lnTo>
                        <a:pt x="28" y="29"/>
                      </a:lnTo>
                      <a:lnTo>
                        <a:pt x="34" y="33"/>
                      </a:lnTo>
                      <a:lnTo>
                        <a:pt x="38" y="36"/>
                      </a:lnTo>
                      <a:lnTo>
                        <a:pt x="41" y="39"/>
                      </a:lnTo>
                      <a:lnTo>
                        <a:pt x="43" y="43"/>
                      </a:lnTo>
                      <a:lnTo>
                        <a:pt x="44" y="45"/>
                      </a:lnTo>
                      <a:lnTo>
                        <a:pt x="45" y="48"/>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7" name="Freeform 226"/>
                <p:cNvSpPr>
                  <a:spLocks/>
                </p:cNvSpPr>
                <p:nvPr/>
              </p:nvSpPr>
              <p:spPr bwMode="auto">
                <a:xfrm>
                  <a:off x="2819" y="2993"/>
                  <a:ext cx="25" cy="45"/>
                </a:xfrm>
                <a:custGeom>
                  <a:avLst/>
                  <a:gdLst>
                    <a:gd name="T0" fmla="*/ 2 w 25"/>
                    <a:gd name="T1" fmla="*/ 0 h 45"/>
                    <a:gd name="T2" fmla="*/ 0 w 25"/>
                    <a:gd name="T3" fmla="*/ 4 h 45"/>
                    <a:gd name="T4" fmla="*/ 2 w 25"/>
                    <a:gd name="T5" fmla="*/ 5 h 45"/>
                    <a:gd name="T6" fmla="*/ 4 w 25"/>
                    <a:gd name="T7" fmla="*/ 7 h 45"/>
                    <a:gd name="T8" fmla="*/ 6 w 25"/>
                    <a:gd name="T9" fmla="*/ 9 h 45"/>
                    <a:gd name="T10" fmla="*/ 8 w 25"/>
                    <a:gd name="T11" fmla="*/ 10 h 45"/>
                    <a:gd name="T12" fmla="*/ 9 w 25"/>
                    <a:gd name="T13" fmla="*/ 12 h 45"/>
                    <a:gd name="T14" fmla="*/ 11 w 25"/>
                    <a:gd name="T15" fmla="*/ 14 h 45"/>
                    <a:gd name="T16" fmla="*/ 12 w 25"/>
                    <a:gd name="T17" fmla="*/ 16 h 45"/>
                    <a:gd name="T18" fmla="*/ 16 w 25"/>
                    <a:gd name="T19" fmla="*/ 19 h 45"/>
                    <a:gd name="T20" fmla="*/ 18 w 25"/>
                    <a:gd name="T21" fmla="*/ 21 h 45"/>
                    <a:gd name="T22" fmla="*/ 20 w 25"/>
                    <a:gd name="T23" fmla="*/ 23 h 45"/>
                    <a:gd name="T24" fmla="*/ 22 w 25"/>
                    <a:gd name="T25" fmla="*/ 25 h 45"/>
                    <a:gd name="T26" fmla="*/ 22 w 25"/>
                    <a:gd name="T27" fmla="*/ 27 h 45"/>
                    <a:gd name="T28" fmla="*/ 23 w 25"/>
                    <a:gd name="T29" fmla="*/ 30 h 45"/>
                    <a:gd name="T30" fmla="*/ 24 w 25"/>
                    <a:gd name="T31" fmla="*/ 33 h 45"/>
                    <a:gd name="T32" fmla="*/ 23 w 25"/>
                    <a:gd name="T33" fmla="*/ 37 h 45"/>
                    <a:gd name="T34" fmla="*/ 23 w 25"/>
                    <a:gd name="T35" fmla="*/ 40 h 45"/>
                    <a:gd name="T36" fmla="*/ 22 w 25"/>
                    <a:gd name="T37" fmla="*/ 42 h 45"/>
                    <a:gd name="T38" fmla="*/ 21 w 25"/>
                    <a:gd name="T3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2" y="0"/>
                      </a:moveTo>
                      <a:lnTo>
                        <a:pt x="0" y="4"/>
                      </a:lnTo>
                      <a:lnTo>
                        <a:pt x="2" y="5"/>
                      </a:lnTo>
                      <a:lnTo>
                        <a:pt x="4" y="7"/>
                      </a:lnTo>
                      <a:lnTo>
                        <a:pt x="6" y="9"/>
                      </a:lnTo>
                      <a:lnTo>
                        <a:pt x="8" y="10"/>
                      </a:lnTo>
                      <a:lnTo>
                        <a:pt x="9" y="12"/>
                      </a:lnTo>
                      <a:lnTo>
                        <a:pt x="11" y="14"/>
                      </a:lnTo>
                      <a:lnTo>
                        <a:pt x="12" y="16"/>
                      </a:lnTo>
                      <a:lnTo>
                        <a:pt x="16" y="19"/>
                      </a:lnTo>
                      <a:lnTo>
                        <a:pt x="18" y="21"/>
                      </a:lnTo>
                      <a:lnTo>
                        <a:pt x="20" y="23"/>
                      </a:lnTo>
                      <a:lnTo>
                        <a:pt x="22" y="25"/>
                      </a:lnTo>
                      <a:lnTo>
                        <a:pt x="22" y="27"/>
                      </a:lnTo>
                      <a:lnTo>
                        <a:pt x="23" y="30"/>
                      </a:lnTo>
                      <a:lnTo>
                        <a:pt x="24" y="33"/>
                      </a:lnTo>
                      <a:lnTo>
                        <a:pt x="23" y="37"/>
                      </a:lnTo>
                      <a:lnTo>
                        <a:pt x="23" y="40"/>
                      </a:lnTo>
                      <a:lnTo>
                        <a:pt x="22" y="42"/>
                      </a:lnTo>
                      <a:lnTo>
                        <a:pt x="21" y="4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8" name="Freeform 227"/>
                <p:cNvSpPr>
                  <a:spLocks/>
                </p:cNvSpPr>
                <p:nvPr/>
              </p:nvSpPr>
              <p:spPr bwMode="auto">
                <a:xfrm>
                  <a:off x="2905" y="2917"/>
                  <a:ext cx="17" cy="17"/>
                </a:xfrm>
                <a:custGeom>
                  <a:avLst/>
                  <a:gdLst>
                    <a:gd name="T0" fmla="*/ 16 w 17"/>
                    <a:gd name="T1" fmla="*/ 0 h 17"/>
                    <a:gd name="T2" fmla="*/ 12 w 17"/>
                    <a:gd name="T3" fmla="*/ 2 h 17"/>
                    <a:gd name="T4" fmla="*/ 9 w 17"/>
                    <a:gd name="T5" fmla="*/ 4 h 17"/>
                    <a:gd name="T6" fmla="*/ 6 w 17"/>
                    <a:gd name="T7" fmla="*/ 6 h 17"/>
                    <a:gd name="T8" fmla="*/ 3 w 17"/>
                    <a:gd name="T9" fmla="*/ 8 h 17"/>
                    <a:gd name="T10" fmla="*/ 3 w 17"/>
                    <a:gd name="T11" fmla="*/ 10 h 17"/>
                    <a:gd name="T12" fmla="*/ 0 w 17"/>
                    <a:gd name="T13" fmla="*/ 12 h 17"/>
                    <a:gd name="T14" fmla="*/ 3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6" y="0"/>
                      </a:moveTo>
                      <a:lnTo>
                        <a:pt x="12" y="2"/>
                      </a:lnTo>
                      <a:lnTo>
                        <a:pt x="9" y="4"/>
                      </a:lnTo>
                      <a:lnTo>
                        <a:pt x="6" y="6"/>
                      </a:lnTo>
                      <a:lnTo>
                        <a:pt x="3" y="8"/>
                      </a:lnTo>
                      <a:lnTo>
                        <a:pt x="3" y="10"/>
                      </a:lnTo>
                      <a:lnTo>
                        <a:pt x="0" y="12"/>
                      </a:lnTo>
                      <a:lnTo>
                        <a:pt x="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9" name="Freeform 228"/>
                <p:cNvSpPr>
                  <a:spLocks/>
                </p:cNvSpPr>
                <p:nvPr/>
              </p:nvSpPr>
              <p:spPr bwMode="auto">
                <a:xfrm>
                  <a:off x="2785" y="2936"/>
                  <a:ext cx="18" cy="17"/>
                </a:xfrm>
                <a:custGeom>
                  <a:avLst/>
                  <a:gdLst>
                    <a:gd name="T0" fmla="*/ 0 w 18"/>
                    <a:gd name="T1" fmla="*/ 0 h 17"/>
                    <a:gd name="T2" fmla="*/ 5 w 18"/>
                    <a:gd name="T3" fmla="*/ 0 h 17"/>
                    <a:gd name="T4" fmla="*/ 12 w 18"/>
                    <a:gd name="T5" fmla="*/ 4 h 17"/>
                    <a:gd name="T6" fmla="*/ 17 w 18"/>
                    <a:gd name="T7" fmla="*/ 16 h 17"/>
                  </a:gdLst>
                  <a:ahLst/>
                  <a:cxnLst>
                    <a:cxn ang="0">
                      <a:pos x="T0" y="T1"/>
                    </a:cxn>
                    <a:cxn ang="0">
                      <a:pos x="T2" y="T3"/>
                    </a:cxn>
                    <a:cxn ang="0">
                      <a:pos x="T4" y="T5"/>
                    </a:cxn>
                    <a:cxn ang="0">
                      <a:pos x="T6" y="T7"/>
                    </a:cxn>
                  </a:cxnLst>
                  <a:rect l="0" t="0" r="r" b="b"/>
                  <a:pathLst>
                    <a:path w="18" h="17">
                      <a:moveTo>
                        <a:pt x="0" y="0"/>
                      </a:moveTo>
                      <a:lnTo>
                        <a:pt x="5" y="0"/>
                      </a:lnTo>
                      <a:lnTo>
                        <a:pt x="12" y="4"/>
                      </a:lnTo>
                      <a:lnTo>
                        <a:pt x="1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30" name="Freeform 229"/>
                <p:cNvSpPr>
                  <a:spLocks/>
                </p:cNvSpPr>
                <p:nvPr/>
              </p:nvSpPr>
              <p:spPr bwMode="auto">
                <a:xfrm>
                  <a:off x="2840" y="2997"/>
                  <a:ext cx="109" cy="18"/>
                </a:xfrm>
                <a:custGeom>
                  <a:avLst/>
                  <a:gdLst>
                    <a:gd name="T0" fmla="*/ 108 w 109"/>
                    <a:gd name="T1" fmla="*/ 1 h 18"/>
                    <a:gd name="T2" fmla="*/ 103 w 109"/>
                    <a:gd name="T3" fmla="*/ 0 h 18"/>
                    <a:gd name="T4" fmla="*/ 98 w 109"/>
                    <a:gd name="T5" fmla="*/ 0 h 18"/>
                    <a:gd name="T6" fmla="*/ 92 w 109"/>
                    <a:gd name="T7" fmla="*/ 1 h 18"/>
                    <a:gd name="T8" fmla="*/ 87 w 109"/>
                    <a:gd name="T9" fmla="*/ 3 h 18"/>
                    <a:gd name="T10" fmla="*/ 83 w 109"/>
                    <a:gd name="T11" fmla="*/ 6 h 18"/>
                    <a:gd name="T12" fmla="*/ 79 w 109"/>
                    <a:gd name="T13" fmla="*/ 9 h 18"/>
                    <a:gd name="T14" fmla="*/ 74 w 109"/>
                    <a:gd name="T15" fmla="*/ 9 h 18"/>
                    <a:gd name="T16" fmla="*/ 67 w 109"/>
                    <a:gd name="T17" fmla="*/ 9 h 18"/>
                    <a:gd name="T18" fmla="*/ 61 w 109"/>
                    <a:gd name="T19" fmla="*/ 9 h 18"/>
                    <a:gd name="T20" fmla="*/ 54 w 109"/>
                    <a:gd name="T21" fmla="*/ 10 h 18"/>
                    <a:gd name="T22" fmla="*/ 48 w 109"/>
                    <a:gd name="T23" fmla="*/ 12 h 18"/>
                    <a:gd name="T24" fmla="*/ 44 w 109"/>
                    <a:gd name="T25" fmla="*/ 15 h 18"/>
                    <a:gd name="T26" fmla="*/ 40 w 109"/>
                    <a:gd name="T27" fmla="*/ 17 h 18"/>
                    <a:gd name="T28" fmla="*/ 29 w 109"/>
                    <a:gd name="T29" fmla="*/ 10 h 18"/>
                    <a:gd name="T30" fmla="*/ 22 w 109"/>
                    <a:gd name="T31" fmla="*/ 9 h 18"/>
                    <a:gd name="T32" fmla="*/ 15 w 109"/>
                    <a:gd name="T33" fmla="*/ 9 h 18"/>
                    <a:gd name="T34" fmla="*/ 8 w 109"/>
                    <a:gd name="T35" fmla="*/ 10 h 18"/>
                    <a:gd name="T36" fmla="*/ 4 w 109"/>
                    <a:gd name="T37" fmla="*/ 11 h 18"/>
                    <a:gd name="T38" fmla="*/ 0 w 109"/>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8">
                      <a:moveTo>
                        <a:pt x="108" y="1"/>
                      </a:moveTo>
                      <a:lnTo>
                        <a:pt x="103" y="0"/>
                      </a:lnTo>
                      <a:lnTo>
                        <a:pt x="98" y="0"/>
                      </a:lnTo>
                      <a:lnTo>
                        <a:pt x="92" y="1"/>
                      </a:lnTo>
                      <a:lnTo>
                        <a:pt x="87" y="3"/>
                      </a:lnTo>
                      <a:lnTo>
                        <a:pt x="83" y="6"/>
                      </a:lnTo>
                      <a:lnTo>
                        <a:pt x="79" y="9"/>
                      </a:lnTo>
                      <a:lnTo>
                        <a:pt x="74" y="9"/>
                      </a:lnTo>
                      <a:lnTo>
                        <a:pt x="67" y="9"/>
                      </a:lnTo>
                      <a:lnTo>
                        <a:pt x="61" y="9"/>
                      </a:lnTo>
                      <a:lnTo>
                        <a:pt x="54" y="10"/>
                      </a:lnTo>
                      <a:lnTo>
                        <a:pt x="48" y="12"/>
                      </a:lnTo>
                      <a:lnTo>
                        <a:pt x="44" y="15"/>
                      </a:lnTo>
                      <a:lnTo>
                        <a:pt x="40" y="17"/>
                      </a:lnTo>
                      <a:lnTo>
                        <a:pt x="29" y="10"/>
                      </a:lnTo>
                      <a:lnTo>
                        <a:pt x="22" y="9"/>
                      </a:lnTo>
                      <a:lnTo>
                        <a:pt x="15" y="9"/>
                      </a:lnTo>
                      <a:lnTo>
                        <a:pt x="8" y="10"/>
                      </a:lnTo>
                      <a:lnTo>
                        <a:pt x="4" y="11"/>
                      </a:lnTo>
                      <a:lnTo>
                        <a:pt x="0" y="12"/>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31" name="Freeform 230"/>
                <p:cNvSpPr>
                  <a:spLocks/>
                </p:cNvSpPr>
                <p:nvPr/>
              </p:nvSpPr>
              <p:spPr bwMode="auto">
                <a:xfrm>
                  <a:off x="2940" y="3006"/>
                  <a:ext cx="18" cy="17"/>
                </a:xfrm>
                <a:custGeom>
                  <a:avLst/>
                  <a:gdLst>
                    <a:gd name="T0" fmla="*/ 17 w 18"/>
                    <a:gd name="T1" fmla="*/ 4 h 17"/>
                    <a:gd name="T2" fmla="*/ 12 w 18"/>
                    <a:gd name="T3" fmla="*/ 0 h 17"/>
                    <a:gd name="T4" fmla="*/ 7 w 18"/>
                    <a:gd name="T5" fmla="*/ 4 h 17"/>
                    <a:gd name="T6" fmla="*/ 4 w 18"/>
                    <a:gd name="T7" fmla="*/ 8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4"/>
                      </a:moveTo>
                      <a:lnTo>
                        <a:pt x="12" y="0"/>
                      </a:lnTo>
                      <a:lnTo>
                        <a:pt x="7" y="4"/>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32" name="Freeform 231"/>
                <p:cNvSpPr>
                  <a:spLocks/>
                </p:cNvSpPr>
                <p:nvPr/>
              </p:nvSpPr>
              <p:spPr bwMode="auto">
                <a:xfrm>
                  <a:off x="2904" y="3014"/>
                  <a:ext cx="25" cy="17"/>
                </a:xfrm>
                <a:custGeom>
                  <a:avLst/>
                  <a:gdLst>
                    <a:gd name="T0" fmla="*/ 24 w 25"/>
                    <a:gd name="T1" fmla="*/ 1 h 17"/>
                    <a:gd name="T2" fmla="*/ 19 w 25"/>
                    <a:gd name="T3" fmla="*/ 0 h 17"/>
                    <a:gd name="T4" fmla="*/ 14 w 25"/>
                    <a:gd name="T5" fmla="*/ 1 h 17"/>
                    <a:gd name="T6" fmla="*/ 8 w 25"/>
                    <a:gd name="T7" fmla="*/ 5 h 17"/>
                    <a:gd name="T8" fmla="*/ 4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1"/>
                      </a:moveTo>
                      <a:lnTo>
                        <a:pt x="19" y="0"/>
                      </a:lnTo>
                      <a:lnTo>
                        <a:pt x="14" y="1"/>
                      </a:lnTo>
                      <a:lnTo>
                        <a:pt x="8" y="5"/>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33" name="Freeform 232"/>
                <p:cNvSpPr>
                  <a:spLocks/>
                </p:cNvSpPr>
                <p:nvPr/>
              </p:nvSpPr>
              <p:spPr bwMode="auto">
                <a:xfrm>
                  <a:off x="2863" y="3020"/>
                  <a:ext cx="24" cy="17"/>
                </a:xfrm>
                <a:custGeom>
                  <a:avLst/>
                  <a:gdLst>
                    <a:gd name="T0" fmla="*/ 23 w 24"/>
                    <a:gd name="T1" fmla="*/ 8 h 17"/>
                    <a:gd name="T2" fmla="*/ 18 w 24"/>
                    <a:gd name="T3" fmla="*/ 0 h 17"/>
                    <a:gd name="T4" fmla="*/ 13 w 24"/>
                    <a:gd name="T5" fmla="*/ 0 h 17"/>
                    <a:gd name="T6" fmla="*/ 7 w 24"/>
                    <a:gd name="T7" fmla="*/ 0 h 17"/>
                    <a:gd name="T8" fmla="*/ 0 w 24"/>
                    <a:gd name="T9" fmla="*/ 16 h 17"/>
                  </a:gdLst>
                  <a:ahLst/>
                  <a:cxnLst>
                    <a:cxn ang="0">
                      <a:pos x="T0" y="T1"/>
                    </a:cxn>
                    <a:cxn ang="0">
                      <a:pos x="T2" y="T3"/>
                    </a:cxn>
                    <a:cxn ang="0">
                      <a:pos x="T4" y="T5"/>
                    </a:cxn>
                    <a:cxn ang="0">
                      <a:pos x="T6" y="T7"/>
                    </a:cxn>
                    <a:cxn ang="0">
                      <a:pos x="T8" y="T9"/>
                    </a:cxn>
                  </a:cxnLst>
                  <a:rect l="0" t="0" r="r" b="b"/>
                  <a:pathLst>
                    <a:path w="24" h="17">
                      <a:moveTo>
                        <a:pt x="23" y="8"/>
                      </a:moveTo>
                      <a:lnTo>
                        <a:pt x="18" y="0"/>
                      </a:lnTo>
                      <a:lnTo>
                        <a:pt x="13" y="0"/>
                      </a:lnTo>
                      <a:lnTo>
                        <a:pt x="7"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34" name="Freeform 233"/>
                <p:cNvSpPr>
                  <a:spLocks/>
                </p:cNvSpPr>
                <p:nvPr/>
              </p:nvSpPr>
              <p:spPr bwMode="auto">
                <a:xfrm>
                  <a:off x="2803" y="3009"/>
                  <a:ext cx="25" cy="17"/>
                </a:xfrm>
                <a:custGeom>
                  <a:avLst/>
                  <a:gdLst>
                    <a:gd name="T0" fmla="*/ 24 w 25"/>
                    <a:gd name="T1" fmla="*/ 0 h 17"/>
                    <a:gd name="T2" fmla="*/ 18 w 25"/>
                    <a:gd name="T3" fmla="*/ 0 h 17"/>
                    <a:gd name="T4" fmla="*/ 13 w 25"/>
                    <a:gd name="T5" fmla="*/ 0 h 17"/>
                    <a:gd name="T6" fmla="*/ 7 w 25"/>
                    <a:gd name="T7" fmla="*/ 2 h 17"/>
                    <a:gd name="T8" fmla="*/ 3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0"/>
                      </a:moveTo>
                      <a:lnTo>
                        <a:pt x="18" y="0"/>
                      </a:lnTo>
                      <a:lnTo>
                        <a:pt x="13" y="0"/>
                      </a:lnTo>
                      <a:lnTo>
                        <a:pt x="7" y="2"/>
                      </a:lnTo>
                      <a:lnTo>
                        <a:pt x="3"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35" name="Freeform 234"/>
                <p:cNvSpPr>
                  <a:spLocks/>
                </p:cNvSpPr>
                <p:nvPr/>
              </p:nvSpPr>
              <p:spPr bwMode="auto">
                <a:xfrm>
                  <a:off x="2791" y="2996"/>
                  <a:ext cx="29" cy="17"/>
                </a:xfrm>
                <a:custGeom>
                  <a:avLst/>
                  <a:gdLst>
                    <a:gd name="T0" fmla="*/ 28 w 29"/>
                    <a:gd name="T1" fmla="*/ 8 h 17"/>
                    <a:gd name="T2" fmla="*/ 21 w 29"/>
                    <a:gd name="T3" fmla="*/ 0 h 17"/>
                    <a:gd name="T4" fmla="*/ 15 w 29"/>
                    <a:gd name="T5" fmla="*/ 0 h 17"/>
                    <a:gd name="T6" fmla="*/ 10 w 29"/>
                    <a:gd name="T7" fmla="*/ 0 h 17"/>
                    <a:gd name="T8" fmla="*/ 5 w 29"/>
                    <a:gd name="T9" fmla="*/ 0 h 17"/>
                    <a:gd name="T10" fmla="*/ 0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28" y="8"/>
                      </a:moveTo>
                      <a:lnTo>
                        <a:pt x="21" y="0"/>
                      </a:lnTo>
                      <a:lnTo>
                        <a:pt x="15" y="0"/>
                      </a:lnTo>
                      <a:lnTo>
                        <a:pt x="10" y="0"/>
                      </a:lnTo>
                      <a:lnTo>
                        <a:pt x="5"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grpSp>
      </p:grpSp>
      <p:grpSp>
        <p:nvGrpSpPr>
          <p:cNvPr id="187" name="Group 186"/>
          <p:cNvGrpSpPr>
            <a:grpSpLocks/>
          </p:cNvGrpSpPr>
          <p:nvPr/>
        </p:nvGrpSpPr>
        <p:grpSpPr bwMode="auto">
          <a:xfrm>
            <a:off x="1676400" y="1981200"/>
            <a:ext cx="2448696" cy="4352925"/>
            <a:chOff x="1026" y="768"/>
            <a:chExt cx="1542" cy="2742"/>
          </a:xfrm>
        </p:grpSpPr>
        <p:sp>
          <p:nvSpPr>
            <p:cNvPr id="200" name="Line 8"/>
            <p:cNvSpPr>
              <a:spLocks noChangeShapeType="1"/>
            </p:cNvSpPr>
            <p:nvPr/>
          </p:nvSpPr>
          <p:spPr bwMode="auto">
            <a:xfrm>
              <a:off x="1026" y="776"/>
              <a:ext cx="1" cy="25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1" name="Line 9"/>
            <p:cNvSpPr>
              <a:spLocks noChangeShapeType="1"/>
            </p:cNvSpPr>
            <p:nvPr/>
          </p:nvSpPr>
          <p:spPr bwMode="auto">
            <a:xfrm>
              <a:off x="2567" y="768"/>
              <a:ext cx="1" cy="27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2" name="Freeform 201"/>
            <p:cNvSpPr>
              <a:spLocks/>
            </p:cNvSpPr>
            <p:nvPr/>
          </p:nvSpPr>
          <p:spPr bwMode="ltGray">
            <a:xfrm>
              <a:off x="1158" y="1581"/>
              <a:ext cx="1327" cy="1858"/>
            </a:xfrm>
            <a:custGeom>
              <a:avLst/>
              <a:gdLst>
                <a:gd name="T0" fmla="*/ 207 w 1327"/>
                <a:gd name="T1" fmla="*/ 0 h 1858"/>
                <a:gd name="T2" fmla="*/ 207 w 1327"/>
                <a:gd name="T3" fmla="*/ 1317 h 1858"/>
                <a:gd name="T4" fmla="*/ 0 w 1327"/>
                <a:gd name="T5" fmla="*/ 1317 h 1858"/>
                <a:gd name="T6" fmla="*/ 679 w 1327"/>
                <a:gd name="T7" fmla="*/ 1858 h 1858"/>
                <a:gd name="T8" fmla="*/ 1327 w 1327"/>
                <a:gd name="T9" fmla="*/ 1332 h 1858"/>
                <a:gd name="T10" fmla="*/ 1110 w 1327"/>
                <a:gd name="T11" fmla="*/ 1332 h 1858"/>
                <a:gd name="T12" fmla="*/ 1110 w 1327"/>
                <a:gd name="T13" fmla="*/ 0 h 1858"/>
                <a:gd name="T14" fmla="*/ 464 w 1327"/>
                <a:gd name="T15" fmla="*/ 0 h 1858"/>
                <a:gd name="T16" fmla="*/ 207 w 1327"/>
                <a:gd name="T17" fmla="*/ 0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7" h="1858">
                  <a:moveTo>
                    <a:pt x="207" y="0"/>
                  </a:moveTo>
                  <a:lnTo>
                    <a:pt x="207" y="1317"/>
                  </a:lnTo>
                  <a:lnTo>
                    <a:pt x="0" y="1317"/>
                  </a:lnTo>
                  <a:lnTo>
                    <a:pt x="679" y="1858"/>
                  </a:lnTo>
                  <a:lnTo>
                    <a:pt x="1327" y="1332"/>
                  </a:lnTo>
                  <a:lnTo>
                    <a:pt x="1110" y="1332"/>
                  </a:lnTo>
                  <a:lnTo>
                    <a:pt x="1110" y="0"/>
                  </a:lnTo>
                  <a:lnTo>
                    <a:pt x="464" y="0"/>
                  </a:lnTo>
                  <a:lnTo>
                    <a:pt x="207" y="0"/>
                  </a:lnTo>
                  <a:close/>
                </a:path>
              </a:pathLst>
            </a:custGeom>
            <a:gradFill rotWithShape="0">
              <a:gsLst>
                <a:gs pos="0">
                  <a:srgbClr val="FFFFFF"/>
                </a:gs>
                <a:gs pos="100000">
                  <a:srgbClr val="3333CC"/>
                </a:gs>
              </a:gsLst>
              <a:lin ang="5400000" scaled="1"/>
            </a:gradFill>
            <a:ln w="12700" cap="rnd" cmpd="sng">
              <a:solidFill>
                <a:srgbClr val="000000"/>
              </a:solidFill>
              <a:prstDash val="solid"/>
              <a:round/>
              <a:headEnd type="none" w="med" len="med"/>
              <a:tailEnd type="none" w="med" len="med"/>
            </a:ln>
            <a:effectLst>
              <a:outerShdw dist="35921" dir="2700000" algn="ctr" rotWithShape="0">
                <a:schemeClr val="bg2"/>
              </a:outerShdw>
            </a:effec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3" name="Freeform 202"/>
            <p:cNvSpPr>
              <a:spLocks/>
            </p:cNvSpPr>
            <p:nvPr/>
          </p:nvSpPr>
          <p:spPr bwMode="auto">
            <a:xfrm>
              <a:off x="1162" y="1585"/>
              <a:ext cx="1327" cy="1858"/>
            </a:xfrm>
            <a:custGeom>
              <a:avLst/>
              <a:gdLst>
                <a:gd name="T0" fmla="*/ 207 w 1327"/>
                <a:gd name="T1" fmla="*/ 0 h 1858"/>
                <a:gd name="T2" fmla="*/ 207 w 1327"/>
                <a:gd name="T3" fmla="*/ 1317 h 1858"/>
                <a:gd name="T4" fmla="*/ 0 w 1327"/>
                <a:gd name="T5" fmla="*/ 1317 h 1858"/>
                <a:gd name="T6" fmla="*/ 679 w 1327"/>
                <a:gd name="T7" fmla="*/ 1858 h 1858"/>
                <a:gd name="T8" fmla="*/ 1327 w 1327"/>
                <a:gd name="T9" fmla="*/ 1332 h 1858"/>
                <a:gd name="T10" fmla="*/ 1110 w 1327"/>
                <a:gd name="T11" fmla="*/ 1332 h 1858"/>
                <a:gd name="T12" fmla="*/ 1110 w 1327"/>
                <a:gd name="T13" fmla="*/ 0 h 1858"/>
                <a:gd name="T14" fmla="*/ 464 w 1327"/>
                <a:gd name="T15" fmla="*/ 0 h 1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1858">
                  <a:moveTo>
                    <a:pt x="207" y="0"/>
                  </a:moveTo>
                  <a:lnTo>
                    <a:pt x="207" y="1317"/>
                  </a:lnTo>
                  <a:lnTo>
                    <a:pt x="0" y="1317"/>
                  </a:lnTo>
                  <a:lnTo>
                    <a:pt x="679" y="1858"/>
                  </a:lnTo>
                  <a:lnTo>
                    <a:pt x="1327" y="1332"/>
                  </a:lnTo>
                  <a:lnTo>
                    <a:pt x="1110" y="1332"/>
                  </a:lnTo>
                  <a:lnTo>
                    <a:pt x="1110" y="0"/>
                  </a:lnTo>
                  <a:lnTo>
                    <a:pt x="46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4" name="Line 22"/>
            <p:cNvSpPr>
              <a:spLocks noChangeShapeType="1"/>
            </p:cNvSpPr>
            <p:nvPr/>
          </p:nvSpPr>
          <p:spPr bwMode="auto">
            <a:xfrm flipH="1">
              <a:off x="1373" y="1585"/>
              <a:ext cx="2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5" name="Rectangle 204"/>
            <p:cNvSpPr>
              <a:spLocks noChangeArrowheads="1"/>
            </p:cNvSpPr>
            <p:nvPr/>
          </p:nvSpPr>
          <p:spPr bwMode="auto">
            <a:xfrm>
              <a:off x="1116" y="819"/>
              <a:ext cx="1392" cy="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cs typeface="Times New Roman" panose="02020603050405020304" pitchFamily="18" charset="0"/>
                </a:rPr>
                <a:t>Mind-set</a:t>
              </a:r>
            </a:p>
            <a:p>
              <a:pPr algn="l"/>
              <a:r>
                <a:rPr lang="en-US" altLang="en-US" sz="1700" b="0" i="0" dirty="0" smtClean="0">
                  <a:latin typeface="+mn-lt"/>
                  <a:cs typeface="Times New Roman" panose="02020603050405020304" pitchFamily="18" charset="0"/>
                </a:rPr>
                <a:t>(Mental/</a:t>
              </a:r>
            </a:p>
            <a:p>
              <a:pPr algn="l"/>
              <a:r>
                <a:rPr lang="en-US" altLang="en-US" sz="1700" b="0" i="0" dirty="0" smtClean="0">
                  <a:latin typeface="+mn-lt"/>
                  <a:cs typeface="Times New Roman" panose="02020603050405020304" pitchFamily="18" charset="0"/>
                </a:rPr>
                <a:t>Reasoning))</a:t>
              </a:r>
              <a:endParaRPr lang="en-US" altLang="en-US" sz="1700" b="0" i="0" dirty="0">
                <a:latin typeface="+mn-lt"/>
                <a:cs typeface="Times New Roman" panose="02020603050405020304" pitchFamily="18" charset="0"/>
              </a:endParaRPr>
            </a:p>
          </p:txBody>
        </p:sp>
        <p:sp>
          <p:nvSpPr>
            <p:cNvPr id="206" name="Rectangle 205"/>
            <p:cNvSpPr>
              <a:spLocks noChangeArrowheads="1"/>
            </p:cNvSpPr>
            <p:nvPr/>
          </p:nvSpPr>
          <p:spPr bwMode="auto">
            <a:xfrm>
              <a:off x="1345" y="1659"/>
              <a:ext cx="914"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nSpc>
                  <a:spcPct val="115000"/>
                </a:lnSpc>
              </a:pPr>
              <a:r>
                <a:rPr lang="en-US" altLang="en-US" sz="1700" b="0" i="0" dirty="0" smtClean="0">
                  <a:latin typeface="+mn-lt"/>
                  <a:cs typeface="Times New Roman" panose="02020603050405020304" pitchFamily="18" charset="0"/>
                </a:rPr>
                <a:t>Ensure the person understands the change</a:t>
              </a:r>
              <a:endParaRPr lang="en-US" altLang="en-US" sz="1700" b="0" i="0" dirty="0">
                <a:latin typeface="+mn-lt"/>
                <a:cs typeface="Times New Roman" panose="02020603050405020304" pitchFamily="18" charset="0"/>
              </a:endParaRPr>
            </a:p>
          </p:txBody>
        </p:sp>
        <p:sp>
          <p:nvSpPr>
            <p:cNvPr id="207" name="Freeform 206"/>
            <p:cNvSpPr>
              <a:spLocks/>
            </p:cNvSpPr>
            <p:nvPr/>
          </p:nvSpPr>
          <p:spPr bwMode="auto">
            <a:xfrm>
              <a:off x="2067" y="912"/>
              <a:ext cx="333" cy="300"/>
            </a:xfrm>
            <a:custGeom>
              <a:avLst/>
              <a:gdLst>
                <a:gd name="T0" fmla="*/ 217 w 333"/>
                <a:gd name="T1" fmla="*/ 271 h 300"/>
                <a:gd name="T2" fmla="*/ 220 w 333"/>
                <a:gd name="T3" fmla="*/ 257 h 300"/>
                <a:gd name="T4" fmla="*/ 232 w 333"/>
                <a:gd name="T5" fmla="*/ 250 h 300"/>
                <a:gd name="T6" fmla="*/ 272 w 333"/>
                <a:gd name="T7" fmla="*/ 244 h 300"/>
                <a:gd name="T8" fmla="*/ 291 w 333"/>
                <a:gd name="T9" fmla="*/ 236 h 300"/>
                <a:gd name="T10" fmla="*/ 298 w 333"/>
                <a:gd name="T11" fmla="*/ 229 h 300"/>
                <a:gd name="T12" fmla="*/ 298 w 333"/>
                <a:gd name="T13" fmla="*/ 213 h 300"/>
                <a:gd name="T14" fmla="*/ 296 w 333"/>
                <a:gd name="T15" fmla="*/ 188 h 300"/>
                <a:gd name="T16" fmla="*/ 301 w 333"/>
                <a:gd name="T17" fmla="*/ 171 h 300"/>
                <a:gd name="T18" fmla="*/ 314 w 333"/>
                <a:gd name="T19" fmla="*/ 165 h 300"/>
                <a:gd name="T20" fmla="*/ 329 w 333"/>
                <a:gd name="T21" fmla="*/ 159 h 300"/>
                <a:gd name="T22" fmla="*/ 332 w 333"/>
                <a:gd name="T23" fmla="*/ 151 h 300"/>
                <a:gd name="T24" fmla="*/ 323 w 333"/>
                <a:gd name="T25" fmla="*/ 144 h 300"/>
                <a:gd name="T26" fmla="*/ 294 w 333"/>
                <a:gd name="T27" fmla="*/ 114 h 300"/>
                <a:gd name="T28" fmla="*/ 299 w 333"/>
                <a:gd name="T29" fmla="*/ 105 h 300"/>
                <a:gd name="T30" fmla="*/ 306 w 333"/>
                <a:gd name="T31" fmla="*/ 87 h 300"/>
                <a:gd name="T32" fmla="*/ 300 w 333"/>
                <a:gd name="T33" fmla="*/ 58 h 300"/>
                <a:gd name="T34" fmla="*/ 282 w 333"/>
                <a:gd name="T35" fmla="*/ 31 h 300"/>
                <a:gd name="T36" fmla="*/ 263 w 333"/>
                <a:gd name="T37" fmla="*/ 12 h 300"/>
                <a:gd name="T38" fmla="*/ 224 w 333"/>
                <a:gd name="T39" fmla="*/ 1 h 300"/>
                <a:gd name="T40" fmla="*/ 180 w 333"/>
                <a:gd name="T41" fmla="*/ 0 h 300"/>
                <a:gd name="T42" fmla="*/ 139 w 333"/>
                <a:gd name="T43" fmla="*/ 2 h 300"/>
                <a:gd name="T44" fmla="*/ 102 w 333"/>
                <a:gd name="T45" fmla="*/ 11 h 300"/>
                <a:gd name="T46" fmla="*/ 59 w 333"/>
                <a:gd name="T47" fmla="*/ 32 h 300"/>
                <a:gd name="T48" fmla="*/ 38 w 333"/>
                <a:gd name="T49" fmla="*/ 48 h 300"/>
                <a:gd name="T50" fmla="*/ 17 w 333"/>
                <a:gd name="T51" fmla="*/ 72 h 300"/>
                <a:gd name="T52" fmla="*/ 1 w 333"/>
                <a:gd name="T53" fmla="*/ 102 h 300"/>
                <a:gd name="T54" fmla="*/ 0 w 333"/>
                <a:gd name="T55" fmla="*/ 129 h 300"/>
                <a:gd name="T56" fmla="*/ 9 w 333"/>
                <a:gd name="T57" fmla="*/ 153 h 300"/>
                <a:gd name="T58" fmla="*/ 52 w 333"/>
                <a:gd name="T59" fmla="*/ 206 h 300"/>
                <a:gd name="T60" fmla="*/ 66 w 333"/>
                <a:gd name="T61" fmla="*/ 230 h 300"/>
                <a:gd name="T62" fmla="*/ 70 w 333"/>
                <a:gd name="T63" fmla="*/ 246 h 300"/>
                <a:gd name="T64" fmla="*/ 71 w 333"/>
                <a:gd name="T65" fmla="*/ 267 h 300"/>
                <a:gd name="T66" fmla="*/ 217 w 333"/>
                <a:gd name="T67"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 h="300">
                  <a:moveTo>
                    <a:pt x="217" y="299"/>
                  </a:moveTo>
                  <a:lnTo>
                    <a:pt x="217" y="271"/>
                  </a:lnTo>
                  <a:lnTo>
                    <a:pt x="218" y="264"/>
                  </a:lnTo>
                  <a:lnTo>
                    <a:pt x="220" y="257"/>
                  </a:lnTo>
                  <a:lnTo>
                    <a:pt x="225" y="252"/>
                  </a:lnTo>
                  <a:lnTo>
                    <a:pt x="232" y="250"/>
                  </a:lnTo>
                  <a:lnTo>
                    <a:pt x="257" y="246"/>
                  </a:lnTo>
                  <a:lnTo>
                    <a:pt x="272" y="244"/>
                  </a:lnTo>
                  <a:lnTo>
                    <a:pt x="282" y="240"/>
                  </a:lnTo>
                  <a:lnTo>
                    <a:pt x="291" y="236"/>
                  </a:lnTo>
                  <a:lnTo>
                    <a:pt x="295" y="234"/>
                  </a:lnTo>
                  <a:lnTo>
                    <a:pt x="298" y="229"/>
                  </a:lnTo>
                  <a:lnTo>
                    <a:pt x="298" y="221"/>
                  </a:lnTo>
                  <a:lnTo>
                    <a:pt x="298" y="213"/>
                  </a:lnTo>
                  <a:lnTo>
                    <a:pt x="296" y="199"/>
                  </a:lnTo>
                  <a:lnTo>
                    <a:pt x="296" y="188"/>
                  </a:lnTo>
                  <a:lnTo>
                    <a:pt x="298" y="178"/>
                  </a:lnTo>
                  <a:lnTo>
                    <a:pt x="301" y="171"/>
                  </a:lnTo>
                  <a:lnTo>
                    <a:pt x="306" y="168"/>
                  </a:lnTo>
                  <a:lnTo>
                    <a:pt x="314" y="165"/>
                  </a:lnTo>
                  <a:lnTo>
                    <a:pt x="326" y="161"/>
                  </a:lnTo>
                  <a:lnTo>
                    <a:pt x="329" y="159"/>
                  </a:lnTo>
                  <a:lnTo>
                    <a:pt x="332" y="156"/>
                  </a:lnTo>
                  <a:lnTo>
                    <a:pt x="332" y="151"/>
                  </a:lnTo>
                  <a:lnTo>
                    <a:pt x="327" y="148"/>
                  </a:lnTo>
                  <a:lnTo>
                    <a:pt x="323" y="144"/>
                  </a:lnTo>
                  <a:lnTo>
                    <a:pt x="296" y="117"/>
                  </a:lnTo>
                  <a:lnTo>
                    <a:pt x="294" y="114"/>
                  </a:lnTo>
                  <a:lnTo>
                    <a:pt x="295" y="109"/>
                  </a:lnTo>
                  <a:lnTo>
                    <a:pt x="299" y="105"/>
                  </a:lnTo>
                  <a:lnTo>
                    <a:pt x="305" y="94"/>
                  </a:lnTo>
                  <a:lnTo>
                    <a:pt x="306" y="87"/>
                  </a:lnTo>
                  <a:lnTo>
                    <a:pt x="306" y="74"/>
                  </a:lnTo>
                  <a:lnTo>
                    <a:pt x="300" y="58"/>
                  </a:lnTo>
                  <a:lnTo>
                    <a:pt x="293" y="46"/>
                  </a:lnTo>
                  <a:lnTo>
                    <a:pt x="282" y="31"/>
                  </a:lnTo>
                  <a:lnTo>
                    <a:pt x="273" y="21"/>
                  </a:lnTo>
                  <a:lnTo>
                    <a:pt x="263" y="12"/>
                  </a:lnTo>
                  <a:lnTo>
                    <a:pt x="247" y="6"/>
                  </a:lnTo>
                  <a:lnTo>
                    <a:pt x="224" y="1"/>
                  </a:lnTo>
                  <a:lnTo>
                    <a:pt x="202" y="0"/>
                  </a:lnTo>
                  <a:lnTo>
                    <a:pt x="180" y="0"/>
                  </a:lnTo>
                  <a:lnTo>
                    <a:pt x="157" y="0"/>
                  </a:lnTo>
                  <a:lnTo>
                    <a:pt x="139" y="2"/>
                  </a:lnTo>
                  <a:lnTo>
                    <a:pt x="122" y="4"/>
                  </a:lnTo>
                  <a:lnTo>
                    <a:pt x="102" y="11"/>
                  </a:lnTo>
                  <a:lnTo>
                    <a:pt x="83" y="19"/>
                  </a:lnTo>
                  <a:lnTo>
                    <a:pt x="59" y="32"/>
                  </a:lnTo>
                  <a:lnTo>
                    <a:pt x="49" y="39"/>
                  </a:lnTo>
                  <a:lnTo>
                    <a:pt x="38" y="48"/>
                  </a:lnTo>
                  <a:lnTo>
                    <a:pt x="28" y="58"/>
                  </a:lnTo>
                  <a:lnTo>
                    <a:pt x="17" y="72"/>
                  </a:lnTo>
                  <a:lnTo>
                    <a:pt x="7" y="88"/>
                  </a:lnTo>
                  <a:lnTo>
                    <a:pt x="1" y="102"/>
                  </a:lnTo>
                  <a:lnTo>
                    <a:pt x="0" y="117"/>
                  </a:lnTo>
                  <a:lnTo>
                    <a:pt x="0" y="129"/>
                  </a:lnTo>
                  <a:lnTo>
                    <a:pt x="3" y="140"/>
                  </a:lnTo>
                  <a:lnTo>
                    <a:pt x="9" y="153"/>
                  </a:lnTo>
                  <a:lnTo>
                    <a:pt x="28" y="178"/>
                  </a:lnTo>
                  <a:lnTo>
                    <a:pt x="52" y="206"/>
                  </a:lnTo>
                  <a:lnTo>
                    <a:pt x="61" y="221"/>
                  </a:lnTo>
                  <a:lnTo>
                    <a:pt x="66" y="230"/>
                  </a:lnTo>
                  <a:lnTo>
                    <a:pt x="68" y="239"/>
                  </a:lnTo>
                  <a:lnTo>
                    <a:pt x="70" y="246"/>
                  </a:lnTo>
                  <a:lnTo>
                    <a:pt x="70" y="254"/>
                  </a:lnTo>
                  <a:lnTo>
                    <a:pt x="71" y="267"/>
                  </a:lnTo>
                  <a:lnTo>
                    <a:pt x="68" y="299"/>
                  </a:lnTo>
                  <a:lnTo>
                    <a:pt x="217" y="299"/>
                  </a:lnTo>
                </a:path>
              </a:pathLst>
            </a:custGeom>
            <a:solidFill>
              <a:srgbClr val="3333CC"/>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grpSp>
        <p:nvGrpSpPr>
          <p:cNvPr id="188" name="Group 187"/>
          <p:cNvGrpSpPr>
            <a:grpSpLocks/>
          </p:cNvGrpSpPr>
          <p:nvPr/>
        </p:nvGrpSpPr>
        <p:grpSpPr bwMode="auto">
          <a:xfrm>
            <a:off x="4309304" y="1981200"/>
            <a:ext cx="2267664" cy="4352925"/>
            <a:chOff x="2684" y="768"/>
            <a:chExt cx="1428" cy="2742"/>
          </a:xfrm>
        </p:grpSpPr>
        <p:sp>
          <p:nvSpPr>
            <p:cNvPr id="189" name="Line 10"/>
            <p:cNvSpPr>
              <a:spLocks noChangeShapeType="1"/>
            </p:cNvSpPr>
            <p:nvPr/>
          </p:nvSpPr>
          <p:spPr bwMode="auto">
            <a:xfrm>
              <a:off x="4111" y="768"/>
              <a:ext cx="1" cy="27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0" name="Freeform 189"/>
            <p:cNvSpPr>
              <a:spLocks/>
            </p:cNvSpPr>
            <p:nvPr/>
          </p:nvSpPr>
          <p:spPr bwMode="ltGray">
            <a:xfrm>
              <a:off x="2684" y="1581"/>
              <a:ext cx="1327" cy="1858"/>
            </a:xfrm>
            <a:custGeom>
              <a:avLst/>
              <a:gdLst>
                <a:gd name="T0" fmla="*/ 207 w 1327"/>
                <a:gd name="T1" fmla="*/ 0 h 1858"/>
                <a:gd name="T2" fmla="*/ 207 w 1327"/>
                <a:gd name="T3" fmla="*/ 1317 h 1858"/>
                <a:gd name="T4" fmla="*/ 0 w 1327"/>
                <a:gd name="T5" fmla="*/ 1317 h 1858"/>
                <a:gd name="T6" fmla="*/ 679 w 1327"/>
                <a:gd name="T7" fmla="*/ 1858 h 1858"/>
                <a:gd name="T8" fmla="*/ 1327 w 1327"/>
                <a:gd name="T9" fmla="*/ 1332 h 1858"/>
                <a:gd name="T10" fmla="*/ 1110 w 1327"/>
                <a:gd name="T11" fmla="*/ 1332 h 1858"/>
                <a:gd name="T12" fmla="*/ 1110 w 1327"/>
                <a:gd name="T13" fmla="*/ 0 h 1858"/>
                <a:gd name="T14" fmla="*/ 464 w 1327"/>
                <a:gd name="T15" fmla="*/ 0 h 1858"/>
                <a:gd name="T16" fmla="*/ 207 w 1327"/>
                <a:gd name="T17" fmla="*/ 0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7" h="1858">
                  <a:moveTo>
                    <a:pt x="207" y="0"/>
                  </a:moveTo>
                  <a:lnTo>
                    <a:pt x="207" y="1317"/>
                  </a:lnTo>
                  <a:lnTo>
                    <a:pt x="0" y="1317"/>
                  </a:lnTo>
                  <a:lnTo>
                    <a:pt x="679" y="1858"/>
                  </a:lnTo>
                  <a:lnTo>
                    <a:pt x="1327" y="1332"/>
                  </a:lnTo>
                  <a:lnTo>
                    <a:pt x="1110" y="1332"/>
                  </a:lnTo>
                  <a:lnTo>
                    <a:pt x="1110" y="0"/>
                  </a:lnTo>
                  <a:lnTo>
                    <a:pt x="464" y="0"/>
                  </a:lnTo>
                  <a:lnTo>
                    <a:pt x="207" y="0"/>
                  </a:lnTo>
                  <a:close/>
                </a:path>
              </a:pathLst>
            </a:custGeom>
            <a:gradFill rotWithShape="0">
              <a:gsLst>
                <a:gs pos="0">
                  <a:srgbClr val="FFFFFF"/>
                </a:gs>
                <a:gs pos="100000">
                  <a:srgbClr val="FF3300"/>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1" name="Freeform 190"/>
            <p:cNvSpPr>
              <a:spLocks/>
            </p:cNvSpPr>
            <p:nvPr/>
          </p:nvSpPr>
          <p:spPr bwMode="auto">
            <a:xfrm>
              <a:off x="2688" y="1585"/>
              <a:ext cx="1327" cy="1858"/>
            </a:xfrm>
            <a:custGeom>
              <a:avLst/>
              <a:gdLst>
                <a:gd name="T0" fmla="*/ 207 w 1327"/>
                <a:gd name="T1" fmla="*/ 0 h 1858"/>
                <a:gd name="T2" fmla="*/ 207 w 1327"/>
                <a:gd name="T3" fmla="*/ 1317 h 1858"/>
                <a:gd name="T4" fmla="*/ 0 w 1327"/>
                <a:gd name="T5" fmla="*/ 1317 h 1858"/>
                <a:gd name="T6" fmla="*/ 679 w 1327"/>
                <a:gd name="T7" fmla="*/ 1858 h 1858"/>
                <a:gd name="T8" fmla="*/ 1327 w 1327"/>
                <a:gd name="T9" fmla="*/ 1332 h 1858"/>
                <a:gd name="T10" fmla="*/ 1110 w 1327"/>
                <a:gd name="T11" fmla="*/ 1332 h 1858"/>
                <a:gd name="T12" fmla="*/ 1110 w 1327"/>
                <a:gd name="T13" fmla="*/ 0 h 1858"/>
                <a:gd name="T14" fmla="*/ 464 w 1327"/>
                <a:gd name="T15" fmla="*/ 0 h 1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1858">
                  <a:moveTo>
                    <a:pt x="207" y="0"/>
                  </a:moveTo>
                  <a:lnTo>
                    <a:pt x="207" y="1317"/>
                  </a:lnTo>
                  <a:lnTo>
                    <a:pt x="0" y="1317"/>
                  </a:lnTo>
                  <a:lnTo>
                    <a:pt x="679" y="1858"/>
                  </a:lnTo>
                  <a:lnTo>
                    <a:pt x="1327" y="1332"/>
                  </a:lnTo>
                  <a:lnTo>
                    <a:pt x="1110" y="1332"/>
                  </a:lnTo>
                  <a:lnTo>
                    <a:pt x="1110" y="0"/>
                  </a:lnTo>
                  <a:lnTo>
                    <a:pt x="46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2" name="Line 21"/>
            <p:cNvSpPr>
              <a:spLocks noChangeShapeType="1"/>
            </p:cNvSpPr>
            <p:nvPr/>
          </p:nvSpPr>
          <p:spPr bwMode="auto">
            <a:xfrm flipH="1">
              <a:off x="2891" y="1585"/>
              <a:ext cx="2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3" name="Rectangle 192"/>
            <p:cNvSpPr>
              <a:spLocks noChangeArrowheads="1"/>
            </p:cNvSpPr>
            <p:nvPr/>
          </p:nvSpPr>
          <p:spPr bwMode="auto">
            <a:xfrm>
              <a:off x="2865" y="1659"/>
              <a:ext cx="914" cy="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nSpc>
                  <a:spcPct val="115000"/>
                </a:lnSpc>
              </a:pPr>
              <a:r>
                <a:rPr lang="en-US" altLang="en-US" sz="1700" b="0" i="0" dirty="0">
                  <a:latin typeface="+mn-lt"/>
                  <a:cs typeface="Times New Roman" panose="02020603050405020304" pitchFamily="18" charset="0"/>
                </a:rPr>
                <a:t>Dealing with Reactions to Loss and Creating the Will to </a:t>
              </a:r>
              <a:r>
                <a:rPr lang="en-US" altLang="en-US" sz="1700" b="0" i="0" dirty="0" smtClean="0">
                  <a:latin typeface="+mn-lt"/>
                  <a:cs typeface="Times New Roman" panose="02020603050405020304" pitchFamily="18" charset="0"/>
                </a:rPr>
                <a:t>want to achieve the change</a:t>
              </a:r>
              <a:endParaRPr lang="en-US" altLang="en-US" sz="1700" b="0" i="0" dirty="0">
                <a:latin typeface="+mn-lt"/>
                <a:cs typeface="Times New Roman" panose="02020603050405020304" pitchFamily="18" charset="0"/>
              </a:endParaRPr>
            </a:p>
          </p:txBody>
        </p:sp>
        <p:sp>
          <p:nvSpPr>
            <p:cNvPr id="194" name="Rectangle 193"/>
            <p:cNvSpPr>
              <a:spLocks noChangeArrowheads="1"/>
            </p:cNvSpPr>
            <p:nvPr/>
          </p:nvSpPr>
          <p:spPr bwMode="auto">
            <a:xfrm>
              <a:off x="2701" y="819"/>
              <a:ext cx="1258" cy="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cs typeface="Times New Roman" panose="02020603050405020304" pitchFamily="18" charset="0"/>
                </a:rPr>
                <a:t>Motivation</a:t>
              </a:r>
            </a:p>
            <a:p>
              <a:pPr algn="l"/>
              <a:r>
                <a:rPr lang="en-US" altLang="en-US" sz="1700" b="0" i="0" dirty="0" smtClean="0">
                  <a:latin typeface="+mn-lt"/>
                  <a:cs typeface="Times New Roman" panose="02020603050405020304" pitchFamily="18" charset="0"/>
                </a:rPr>
                <a:t>(Feelings/</a:t>
              </a:r>
            </a:p>
            <a:p>
              <a:pPr algn="l"/>
              <a:r>
                <a:rPr lang="en-US" altLang="en-US" sz="1700" b="0" i="0" dirty="0" smtClean="0">
                  <a:latin typeface="+mn-lt"/>
                  <a:cs typeface="Times New Roman" panose="02020603050405020304" pitchFamily="18" charset="0"/>
                </a:rPr>
                <a:t>Emotions)</a:t>
              </a:r>
              <a:endParaRPr lang="en-US" altLang="en-US" sz="1700" b="0" i="0" dirty="0">
                <a:latin typeface="+mn-lt"/>
                <a:cs typeface="Times New Roman" panose="02020603050405020304" pitchFamily="18" charset="0"/>
              </a:endParaRPr>
            </a:p>
          </p:txBody>
        </p:sp>
        <p:grpSp>
          <p:nvGrpSpPr>
            <p:cNvPr id="195" name="Group 194"/>
            <p:cNvGrpSpPr>
              <a:grpSpLocks/>
            </p:cNvGrpSpPr>
            <p:nvPr/>
          </p:nvGrpSpPr>
          <p:grpSpPr bwMode="auto">
            <a:xfrm>
              <a:off x="3623" y="912"/>
              <a:ext cx="361" cy="288"/>
              <a:chOff x="3072" y="816"/>
              <a:chExt cx="361" cy="288"/>
            </a:xfrm>
          </p:grpSpPr>
          <p:grpSp>
            <p:nvGrpSpPr>
              <p:cNvPr id="196" name="Group 195"/>
              <p:cNvGrpSpPr>
                <a:grpSpLocks/>
              </p:cNvGrpSpPr>
              <p:nvPr/>
            </p:nvGrpSpPr>
            <p:grpSpPr bwMode="auto">
              <a:xfrm>
                <a:off x="3072" y="816"/>
                <a:ext cx="360" cy="288"/>
                <a:chOff x="3072" y="816"/>
                <a:chExt cx="360" cy="288"/>
              </a:xfrm>
            </p:grpSpPr>
            <p:sp>
              <p:nvSpPr>
                <p:cNvPr id="198" name="Rectangle 197"/>
                <p:cNvSpPr>
                  <a:spLocks noChangeArrowheads="1"/>
                </p:cNvSpPr>
                <p:nvPr/>
              </p:nvSpPr>
              <p:spPr bwMode="auto">
                <a:xfrm>
                  <a:off x="3072" y="816"/>
                  <a:ext cx="3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9" name="Freeform 198"/>
                <p:cNvSpPr>
                  <a:spLocks/>
                </p:cNvSpPr>
                <p:nvPr/>
              </p:nvSpPr>
              <p:spPr bwMode="auto">
                <a:xfrm>
                  <a:off x="3075" y="816"/>
                  <a:ext cx="342" cy="164"/>
                </a:xfrm>
                <a:custGeom>
                  <a:avLst/>
                  <a:gdLst>
                    <a:gd name="T0" fmla="*/ 115 w 342"/>
                    <a:gd name="T1" fmla="*/ 138 h 164"/>
                    <a:gd name="T2" fmla="*/ 71 w 342"/>
                    <a:gd name="T3" fmla="*/ 155 h 164"/>
                    <a:gd name="T4" fmla="*/ 50 w 342"/>
                    <a:gd name="T5" fmla="*/ 161 h 164"/>
                    <a:gd name="T6" fmla="*/ 38 w 342"/>
                    <a:gd name="T7" fmla="*/ 145 h 164"/>
                    <a:gd name="T8" fmla="*/ 53 w 342"/>
                    <a:gd name="T9" fmla="*/ 131 h 164"/>
                    <a:gd name="T10" fmla="*/ 82 w 342"/>
                    <a:gd name="T11" fmla="*/ 110 h 164"/>
                    <a:gd name="T12" fmla="*/ 92 w 342"/>
                    <a:gd name="T13" fmla="*/ 101 h 164"/>
                    <a:gd name="T14" fmla="*/ 62 w 342"/>
                    <a:gd name="T15" fmla="*/ 113 h 164"/>
                    <a:gd name="T16" fmla="*/ 36 w 342"/>
                    <a:gd name="T17" fmla="*/ 124 h 164"/>
                    <a:gd name="T18" fmla="*/ 26 w 342"/>
                    <a:gd name="T19" fmla="*/ 120 h 164"/>
                    <a:gd name="T20" fmla="*/ 24 w 342"/>
                    <a:gd name="T21" fmla="*/ 110 h 164"/>
                    <a:gd name="T22" fmla="*/ 50 w 342"/>
                    <a:gd name="T23" fmla="*/ 93 h 164"/>
                    <a:gd name="T24" fmla="*/ 81 w 342"/>
                    <a:gd name="T25" fmla="*/ 71 h 164"/>
                    <a:gd name="T26" fmla="*/ 78 w 342"/>
                    <a:gd name="T27" fmla="*/ 71 h 164"/>
                    <a:gd name="T28" fmla="*/ 44 w 342"/>
                    <a:gd name="T29" fmla="*/ 87 h 164"/>
                    <a:gd name="T30" fmla="*/ 19 w 342"/>
                    <a:gd name="T31" fmla="*/ 100 h 164"/>
                    <a:gd name="T32" fmla="*/ 12 w 342"/>
                    <a:gd name="T33" fmla="*/ 91 h 164"/>
                    <a:gd name="T34" fmla="*/ 13 w 342"/>
                    <a:gd name="T35" fmla="*/ 83 h 164"/>
                    <a:gd name="T36" fmla="*/ 36 w 342"/>
                    <a:gd name="T37" fmla="*/ 64 h 164"/>
                    <a:gd name="T38" fmla="*/ 57 w 342"/>
                    <a:gd name="T39" fmla="*/ 48 h 164"/>
                    <a:gd name="T40" fmla="*/ 42 w 342"/>
                    <a:gd name="T41" fmla="*/ 53 h 164"/>
                    <a:gd name="T42" fmla="*/ 18 w 342"/>
                    <a:gd name="T43" fmla="*/ 65 h 164"/>
                    <a:gd name="T44" fmla="*/ 5 w 342"/>
                    <a:gd name="T45" fmla="*/ 68 h 164"/>
                    <a:gd name="T46" fmla="*/ 0 w 342"/>
                    <a:gd name="T47" fmla="*/ 57 h 164"/>
                    <a:gd name="T48" fmla="*/ 8 w 342"/>
                    <a:gd name="T49" fmla="*/ 47 h 164"/>
                    <a:gd name="T50" fmla="*/ 9 w 342"/>
                    <a:gd name="T51" fmla="*/ 37 h 164"/>
                    <a:gd name="T52" fmla="*/ 15 w 342"/>
                    <a:gd name="T53" fmla="*/ 23 h 164"/>
                    <a:gd name="T54" fmla="*/ 40 w 342"/>
                    <a:gd name="T55" fmla="*/ 7 h 164"/>
                    <a:gd name="T56" fmla="*/ 87 w 342"/>
                    <a:gd name="T57" fmla="*/ 3 h 164"/>
                    <a:gd name="T58" fmla="*/ 101 w 342"/>
                    <a:gd name="T59" fmla="*/ 11 h 164"/>
                    <a:gd name="T60" fmla="*/ 122 w 342"/>
                    <a:gd name="T61" fmla="*/ 5 h 164"/>
                    <a:gd name="T62" fmla="*/ 140 w 342"/>
                    <a:gd name="T63" fmla="*/ 2 h 164"/>
                    <a:gd name="T64" fmla="*/ 143 w 342"/>
                    <a:gd name="T65" fmla="*/ 20 h 164"/>
                    <a:gd name="T66" fmla="*/ 124 w 342"/>
                    <a:gd name="T67" fmla="*/ 26 h 164"/>
                    <a:gd name="T68" fmla="*/ 108 w 342"/>
                    <a:gd name="T69" fmla="*/ 36 h 164"/>
                    <a:gd name="T70" fmla="*/ 118 w 342"/>
                    <a:gd name="T71" fmla="*/ 36 h 164"/>
                    <a:gd name="T72" fmla="*/ 151 w 342"/>
                    <a:gd name="T73" fmla="*/ 24 h 164"/>
                    <a:gd name="T74" fmla="*/ 175 w 342"/>
                    <a:gd name="T75" fmla="*/ 16 h 164"/>
                    <a:gd name="T76" fmla="*/ 186 w 342"/>
                    <a:gd name="T77" fmla="*/ 28 h 164"/>
                    <a:gd name="T78" fmla="*/ 179 w 342"/>
                    <a:gd name="T79" fmla="*/ 38 h 164"/>
                    <a:gd name="T80" fmla="*/ 168 w 342"/>
                    <a:gd name="T81" fmla="*/ 48 h 164"/>
                    <a:gd name="T82" fmla="*/ 216 w 342"/>
                    <a:gd name="T83" fmla="*/ 28 h 164"/>
                    <a:gd name="T84" fmla="*/ 265 w 342"/>
                    <a:gd name="T85" fmla="*/ 7 h 164"/>
                    <a:gd name="T86" fmla="*/ 283 w 342"/>
                    <a:gd name="T87" fmla="*/ 4 h 164"/>
                    <a:gd name="T88" fmla="*/ 295 w 342"/>
                    <a:gd name="T89" fmla="*/ 8 h 164"/>
                    <a:gd name="T90" fmla="*/ 300 w 342"/>
                    <a:gd name="T91" fmla="*/ 22 h 164"/>
                    <a:gd name="T92" fmla="*/ 289 w 342"/>
                    <a:gd name="T93" fmla="*/ 30 h 164"/>
                    <a:gd name="T94" fmla="*/ 292 w 342"/>
                    <a:gd name="T95" fmla="*/ 31 h 164"/>
                    <a:gd name="T96" fmla="*/ 310 w 342"/>
                    <a:gd name="T97" fmla="*/ 22 h 164"/>
                    <a:gd name="T98" fmla="*/ 324 w 342"/>
                    <a:gd name="T99" fmla="*/ 16 h 164"/>
                    <a:gd name="T100" fmla="*/ 330 w 342"/>
                    <a:gd name="T101" fmla="*/ 30 h 164"/>
                    <a:gd name="T102" fmla="*/ 336 w 342"/>
                    <a:gd name="T103" fmla="*/ 29 h 164"/>
                    <a:gd name="T104" fmla="*/ 339 w 342"/>
                    <a:gd name="T105" fmla="*/ 44 h 164"/>
                    <a:gd name="T106" fmla="*/ 324 w 342"/>
                    <a:gd name="T107" fmla="*/ 52 h 164"/>
                    <a:gd name="T108" fmla="*/ 306 w 342"/>
                    <a:gd name="T109"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 h="164">
                      <a:moveTo>
                        <a:pt x="143" y="125"/>
                      </a:moveTo>
                      <a:lnTo>
                        <a:pt x="139" y="127"/>
                      </a:lnTo>
                      <a:lnTo>
                        <a:pt x="134" y="129"/>
                      </a:lnTo>
                      <a:lnTo>
                        <a:pt x="128" y="132"/>
                      </a:lnTo>
                      <a:lnTo>
                        <a:pt x="122" y="134"/>
                      </a:lnTo>
                      <a:lnTo>
                        <a:pt x="115" y="138"/>
                      </a:lnTo>
                      <a:lnTo>
                        <a:pt x="107" y="141"/>
                      </a:lnTo>
                      <a:lnTo>
                        <a:pt x="100" y="144"/>
                      </a:lnTo>
                      <a:lnTo>
                        <a:pt x="92" y="147"/>
                      </a:lnTo>
                      <a:lnTo>
                        <a:pt x="85" y="150"/>
                      </a:lnTo>
                      <a:lnTo>
                        <a:pt x="78" y="152"/>
                      </a:lnTo>
                      <a:lnTo>
                        <a:pt x="71" y="155"/>
                      </a:lnTo>
                      <a:lnTo>
                        <a:pt x="65" y="157"/>
                      </a:lnTo>
                      <a:lnTo>
                        <a:pt x="60" y="159"/>
                      </a:lnTo>
                      <a:lnTo>
                        <a:pt x="56" y="161"/>
                      </a:lnTo>
                      <a:lnTo>
                        <a:pt x="53" y="163"/>
                      </a:lnTo>
                      <a:lnTo>
                        <a:pt x="52" y="163"/>
                      </a:lnTo>
                      <a:lnTo>
                        <a:pt x="50" y="161"/>
                      </a:lnTo>
                      <a:lnTo>
                        <a:pt x="48" y="158"/>
                      </a:lnTo>
                      <a:lnTo>
                        <a:pt x="46" y="156"/>
                      </a:lnTo>
                      <a:lnTo>
                        <a:pt x="44" y="153"/>
                      </a:lnTo>
                      <a:lnTo>
                        <a:pt x="42" y="150"/>
                      </a:lnTo>
                      <a:lnTo>
                        <a:pt x="39" y="147"/>
                      </a:lnTo>
                      <a:lnTo>
                        <a:pt x="38" y="145"/>
                      </a:lnTo>
                      <a:lnTo>
                        <a:pt x="36" y="144"/>
                      </a:lnTo>
                      <a:lnTo>
                        <a:pt x="38" y="142"/>
                      </a:lnTo>
                      <a:lnTo>
                        <a:pt x="41" y="140"/>
                      </a:lnTo>
                      <a:lnTo>
                        <a:pt x="45" y="138"/>
                      </a:lnTo>
                      <a:lnTo>
                        <a:pt x="49" y="134"/>
                      </a:lnTo>
                      <a:lnTo>
                        <a:pt x="53" y="131"/>
                      </a:lnTo>
                      <a:lnTo>
                        <a:pt x="58" y="127"/>
                      </a:lnTo>
                      <a:lnTo>
                        <a:pt x="63" y="124"/>
                      </a:lnTo>
                      <a:lnTo>
                        <a:pt x="68" y="120"/>
                      </a:lnTo>
                      <a:lnTo>
                        <a:pt x="73" y="117"/>
                      </a:lnTo>
                      <a:lnTo>
                        <a:pt x="77" y="113"/>
                      </a:lnTo>
                      <a:lnTo>
                        <a:pt x="82" y="110"/>
                      </a:lnTo>
                      <a:lnTo>
                        <a:pt x="86" y="106"/>
                      </a:lnTo>
                      <a:lnTo>
                        <a:pt x="89" y="104"/>
                      </a:lnTo>
                      <a:lnTo>
                        <a:pt x="92" y="102"/>
                      </a:lnTo>
                      <a:lnTo>
                        <a:pt x="94" y="100"/>
                      </a:lnTo>
                      <a:lnTo>
                        <a:pt x="96" y="99"/>
                      </a:lnTo>
                      <a:lnTo>
                        <a:pt x="92" y="101"/>
                      </a:lnTo>
                      <a:lnTo>
                        <a:pt x="88" y="102"/>
                      </a:lnTo>
                      <a:lnTo>
                        <a:pt x="83" y="104"/>
                      </a:lnTo>
                      <a:lnTo>
                        <a:pt x="78" y="106"/>
                      </a:lnTo>
                      <a:lnTo>
                        <a:pt x="73" y="109"/>
                      </a:lnTo>
                      <a:lnTo>
                        <a:pt x="68" y="111"/>
                      </a:lnTo>
                      <a:lnTo>
                        <a:pt x="62" y="113"/>
                      </a:lnTo>
                      <a:lnTo>
                        <a:pt x="57" y="115"/>
                      </a:lnTo>
                      <a:lnTo>
                        <a:pt x="52" y="117"/>
                      </a:lnTo>
                      <a:lnTo>
                        <a:pt x="48" y="119"/>
                      </a:lnTo>
                      <a:lnTo>
                        <a:pt x="43" y="121"/>
                      </a:lnTo>
                      <a:lnTo>
                        <a:pt x="39" y="123"/>
                      </a:lnTo>
                      <a:lnTo>
                        <a:pt x="36" y="124"/>
                      </a:lnTo>
                      <a:lnTo>
                        <a:pt x="33" y="125"/>
                      </a:lnTo>
                      <a:lnTo>
                        <a:pt x="31" y="126"/>
                      </a:lnTo>
                      <a:lnTo>
                        <a:pt x="30" y="126"/>
                      </a:lnTo>
                      <a:lnTo>
                        <a:pt x="29" y="124"/>
                      </a:lnTo>
                      <a:lnTo>
                        <a:pt x="27" y="122"/>
                      </a:lnTo>
                      <a:lnTo>
                        <a:pt x="26" y="120"/>
                      </a:lnTo>
                      <a:lnTo>
                        <a:pt x="25" y="118"/>
                      </a:lnTo>
                      <a:lnTo>
                        <a:pt x="24" y="115"/>
                      </a:lnTo>
                      <a:lnTo>
                        <a:pt x="24" y="113"/>
                      </a:lnTo>
                      <a:lnTo>
                        <a:pt x="23" y="112"/>
                      </a:lnTo>
                      <a:lnTo>
                        <a:pt x="23" y="111"/>
                      </a:lnTo>
                      <a:lnTo>
                        <a:pt x="24" y="110"/>
                      </a:lnTo>
                      <a:lnTo>
                        <a:pt x="27" y="107"/>
                      </a:lnTo>
                      <a:lnTo>
                        <a:pt x="30" y="105"/>
                      </a:lnTo>
                      <a:lnTo>
                        <a:pt x="34" y="102"/>
                      </a:lnTo>
                      <a:lnTo>
                        <a:pt x="39" y="99"/>
                      </a:lnTo>
                      <a:lnTo>
                        <a:pt x="44" y="96"/>
                      </a:lnTo>
                      <a:lnTo>
                        <a:pt x="50" y="93"/>
                      </a:lnTo>
                      <a:lnTo>
                        <a:pt x="55" y="89"/>
                      </a:lnTo>
                      <a:lnTo>
                        <a:pt x="61" y="85"/>
                      </a:lnTo>
                      <a:lnTo>
                        <a:pt x="67" y="82"/>
                      </a:lnTo>
                      <a:lnTo>
                        <a:pt x="72" y="77"/>
                      </a:lnTo>
                      <a:lnTo>
                        <a:pt x="77" y="74"/>
                      </a:lnTo>
                      <a:lnTo>
                        <a:pt x="81" y="71"/>
                      </a:lnTo>
                      <a:lnTo>
                        <a:pt x="85" y="69"/>
                      </a:lnTo>
                      <a:lnTo>
                        <a:pt x="88" y="68"/>
                      </a:lnTo>
                      <a:lnTo>
                        <a:pt x="89" y="66"/>
                      </a:lnTo>
                      <a:lnTo>
                        <a:pt x="86" y="68"/>
                      </a:lnTo>
                      <a:lnTo>
                        <a:pt x="83" y="69"/>
                      </a:lnTo>
                      <a:lnTo>
                        <a:pt x="78" y="71"/>
                      </a:lnTo>
                      <a:lnTo>
                        <a:pt x="73" y="73"/>
                      </a:lnTo>
                      <a:lnTo>
                        <a:pt x="68" y="75"/>
                      </a:lnTo>
                      <a:lnTo>
                        <a:pt x="62" y="78"/>
                      </a:lnTo>
                      <a:lnTo>
                        <a:pt x="56" y="80"/>
                      </a:lnTo>
                      <a:lnTo>
                        <a:pt x="50" y="84"/>
                      </a:lnTo>
                      <a:lnTo>
                        <a:pt x="44" y="87"/>
                      </a:lnTo>
                      <a:lnTo>
                        <a:pt x="38" y="89"/>
                      </a:lnTo>
                      <a:lnTo>
                        <a:pt x="33" y="92"/>
                      </a:lnTo>
                      <a:lnTo>
                        <a:pt x="28" y="94"/>
                      </a:lnTo>
                      <a:lnTo>
                        <a:pt x="24" y="96"/>
                      </a:lnTo>
                      <a:lnTo>
                        <a:pt x="21" y="98"/>
                      </a:lnTo>
                      <a:lnTo>
                        <a:pt x="19" y="100"/>
                      </a:lnTo>
                      <a:lnTo>
                        <a:pt x="18" y="101"/>
                      </a:lnTo>
                      <a:lnTo>
                        <a:pt x="16" y="99"/>
                      </a:lnTo>
                      <a:lnTo>
                        <a:pt x="15" y="97"/>
                      </a:lnTo>
                      <a:lnTo>
                        <a:pt x="14" y="95"/>
                      </a:lnTo>
                      <a:lnTo>
                        <a:pt x="13" y="93"/>
                      </a:lnTo>
                      <a:lnTo>
                        <a:pt x="12" y="91"/>
                      </a:lnTo>
                      <a:lnTo>
                        <a:pt x="11" y="90"/>
                      </a:lnTo>
                      <a:lnTo>
                        <a:pt x="10" y="89"/>
                      </a:lnTo>
                      <a:lnTo>
                        <a:pt x="10" y="87"/>
                      </a:lnTo>
                      <a:lnTo>
                        <a:pt x="10" y="86"/>
                      </a:lnTo>
                      <a:lnTo>
                        <a:pt x="11" y="85"/>
                      </a:lnTo>
                      <a:lnTo>
                        <a:pt x="13" y="83"/>
                      </a:lnTo>
                      <a:lnTo>
                        <a:pt x="16" y="79"/>
                      </a:lnTo>
                      <a:lnTo>
                        <a:pt x="20" y="76"/>
                      </a:lnTo>
                      <a:lnTo>
                        <a:pt x="23" y="73"/>
                      </a:lnTo>
                      <a:lnTo>
                        <a:pt x="27" y="70"/>
                      </a:lnTo>
                      <a:lnTo>
                        <a:pt x="32" y="67"/>
                      </a:lnTo>
                      <a:lnTo>
                        <a:pt x="36" y="64"/>
                      </a:lnTo>
                      <a:lnTo>
                        <a:pt x="40" y="60"/>
                      </a:lnTo>
                      <a:lnTo>
                        <a:pt x="44" y="57"/>
                      </a:lnTo>
                      <a:lnTo>
                        <a:pt x="48" y="55"/>
                      </a:lnTo>
                      <a:lnTo>
                        <a:pt x="51" y="51"/>
                      </a:lnTo>
                      <a:lnTo>
                        <a:pt x="54" y="49"/>
                      </a:lnTo>
                      <a:lnTo>
                        <a:pt x="57" y="48"/>
                      </a:lnTo>
                      <a:lnTo>
                        <a:pt x="58" y="47"/>
                      </a:lnTo>
                      <a:lnTo>
                        <a:pt x="56" y="48"/>
                      </a:lnTo>
                      <a:lnTo>
                        <a:pt x="53" y="49"/>
                      </a:lnTo>
                      <a:lnTo>
                        <a:pt x="50" y="50"/>
                      </a:lnTo>
                      <a:lnTo>
                        <a:pt x="46" y="51"/>
                      </a:lnTo>
                      <a:lnTo>
                        <a:pt x="42" y="53"/>
                      </a:lnTo>
                      <a:lnTo>
                        <a:pt x="38" y="56"/>
                      </a:lnTo>
                      <a:lnTo>
                        <a:pt x="34" y="57"/>
                      </a:lnTo>
                      <a:lnTo>
                        <a:pt x="30" y="59"/>
                      </a:lnTo>
                      <a:lnTo>
                        <a:pt x="25" y="61"/>
                      </a:lnTo>
                      <a:lnTo>
                        <a:pt x="21" y="63"/>
                      </a:lnTo>
                      <a:lnTo>
                        <a:pt x="18" y="65"/>
                      </a:lnTo>
                      <a:lnTo>
                        <a:pt x="14" y="66"/>
                      </a:lnTo>
                      <a:lnTo>
                        <a:pt x="11" y="67"/>
                      </a:lnTo>
                      <a:lnTo>
                        <a:pt x="9" y="69"/>
                      </a:lnTo>
                      <a:lnTo>
                        <a:pt x="7" y="69"/>
                      </a:lnTo>
                      <a:lnTo>
                        <a:pt x="6" y="70"/>
                      </a:lnTo>
                      <a:lnTo>
                        <a:pt x="5" y="68"/>
                      </a:lnTo>
                      <a:lnTo>
                        <a:pt x="4" y="66"/>
                      </a:lnTo>
                      <a:lnTo>
                        <a:pt x="2" y="64"/>
                      </a:lnTo>
                      <a:lnTo>
                        <a:pt x="1" y="62"/>
                      </a:lnTo>
                      <a:lnTo>
                        <a:pt x="0" y="60"/>
                      </a:lnTo>
                      <a:lnTo>
                        <a:pt x="0" y="58"/>
                      </a:lnTo>
                      <a:lnTo>
                        <a:pt x="0" y="57"/>
                      </a:lnTo>
                      <a:lnTo>
                        <a:pt x="1" y="56"/>
                      </a:lnTo>
                      <a:lnTo>
                        <a:pt x="2" y="53"/>
                      </a:lnTo>
                      <a:lnTo>
                        <a:pt x="4" y="52"/>
                      </a:lnTo>
                      <a:lnTo>
                        <a:pt x="5" y="50"/>
                      </a:lnTo>
                      <a:lnTo>
                        <a:pt x="7" y="49"/>
                      </a:lnTo>
                      <a:lnTo>
                        <a:pt x="8" y="47"/>
                      </a:lnTo>
                      <a:lnTo>
                        <a:pt x="10" y="46"/>
                      </a:lnTo>
                      <a:lnTo>
                        <a:pt x="11" y="45"/>
                      </a:lnTo>
                      <a:lnTo>
                        <a:pt x="13" y="44"/>
                      </a:lnTo>
                      <a:lnTo>
                        <a:pt x="11" y="42"/>
                      </a:lnTo>
                      <a:lnTo>
                        <a:pt x="10" y="39"/>
                      </a:lnTo>
                      <a:lnTo>
                        <a:pt x="9" y="37"/>
                      </a:lnTo>
                      <a:lnTo>
                        <a:pt x="7" y="35"/>
                      </a:lnTo>
                      <a:lnTo>
                        <a:pt x="8" y="33"/>
                      </a:lnTo>
                      <a:lnTo>
                        <a:pt x="9" y="31"/>
                      </a:lnTo>
                      <a:lnTo>
                        <a:pt x="11" y="29"/>
                      </a:lnTo>
                      <a:lnTo>
                        <a:pt x="13" y="25"/>
                      </a:lnTo>
                      <a:lnTo>
                        <a:pt x="15" y="23"/>
                      </a:lnTo>
                      <a:lnTo>
                        <a:pt x="17" y="20"/>
                      </a:lnTo>
                      <a:lnTo>
                        <a:pt x="21" y="17"/>
                      </a:lnTo>
                      <a:lnTo>
                        <a:pt x="24" y="14"/>
                      </a:lnTo>
                      <a:lnTo>
                        <a:pt x="29" y="12"/>
                      </a:lnTo>
                      <a:lnTo>
                        <a:pt x="34" y="9"/>
                      </a:lnTo>
                      <a:lnTo>
                        <a:pt x="40" y="7"/>
                      </a:lnTo>
                      <a:lnTo>
                        <a:pt x="48" y="4"/>
                      </a:lnTo>
                      <a:lnTo>
                        <a:pt x="56" y="3"/>
                      </a:lnTo>
                      <a:lnTo>
                        <a:pt x="65" y="1"/>
                      </a:lnTo>
                      <a:lnTo>
                        <a:pt x="75" y="0"/>
                      </a:lnTo>
                      <a:lnTo>
                        <a:pt x="87" y="0"/>
                      </a:lnTo>
                      <a:lnTo>
                        <a:pt x="87" y="3"/>
                      </a:lnTo>
                      <a:lnTo>
                        <a:pt x="88" y="7"/>
                      </a:lnTo>
                      <a:lnTo>
                        <a:pt x="89" y="11"/>
                      </a:lnTo>
                      <a:lnTo>
                        <a:pt x="92" y="13"/>
                      </a:lnTo>
                      <a:lnTo>
                        <a:pt x="95" y="12"/>
                      </a:lnTo>
                      <a:lnTo>
                        <a:pt x="98" y="12"/>
                      </a:lnTo>
                      <a:lnTo>
                        <a:pt x="101" y="11"/>
                      </a:lnTo>
                      <a:lnTo>
                        <a:pt x="105" y="10"/>
                      </a:lnTo>
                      <a:lnTo>
                        <a:pt x="108" y="9"/>
                      </a:lnTo>
                      <a:lnTo>
                        <a:pt x="112" y="8"/>
                      </a:lnTo>
                      <a:lnTo>
                        <a:pt x="115" y="7"/>
                      </a:lnTo>
                      <a:lnTo>
                        <a:pt x="119" y="6"/>
                      </a:lnTo>
                      <a:lnTo>
                        <a:pt x="122" y="5"/>
                      </a:lnTo>
                      <a:lnTo>
                        <a:pt x="126" y="4"/>
                      </a:lnTo>
                      <a:lnTo>
                        <a:pt x="129" y="3"/>
                      </a:lnTo>
                      <a:lnTo>
                        <a:pt x="132" y="2"/>
                      </a:lnTo>
                      <a:lnTo>
                        <a:pt x="135" y="2"/>
                      </a:lnTo>
                      <a:lnTo>
                        <a:pt x="138" y="2"/>
                      </a:lnTo>
                      <a:lnTo>
                        <a:pt x="140" y="2"/>
                      </a:lnTo>
                      <a:lnTo>
                        <a:pt x="142" y="2"/>
                      </a:lnTo>
                      <a:lnTo>
                        <a:pt x="143" y="6"/>
                      </a:lnTo>
                      <a:lnTo>
                        <a:pt x="143" y="11"/>
                      </a:lnTo>
                      <a:lnTo>
                        <a:pt x="144" y="15"/>
                      </a:lnTo>
                      <a:lnTo>
                        <a:pt x="145" y="19"/>
                      </a:lnTo>
                      <a:lnTo>
                        <a:pt x="143" y="20"/>
                      </a:lnTo>
                      <a:lnTo>
                        <a:pt x="140" y="20"/>
                      </a:lnTo>
                      <a:lnTo>
                        <a:pt x="137" y="21"/>
                      </a:lnTo>
                      <a:lnTo>
                        <a:pt x="134" y="23"/>
                      </a:lnTo>
                      <a:lnTo>
                        <a:pt x="131" y="24"/>
                      </a:lnTo>
                      <a:lnTo>
                        <a:pt x="128" y="25"/>
                      </a:lnTo>
                      <a:lnTo>
                        <a:pt x="124" y="26"/>
                      </a:lnTo>
                      <a:lnTo>
                        <a:pt x="121" y="29"/>
                      </a:lnTo>
                      <a:lnTo>
                        <a:pt x="118" y="30"/>
                      </a:lnTo>
                      <a:lnTo>
                        <a:pt x="115" y="32"/>
                      </a:lnTo>
                      <a:lnTo>
                        <a:pt x="113" y="33"/>
                      </a:lnTo>
                      <a:lnTo>
                        <a:pt x="110" y="34"/>
                      </a:lnTo>
                      <a:lnTo>
                        <a:pt x="108" y="36"/>
                      </a:lnTo>
                      <a:lnTo>
                        <a:pt x="107" y="37"/>
                      </a:lnTo>
                      <a:lnTo>
                        <a:pt x="106" y="39"/>
                      </a:lnTo>
                      <a:lnTo>
                        <a:pt x="105" y="40"/>
                      </a:lnTo>
                      <a:lnTo>
                        <a:pt x="109" y="39"/>
                      </a:lnTo>
                      <a:lnTo>
                        <a:pt x="113" y="37"/>
                      </a:lnTo>
                      <a:lnTo>
                        <a:pt x="118" y="36"/>
                      </a:lnTo>
                      <a:lnTo>
                        <a:pt x="123" y="34"/>
                      </a:lnTo>
                      <a:lnTo>
                        <a:pt x="129" y="32"/>
                      </a:lnTo>
                      <a:lnTo>
                        <a:pt x="134" y="31"/>
                      </a:lnTo>
                      <a:lnTo>
                        <a:pt x="140" y="28"/>
                      </a:lnTo>
                      <a:lnTo>
                        <a:pt x="146" y="26"/>
                      </a:lnTo>
                      <a:lnTo>
                        <a:pt x="151" y="24"/>
                      </a:lnTo>
                      <a:lnTo>
                        <a:pt x="156" y="22"/>
                      </a:lnTo>
                      <a:lnTo>
                        <a:pt x="161" y="20"/>
                      </a:lnTo>
                      <a:lnTo>
                        <a:pt x="166" y="19"/>
                      </a:lnTo>
                      <a:lnTo>
                        <a:pt x="170" y="17"/>
                      </a:lnTo>
                      <a:lnTo>
                        <a:pt x="173" y="16"/>
                      </a:lnTo>
                      <a:lnTo>
                        <a:pt x="175" y="16"/>
                      </a:lnTo>
                      <a:lnTo>
                        <a:pt x="176" y="15"/>
                      </a:lnTo>
                      <a:lnTo>
                        <a:pt x="178" y="18"/>
                      </a:lnTo>
                      <a:lnTo>
                        <a:pt x="180" y="20"/>
                      </a:lnTo>
                      <a:lnTo>
                        <a:pt x="182" y="22"/>
                      </a:lnTo>
                      <a:lnTo>
                        <a:pt x="184" y="25"/>
                      </a:lnTo>
                      <a:lnTo>
                        <a:pt x="186" y="28"/>
                      </a:lnTo>
                      <a:lnTo>
                        <a:pt x="187" y="30"/>
                      </a:lnTo>
                      <a:lnTo>
                        <a:pt x="189" y="32"/>
                      </a:lnTo>
                      <a:lnTo>
                        <a:pt x="190" y="34"/>
                      </a:lnTo>
                      <a:lnTo>
                        <a:pt x="187" y="34"/>
                      </a:lnTo>
                      <a:lnTo>
                        <a:pt x="183" y="36"/>
                      </a:lnTo>
                      <a:lnTo>
                        <a:pt x="179" y="38"/>
                      </a:lnTo>
                      <a:lnTo>
                        <a:pt x="175" y="40"/>
                      </a:lnTo>
                      <a:lnTo>
                        <a:pt x="171" y="43"/>
                      </a:lnTo>
                      <a:lnTo>
                        <a:pt x="167" y="45"/>
                      </a:lnTo>
                      <a:lnTo>
                        <a:pt x="165" y="47"/>
                      </a:lnTo>
                      <a:lnTo>
                        <a:pt x="164" y="50"/>
                      </a:lnTo>
                      <a:lnTo>
                        <a:pt x="168" y="48"/>
                      </a:lnTo>
                      <a:lnTo>
                        <a:pt x="174" y="45"/>
                      </a:lnTo>
                      <a:lnTo>
                        <a:pt x="181" y="42"/>
                      </a:lnTo>
                      <a:lnTo>
                        <a:pt x="189" y="39"/>
                      </a:lnTo>
                      <a:lnTo>
                        <a:pt x="198" y="36"/>
                      </a:lnTo>
                      <a:lnTo>
                        <a:pt x="207" y="32"/>
                      </a:lnTo>
                      <a:lnTo>
                        <a:pt x="216" y="28"/>
                      </a:lnTo>
                      <a:lnTo>
                        <a:pt x="225" y="23"/>
                      </a:lnTo>
                      <a:lnTo>
                        <a:pt x="234" y="20"/>
                      </a:lnTo>
                      <a:lnTo>
                        <a:pt x="243" y="16"/>
                      </a:lnTo>
                      <a:lnTo>
                        <a:pt x="251" y="13"/>
                      </a:lnTo>
                      <a:lnTo>
                        <a:pt x="258" y="10"/>
                      </a:lnTo>
                      <a:lnTo>
                        <a:pt x="265" y="7"/>
                      </a:lnTo>
                      <a:lnTo>
                        <a:pt x="270" y="6"/>
                      </a:lnTo>
                      <a:lnTo>
                        <a:pt x="273" y="4"/>
                      </a:lnTo>
                      <a:lnTo>
                        <a:pt x="275" y="3"/>
                      </a:lnTo>
                      <a:lnTo>
                        <a:pt x="278" y="4"/>
                      </a:lnTo>
                      <a:lnTo>
                        <a:pt x="281" y="4"/>
                      </a:lnTo>
                      <a:lnTo>
                        <a:pt x="283" y="4"/>
                      </a:lnTo>
                      <a:lnTo>
                        <a:pt x="286" y="5"/>
                      </a:lnTo>
                      <a:lnTo>
                        <a:pt x="288" y="5"/>
                      </a:lnTo>
                      <a:lnTo>
                        <a:pt x="290" y="5"/>
                      </a:lnTo>
                      <a:lnTo>
                        <a:pt x="292" y="6"/>
                      </a:lnTo>
                      <a:lnTo>
                        <a:pt x="294" y="6"/>
                      </a:lnTo>
                      <a:lnTo>
                        <a:pt x="295" y="8"/>
                      </a:lnTo>
                      <a:lnTo>
                        <a:pt x="296" y="10"/>
                      </a:lnTo>
                      <a:lnTo>
                        <a:pt x="297" y="13"/>
                      </a:lnTo>
                      <a:lnTo>
                        <a:pt x="299" y="15"/>
                      </a:lnTo>
                      <a:lnTo>
                        <a:pt x="299" y="18"/>
                      </a:lnTo>
                      <a:lnTo>
                        <a:pt x="300" y="20"/>
                      </a:lnTo>
                      <a:lnTo>
                        <a:pt x="300" y="22"/>
                      </a:lnTo>
                      <a:lnTo>
                        <a:pt x="300" y="23"/>
                      </a:lnTo>
                      <a:lnTo>
                        <a:pt x="297" y="24"/>
                      </a:lnTo>
                      <a:lnTo>
                        <a:pt x="295" y="25"/>
                      </a:lnTo>
                      <a:lnTo>
                        <a:pt x="293" y="26"/>
                      </a:lnTo>
                      <a:lnTo>
                        <a:pt x="291" y="29"/>
                      </a:lnTo>
                      <a:lnTo>
                        <a:pt x="289" y="30"/>
                      </a:lnTo>
                      <a:lnTo>
                        <a:pt x="287" y="32"/>
                      </a:lnTo>
                      <a:lnTo>
                        <a:pt x="285" y="33"/>
                      </a:lnTo>
                      <a:lnTo>
                        <a:pt x="283" y="35"/>
                      </a:lnTo>
                      <a:lnTo>
                        <a:pt x="286" y="34"/>
                      </a:lnTo>
                      <a:lnTo>
                        <a:pt x="289" y="33"/>
                      </a:lnTo>
                      <a:lnTo>
                        <a:pt x="292" y="31"/>
                      </a:lnTo>
                      <a:lnTo>
                        <a:pt x="295" y="30"/>
                      </a:lnTo>
                      <a:lnTo>
                        <a:pt x="298" y="29"/>
                      </a:lnTo>
                      <a:lnTo>
                        <a:pt x="301" y="26"/>
                      </a:lnTo>
                      <a:lnTo>
                        <a:pt x="304" y="25"/>
                      </a:lnTo>
                      <a:lnTo>
                        <a:pt x="307" y="24"/>
                      </a:lnTo>
                      <a:lnTo>
                        <a:pt x="310" y="22"/>
                      </a:lnTo>
                      <a:lnTo>
                        <a:pt x="313" y="21"/>
                      </a:lnTo>
                      <a:lnTo>
                        <a:pt x="316" y="20"/>
                      </a:lnTo>
                      <a:lnTo>
                        <a:pt x="318" y="19"/>
                      </a:lnTo>
                      <a:lnTo>
                        <a:pt x="320" y="18"/>
                      </a:lnTo>
                      <a:lnTo>
                        <a:pt x="322" y="17"/>
                      </a:lnTo>
                      <a:lnTo>
                        <a:pt x="324" y="16"/>
                      </a:lnTo>
                      <a:lnTo>
                        <a:pt x="325" y="15"/>
                      </a:lnTo>
                      <a:lnTo>
                        <a:pt x="326" y="18"/>
                      </a:lnTo>
                      <a:lnTo>
                        <a:pt x="327" y="22"/>
                      </a:lnTo>
                      <a:lnTo>
                        <a:pt x="328" y="26"/>
                      </a:lnTo>
                      <a:lnTo>
                        <a:pt x="329" y="30"/>
                      </a:lnTo>
                      <a:lnTo>
                        <a:pt x="330" y="30"/>
                      </a:lnTo>
                      <a:lnTo>
                        <a:pt x="331" y="30"/>
                      </a:lnTo>
                      <a:lnTo>
                        <a:pt x="332" y="30"/>
                      </a:lnTo>
                      <a:lnTo>
                        <a:pt x="333" y="29"/>
                      </a:lnTo>
                      <a:lnTo>
                        <a:pt x="334" y="29"/>
                      </a:lnTo>
                      <a:lnTo>
                        <a:pt x="335" y="29"/>
                      </a:lnTo>
                      <a:lnTo>
                        <a:pt x="336" y="29"/>
                      </a:lnTo>
                      <a:lnTo>
                        <a:pt x="338" y="29"/>
                      </a:lnTo>
                      <a:lnTo>
                        <a:pt x="338" y="32"/>
                      </a:lnTo>
                      <a:lnTo>
                        <a:pt x="339" y="36"/>
                      </a:lnTo>
                      <a:lnTo>
                        <a:pt x="340" y="40"/>
                      </a:lnTo>
                      <a:lnTo>
                        <a:pt x="341" y="43"/>
                      </a:lnTo>
                      <a:lnTo>
                        <a:pt x="339" y="44"/>
                      </a:lnTo>
                      <a:lnTo>
                        <a:pt x="338" y="44"/>
                      </a:lnTo>
                      <a:lnTo>
                        <a:pt x="335" y="46"/>
                      </a:lnTo>
                      <a:lnTo>
                        <a:pt x="333" y="47"/>
                      </a:lnTo>
                      <a:lnTo>
                        <a:pt x="330" y="49"/>
                      </a:lnTo>
                      <a:lnTo>
                        <a:pt x="327" y="50"/>
                      </a:lnTo>
                      <a:lnTo>
                        <a:pt x="324" y="52"/>
                      </a:lnTo>
                      <a:lnTo>
                        <a:pt x="321" y="55"/>
                      </a:lnTo>
                      <a:lnTo>
                        <a:pt x="317" y="57"/>
                      </a:lnTo>
                      <a:lnTo>
                        <a:pt x="314" y="58"/>
                      </a:lnTo>
                      <a:lnTo>
                        <a:pt x="311" y="60"/>
                      </a:lnTo>
                      <a:lnTo>
                        <a:pt x="309" y="61"/>
                      </a:lnTo>
                      <a:lnTo>
                        <a:pt x="306" y="63"/>
                      </a:lnTo>
                      <a:lnTo>
                        <a:pt x="304" y="64"/>
                      </a:lnTo>
                      <a:lnTo>
                        <a:pt x="303" y="65"/>
                      </a:lnTo>
                      <a:lnTo>
                        <a:pt x="302" y="65"/>
                      </a:lnTo>
                      <a:lnTo>
                        <a:pt x="143" y="12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sp>
            <p:nvSpPr>
              <p:cNvPr id="197" name="Freeform 196"/>
              <p:cNvSpPr>
                <a:spLocks/>
              </p:cNvSpPr>
              <p:nvPr/>
            </p:nvSpPr>
            <p:spPr bwMode="auto">
              <a:xfrm>
                <a:off x="3138" y="864"/>
                <a:ext cx="295" cy="240"/>
              </a:xfrm>
              <a:custGeom>
                <a:avLst/>
                <a:gdLst>
                  <a:gd name="T0" fmla="*/ 290 w 295"/>
                  <a:gd name="T1" fmla="*/ 5 h 240"/>
                  <a:gd name="T2" fmla="*/ 292 w 295"/>
                  <a:gd name="T3" fmla="*/ 11 h 240"/>
                  <a:gd name="T4" fmla="*/ 292 w 295"/>
                  <a:gd name="T5" fmla="*/ 17 h 240"/>
                  <a:gd name="T6" fmla="*/ 283 w 295"/>
                  <a:gd name="T7" fmla="*/ 24 h 240"/>
                  <a:gd name="T8" fmla="*/ 286 w 295"/>
                  <a:gd name="T9" fmla="*/ 36 h 240"/>
                  <a:gd name="T10" fmla="*/ 270 w 295"/>
                  <a:gd name="T11" fmla="*/ 46 h 240"/>
                  <a:gd name="T12" fmla="*/ 241 w 295"/>
                  <a:gd name="T13" fmla="*/ 62 h 240"/>
                  <a:gd name="T14" fmla="*/ 218 w 295"/>
                  <a:gd name="T15" fmla="*/ 75 h 240"/>
                  <a:gd name="T16" fmla="*/ 229 w 295"/>
                  <a:gd name="T17" fmla="*/ 72 h 240"/>
                  <a:gd name="T18" fmla="*/ 253 w 295"/>
                  <a:gd name="T19" fmla="*/ 62 h 240"/>
                  <a:gd name="T20" fmla="*/ 272 w 295"/>
                  <a:gd name="T21" fmla="*/ 55 h 240"/>
                  <a:gd name="T22" fmla="*/ 278 w 295"/>
                  <a:gd name="T23" fmla="*/ 59 h 240"/>
                  <a:gd name="T24" fmla="*/ 283 w 295"/>
                  <a:gd name="T25" fmla="*/ 68 h 240"/>
                  <a:gd name="T26" fmla="*/ 265 w 295"/>
                  <a:gd name="T27" fmla="*/ 81 h 240"/>
                  <a:gd name="T28" fmla="*/ 256 w 295"/>
                  <a:gd name="T29" fmla="*/ 94 h 240"/>
                  <a:gd name="T30" fmla="*/ 248 w 295"/>
                  <a:gd name="T31" fmla="*/ 105 h 240"/>
                  <a:gd name="T32" fmla="*/ 223 w 295"/>
                  <a:gd name="T33" fmla="*/ 117 h 240"/>
                  <a:gd name="T34" fmla="*/ 200 w 295"/>
                  <a:gd name="T35" fmla="*/ 130 h 240"/>
                  <a:gd name="T36" fmla="*/ 197 w 295"/>
                  <a:gd name="T37" fmla="*/ 142 h 240"/>
                  <a:gd name="T38" fmla="*/ 184 w 295"/>
                  <a:gd name="T39" fmla="*/ 159 h 240"/>
                  <a:gd name="T40" fmla="*/ 150 w 295"/>
                  <a:gd name="T41" fmla="*/ 181 h 240"/>
                  <a:gd name="T42" fmla="*/ 111 w 295"/>
                  <a:gd name="T43" fmla="*/ 213 h 240"/>
                  <a:gd name="T44" fmla="*/ 85 w 295"/>
                  <a:gd name="T45" fmla="*/ 236 h 240"/>
                  <a:gd name="T46" fmla="*/ 80 w 295"/>
                  <a:gd name="T47" fmla="*/ 230 h 240"/>
                  <a:gd name="T48" fmla="*/ 79 w 295"/>
                  <a:gd name="T49" fmla="*/ 223 h 240"/>
                  <a:gd name="T50" fmla="*/ 86 w 295"/>
                  <a:gd name="T51" fmla="*/ 214 h 240"/>
                  <a:gd name="T52" fmla="*/ 83 w 295"/>
                  <a:gd name="T53" fmla="*/ 211 h 240"/>
                  <a:gd name="T54" fmla="*/ 72 w 295"/>
                  <a:gd name="T55" fmla="*/ 211 h 240"/>
                  <a:gd name="T56" fmla="*/ 67 w 295"/>
                  <a:gd name="T57" fmla="*/ 204 h 240"/>
                  <a:gd name="T58" fmla="*/ 67 w 295"/>
                  <a:gd name="T59" fmla="*/ 194 h 240"/>
                  <a:gd name="T60" fmla="*/ 98 w 295"/>
                  <a:gd name="T61" fmla="*/ 169 h 240"/>
                  <a:gd name="T62" fmla="*/ 141 w 295"/>
                  <a:gd name="T63" fmla="*/ 137 h 240"/>
                  <a:gd name="T64" fmla="*/ 175 w 295"/>
                  <a:gd name="T65" fmla="*/ 117 h 240"/>
                  <a:gd name="T66" fmla="*/ 137 w 295"/>
                  <a:gd name="T67" fmla="*/ 135 h 240"/>
                  <a:gd name="T68" fmla="*/ 86 w 295"/>
                  <a:gd name="T69" fmla="*/ 163 h 240"/>
                  <a:gd name="T70" fmla="*/ 55 w 295"/>
                  <a:gd name="T71" fmla="*/ 183 h 240"/>
                  <a:gd name="T72" fmla="*/ 44 w 295"/>
                  <a:gd name="T73" fmla="*/ 175 h 240"/>
                  <a:gd name="T74" fmla="*/ 39 w 295"/>
                  <a:gd name="T75" fmla="*/ 165 h 240"/>
                  <a:gd name="T76" fmla="*/ 65 w 295"/>
                  <a:gd name="T77" fmla="*/ 146 h 240"/>
                  <a:gd name="T78" fmla="*/ 101 w 295"/>
                  <a:gd name="T79" fmla="*/ 120 h 240"/>
                  <a:gd name="T80" fmla="*/ 122 w 295"/>
                  <a:gd name="T81" fmla="*/ 104 h 240"/>
                  <a:gd name="T82" fmla="*/ 96 w 295"/>
                  <a:gd name="T83" fmla="*/ 116 h 240"/>
                  <a:gd name="T84" fmla="*/ 55 w 295"/>
                  <a:gd name="T85" fmla="*/ 140 h 240"/>
                  <a:gd name="T86" fmla="*/ 26 w 295"/>
                  <a:gd name="T87" fmla="*/ 156 h 240"/>
                  <a:gd name="T88" fmla="*/ 9 w 295"/>
                  <a:gd name="T89" fmla="*/ 141 h 240"/>
                  <a:gd name="T90" fmla="*/ 2 w 295"/>
                  <a:gd name="T91" fmla="*/ 129 h 240"/>
                  <a:gd name="T92" fmla="*/ 26 w 295"/>
                  <a:gd name="T93" fmla="*/ 112 h 240"/>
                  <a:gd name="T94" fmla="*/ 61 w 295"/>
                  <a:gd name="T95" fmla="*/ 90 h 240"/>
                  <a:gd name="T96" fmla="*/ 80 w 295"/>
                  <a:gd name="T97" fmla="*/ 77 h 240"/>
                  <a:gd name="T98" fmla="*/ 252 w 295"/>
                  <a:gd name="T99" fmla="*/ 12 h 240"/>
                  <a:gd name="T100" fmla="*/ 270 w 295"/>
                  <a:gd name="T101" fmla="*/ 6 h 240"/>
                  <a:gd name="T102" fmla="*/ 283 w 295"/>
                  <a:gd name="T10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40">
                    <a:moveTo>
                      <a:pt x="285" y="0"/>
                    </a:moveTo>
                    <a:lnTo>
                      <a:pt x="286" y="1"/>
                    </a:lnTo>
                    <a:lnTo>
                      <a:pt x="288" y="2"/>
                    </a:lnTo>
                    <a:lnTo>
                      <a:pt x="289" y="4"/>
                    </a:lnTo>
                    <a:lnTo>
                      <a:pt x="290" y="5"/>
                    </a:lnTo>
                    <a:lnTo>
                      <a:pt x="291" y="6"/>
                    </a:lnTo>
                    <a:lnTo>
                      <a:pt x="292" y="8"/>
                    </a:lnTo>
                    <a:lnTo>
                      <a:pt x="293" y="9"/>
                    </a:lnTo>
                    <a:lnTo>
                      <a:pt x="293" y="10"/>
                    </a:lnTo>
                    <a:lnTo>
                      <a:pt x="292" y="11"/>
                    </a:lnTo>
                    <a:lnTo>
                      <a:pt x="293" y="12"/>
                    </a:lnTo>
                    <a:lnTo>
                      <a:pt x="294" y="14"/>
                    </a:lnTo>
                    <a:lnTo>
                      <a:pt x="294" y="15"/>
                    </a:lnTo>
                    <a:lnTo>
                      <a:pt x="294" y="16"/>
                    </a:lnTo>
                    <a:lnTo>
                      <a:pt x="292" y="17"/>
                    </a:lnTo>
                    <a:lnTo>
                      <a:pt x="291" y="18"/>
                    </a:lnTo>
                    <a:lnTo>
                      <a:pt x="289" y="19"/>
                    </a:lnTo>
                    <a:lnTo>
                      <a:pt x="287" y="20"/>
                    </a:lnTo>
                    <a:lnTo>
                      <a:pt x="285" y="22"/>
                    </a:lnTo>
                    <a:lnTo>
                      <a:pt x="283" y="24"/>
                    </a:lnTo>
                    <a:lnTo>
                      <a:pt x="282" y="25"/>
                    </a:lnTo>
                    <a:lnTo>
                      <a:pt x="282" y="27"/>
                    </a:lnTo>
                    <a:lnTo>
                      <a:pt x="283" y="30"/>
                    </a:lnTo>
                    <a:lnTo>
                      <a:pt x="285" y="33"/>
                    </a:lnTo>
                    <a:lnTo>
                      <a:pt x="286" y="36"/>
                    </a:lnTo>
                    <a:lnTo>
                      <a:pt x="285" y="37"/>
                    </a:lnTo>
                    <a:lnTo>
                      <a:pt x="282" y="39"/>
                    </a:lnTo>
                    <a:lnTo>
                      <a:pt x="279" y="41"/>
                    </a:lnTo>
                    <a:lnTo>
                      <a:pt x="275" y="43"/>
                    </a:lnTo>
                    <a:lnTo>
                      <a:pt x="270" y="46"/>
                    </a:lnTo>
                    <a:lnTo>
                      <a:pt x="265" y="50"/>
                    </a:lnTo>
                    <a:lnTo>
                      <a:pt x="259" y="53"/>
                    </a:lnTo>
                    <a:lnTo>
                      <a:pt x="253" y="56"/>
                    </a:lnTo>
                    <a:lnTo>
                      <a:pt x="247" y="59"/>
                    </a:lnTo>
                    <a:lnTo>
                      <a:pt x="241" y="62"/>
                    </a:lnTo>
                    <a:lnTo>
                      <a:pt x="235" y="65"/>
                    </a:lnTo>
                    <a:lnTo>
                      <a:pt x="230" y="68"/>
                    </a:lnTo>
                    <a:lnTo>
                      <a:pt x="225" y="70"/>
                    </a:lnTo>
                    <a:lnTo>
                      <a:pt x="221" y="73"/>
                    </a:lnTo>
                    <a:lnTo>
                      <a:pt x="218" y="75"/>
                    </a:lnTo>
                    <a:lnTo>
                      <a:pt x="215" y="76"/>
                    </a:lnTo>
                    <a:lnTo>
                      <a:pt x="218" y="76"/>
                    </a:lnTo>
                    <a:lnTo>
                      <a:pt x="221" y="75"/>
                    </a:lnTo>
                    <a:lnTo>
                      <a:pt x="225" y="73"/>
                    </a:lnTo>
                    <a:lnTo>
                      <a:pt x="229" y="72"/>
                    </a:lnTo>
                    <a:lnTo>
                      <a:pt x="234" y="69"/>
                    </a:lnTo>
                    <a:lnTo>
                      <a:pt x="239" y="67"/>
                    </a:lnTo>
                    <a:lnTo>
                      <a:pt x="243" y="65"/>
                    </a:lnTo>
                    <a:lnTo>
                      <a:pt x="248" y="63"/>
                    </a:lnTo>
                    <a:lnTo>
                      <a:pt x="253" y="62"/>
                    </a:lnTo>
                    <a:lnTo>
                      <a:pt x="258" y="60"/>
                    </a:lnTo>
                    <a:lnTo>
                      <a:pt x="262" y="58"/>
                    </a:lnTo>
                    <a:lnTo>
                      <a:pt x="266" y="57"/>
                    </a:lnTo>
                    <a:lnTo>
                      <a:pt x="269" y="56"/>
                    </a:lnTo>
                    <a:lnTo>
                      <a:pt x="272" y="55"/>
                    </a:lnTo>
                    <a:lnTo>
                      <a:pt x="274" y="54"/>
                    </a:lnTo>
                    <a:lnTo>
                      <a:pt x="275" y="54"/>
                    </a:lnTo>
                    <a:lnTo>
                      <a:pt x="277" y="54"/>
                    </a:lnTo>
                    <a:lnTo>
                      <a:pt x="278" y="56"/>
                    </a:lnTo>
                    <a:lnTo>
                      <a:pt x="278" y="59"/>
                    </a:lnTo>
                    <a:lnTo>
                      <a:pt x="278" y="61"/>
                    </a:lnTo>
                    <a:lnTo>
                      <a:pt x="279" y="63"/>
                    </a:lnTo>
                    <a:lnTo>
                      <a:pt x="280" y="65"/>
                    </a:lnTo>
                    <a:lnTo>
                      <a:pt x="281" y="67"/>
                    </a:lnTo>
                    <a:lnTo>
                      <a:pt x="283" y="68"/>
                    </a:lnTo>
                    <a:lnTo>
                      <a:pt x="281" y="70"/>
                    </a:lnTo>
                    <a:lnTo>
                      <a:pt x="278" y="73"/>
                    </a:lnTo>
                    <a:lnTo>
                      <a:pt x="274" y="75"/>
                    </a:lnTo>
                    <a:lnTo>
                      <a:pt x="270" y="78"/>
                    </a:lnTo>
                    <a:lnTo>
                      <a:pt x="265" y="81"/>
                    </a:lnTo>
                    <a:lnTo>
                      <a:pt x="261" y="83"/>
                    </a:lnTo>
                    <a:lnTo>
                      <a:pt x="257" y="85"/>
                    </a:lnTo>
                    <a:lnTo>
                      <a:pt x="255" y="87"/>
                    </a:lnTo>
                    <a:lnTo>
                      <a:pt x="256" y="90"/>
                    </a:lnTo>
                    <a:lnTo>
                      <a:pt x="256" y="94"/>
                    </a:lnTo>
                    <a:lnTo>
                      <a:pt x="256" y="98"/>
                    </a:lnTo>
                    <a:lnTo>
                      <a:pt x="256" y="100"/>
                    </a:lnTo>
                    <a:lnTo>
                      <a:pt x="254" y="101"/>
                    </a:lnTo>
                    <a:lnTo>
                      <a:pt x="251" y="103"/>
                    </a:lnTo>
                    <a:lnTo>
                      <a:pt x="248" y="105"/>
                    </a:lnTo>
                    <a:lnTo>
                      <a:pt x="243" y="107"/>
                    </a:lnTo>
                    <a:lnTo>
                      <a:pt x="239" y="109"/>
                    </a:lnTo>
                    <a:lnTo>
                      <a:pt x="234" y="112"/>
                    </a:lnTo>
                    <a:lnTo>
                      <a:pt x="228" y="114"/>
                    </a:lnTo>
                    <a:lnTo>
                      <a:pt x="223" y="117"/>
                    </a:lnTo>
                    <a:lnTo>
                      <a:pt x="218" y="121"/>
                    </a:lnTo>
                    <a:lnTo>
                      <a:pt x="213" y="123"/>
                    </a:lnTo>
                    <a:lnTo>
                      <a:pt x="208" y="126"/>
                    </a:lnTo>
                    <a:lnTo>
                      <a:pt x="204" y="128"/>
                    </a:lnTo>
                    <a:lnTo>
                      <a:pt x="200" y="130"/>
                    </a:lnTo>
                    <a:lnTo>
                      <a:pt x="198" y="132"/>
                    </a:lnTo>
                    <a:lnTo>
                      <a:pt x="196" y="133"/>
                    </a:lnTo>
                    <a:lnTo>
                      <a:pt x="195" y="134"/>
                    </a:lnTo>
                    <a:lnTo>
                      <a:pt x="196" y="137"/>
                    </a:lnTo>
                    <a:lnTo>
                      <a:pt x="197" y="142"/>
                    </a:lnTo>
                    <a:lnTo>
                      <a:pt x="198" y="147"/>
                    </a:lnTo>
                    <a:lnTo>
                      <a:pt x="199" y="150"/>
                    </a:lnTo>
                    <a:lnTo>
                      <a:pt x="195" y="153"/>
                    </a:lnTo>
                    <a:lnTo>
                      <a:pt x="190" y="155"/>
                    </a:lnTo>
                    <a:lnTo>
                      <a:pt x="184" y="159"/>
                    </a:lnTo>
                    <a:lnTo>
                      <a:pt x="178" y="162"/>
                    </a:lnTo>
                    <a:lnTo>
                      <a:pt x="172" y="166"/>
                    </a:lnTo>
                    <a:lnTo>
                      <a:pt x="165" y="171"/>
                    </a:lnTo>
                    <a:lnTo>
                      <a:pt x="157" y="176"/>
                    </a:lnTo>
                    <a:lnTo>
                      <a:pt x="150" y="181"/>
                    </a:lnTo>
                    <a:lnTo>
                      <a:pt x="142" y="187"/>
                    </a:lnTo>
                    <a:lnTo>
                      <a:pt x="134" y="193"/>
                    </a:lnTo>
                    <a:lnTo>
                      <a:pt x="126" y="200"/>
                    </a:lnTo>
                    <a:lnTo>
                      <a:pt x="118" y="206"/>
                    </a:lnTo>
                    <a:lnTo>
                      <a:pt x="111" y="213"/>
                    </a:lnTo>
                    <a:lnTo>
                      <a:pt x="103" y="222"/>
                    </a:lnTo>
                    <a:lnTo>
                      <a:pt x="95" y="230"/>
                    </a:lnTo>
                    <a:lnTo>
                      <a:pt x="88" y="239"/>
                    </a:lnTo>
                    <a:lnTo>
                      <a:pt x="86" y="237"/>
                    </a:lnTo>
                    <a:lnTo>
                      <a:pt x="85" y="236"/>
                    </a:lnTo>
                    <a:lnTo>
                      <a:pt x="83" y="235"/>
                    </a:lnTo>
                    <a:lnTo>
                      <a:pt x="82" y="233"/>
                    </a:lnTo>
                    <a:lnTo>
                      <a:pt x="81" y="232"/>
                    </a:lnTo>
                    <a:lnTo>
                      <a:pt x="81" y="231"/>
                    </a:lnTo>
                    <a:lnTo>
                      <a:pt x="80" y="230"/>
                    </a:lnTo>
                    <a:lnTo>
                      <a:pt x="80" y="229"/>
                    </a:lnTo>
                    <a:lnTo>
                      <a:pt x="80" y="227"/>
                    </a:lnTo>
                    <a:lnTo>
                      <a:pt x="80" y="226"/>
                    </a:lnTo>
                    <a:lnTo>
                      <a:pt x="79" y="225"/>
                    </a:lnTo>
                    <a:lnTo>
                      <a:pt x="79" y="223"/>
                    </a:lnTo>
                    <a:lnTo>
                      <a:pt x="80" y="222"/>
                    </a:lnTo>
                    <a:lnTo>
                      <a:pt x="81" y="220"/>
                    </a:lnTo>
                    <a:lnTo>
                      <a:pt x="83" y="219"/>
                    </a:lnTo>
                    <a:lnTo>
                      <a:pt x="84" y="217"/>
                    </a:lnTo>
                    <a:lnTo>
                      <a:pt x="86" y="214"/>
                    </a:lnTo>
                    <a:lnTo>
                      <a:pt x="87" y="212"/>
                    </a:lnTo>
                    <a:lnTo>
                      <a:pt x="88" y="211"/>
                    </a:lnTo>
                    <a:lnTo>
                      <a:pt x="90" y="210"/>
                    </a:lnTo>
                    <a:lnTo>
                      <a:pt x="86" y="210"/>
                    </a:lnTo>
                    <a:lnTo>
                      <a:pt x="83" y="211"/>
                    </a:lnTo>
                    <a:lnTo>
                      <a:pt x="81" y="212"/>
                    </a:lnTo>
                    <a:lnTo>
                      <a:pt x="78" y="212"/>
                    </a:lnTo>
                    <a:lnTo>
                      <a:pt x="76" y="212"/>
                    </a:lnTo>
                    <a:lnTo>
                      <a:pt x="74" y="211"/>
                    </a:lnTo>
                    <a:lnTo>
                      <a:pt x="72" y="211"/>
                    </a:lnTo>
                    <a:lnTo>
                      <a:pt x="71" y="210"/>
                    </a:lnTo>
                    <a:lnTo>
                      <a:pt x="70" y="209"/>
                    </a:lnTo>
                    <a:lnTo>
                      <a:pt x="69" y="207"/>
                    </a:lnTo>
                    <a:lnTo>
                      <a:pt x="68" y="206"/>
                    </a:lnTo>
                    <a:lnTo>
                      <a:pt x="67" y="204"/>
                    </a:lnTo>
                    <a:lnTo>
                      <a:pt x="66" y="202"/>
                    </a:lnTo>
                    <a:lnTo>
                      <a:pt x="65" y="200"/>
                    </a:lnTo>
                    <a:lnTo>
                      <a:pt x="64" y="198"/>
                    </a:lnTo>
                    <a:lnTo>
                      <a:pt x="63" y="197"/>
                    </a:lnTo>
                    <a:lnTo>
                      <a:pt x="67" y="194"/>
                    </a:lnTo>
                    <a:lnTo>
                      <a:pt x="71" y="190"/>
                    </a:lnTo>
                    <a:lnTo>
                      <a:pt x="77" y="185"/>
                    </a:lnTo>
                    <a:lnTo>
                      <a:pt x="83" y="180"/>
                    </a:lnTo>
                    <a:lnTo>
                      <a:pt x="90" y="175"/>
                    </a:lnTo>
                    <a:lnTo>
                      <a:pt x="98" y="169"/>
                    </a:lnTo>
                    <a:lnTo>
                      <a:pt x="107" y="162"/>
                    </a:lnTo>
                    <a:lnTo>
                      <a:pt x="115" y="156"/>
                    </a:lnTo>
                    <a:lnTo>
                      <a:pt x="124" y="150"/>
                    </a:lnTo>
                    <a:lnTo>
                      <a:pt x="132" y="144"/>
                    </a:lnTo>
                    <a:lnTo>
                      <a:pt x="141" y="137"/>
                    </a:lnTo>
                    <a:lnTo>
                      <a:pt x="149" y="132"/>
                    </a:lnTo>
                    <a:lnTo>
                      <a:pt x="156" y="127"/>
                    </a:lnTo>
                    <a:lnTo>
                      <a:pt x="163" y="123"/>
                    </a:lnTo>
                    <a:lnTo>
                      <a:pt x="169" y="120"/>
                    </a:lnTo>
                    <a:lnTo>
                      <a:pt x="175" y="117"/>
                    </a:lnTo>
                    <a:lnTo>
                      <a:pt x="169" y="120"/>
                    </a:lnTo>
                    <a:lnTo>
                      <a:pt x="163" y="122"/>
                    </a:lnTo>
                    <a:lnTo>
                      <a:pt x="155" y="126"/>
                    </a:lnTo>
                    <a:lnTo>
                      <a:pt x="146" y="130"/>
                    </a:lnTo>
                    <a:lnTo>
                      <a:pt x="137" y="135"/>
                    </a:lnTo>
                    <a:lnTo>
                      <a:pt x="127" y="140"/>
                    </a:lnTo>
                    <a:lnTo>
                      <a:pt x="116" y="146"/>
                    </a:lnTo>
                    <a:lnTo>
                      <a:pt x="106" y="152"/>
                    </a:lnTo>
                    <a:lnTo>
                      <a:pt x="96" y="157"/>
                    </a:lnTo>
                    <a:lnTo>
                      <a:pt x="86" y="163"/>
                    </a:lnTo>
                    <a:lnTo>
                      <a:pt x="77" y="169"/>
                    </a:lnTo>
                    <a:lnTo>
                      <a:pt x="70" y="173"/>
                    </a:lnTo>
                    <a:lnTo>
                      <a:pt x="63" y="177"/>
                    </a:lnTo>
                    <a:lnTo>
                      <a:pt x="58" y="181"/>
                    </a:lnTo>
                    <a:lnTo>
                      <a:pt x="55" y="183"/>
                    </a:lnTo>
                    <a:lnTo>
                      <a:pt x="54" y="184"/>
                    </a:lnTo>
                    <a:lnTo>
                      <a:pt x="51" y="182"/>
                    </a:lnTo>
                    <a:lnTo>
                      <a:pt x="49" y="180"/>
                    </a:lnTo>
                    <a:lnTo>
                      <a:pt x="46" y="177"/>
                    </a:lnTo>
                    <a:lnTo>
                      <a:pt x="44" y="175"/>
                    </a:lnTo>
                    <a:lnTo>
                      <a:pt x="42" y="173"/>
                    </a:lnTo>
                    <a:lnTo>
                      <a:pt x="40" y="171"/>
                    </a:lnTo>
                    <a:lnTo>
                      <a:pt x="38" y="169"/>
                    </a:lnTo>
                    <a:lnTo>
                      <a:pt x="37" y="168"/>
                    </a:lnTo>
                    <a:lnTo>
                      <a:pt x="39" y="165"/>
                    </a:lnTo>
                    <a:lnTo>
                      <a:pt x="42" y="162"/>
                    </a:lnTo>
                    <a:lnTo>
                      <a:pt x="47" y="159"/>
                    </a:lnTo>
                    <a:lnTo>
                      <a:pt x="53" y="155"/>
                    </a:lnTo>
                    <a:lnTo>
                      <a:pt x="59" y="150"/>
                    </a:lnTo>
                    <a:lnTo>
                      <a:pt x="65" y="146"/>
                    </a:lnTo>
                    <a:lnTo>
                      <a:pt x="72" y="140"/>
                    </a:lnTo>
                    <a:lnTo>
                      <a:pt x="80" y="135"/>
                    </a:lnTo>
                    <a:lnTo>
                      <a:pt x="87" y="130"/>
                    </a:lnTo>
                    <a:lnTo>
                      <a:pt x="94" y="125"/>
                    </a:lnTo>
                    <a:lnTo>
                      <a:pt x="101" y="120"/>
                    </a:lnTo>
                    <a:lnTo>
                      <a:pt x="107" y="115"/>
                    </a:lnTo>
                    <a:lnTo>
                      <a:pt x="112" y="111"/>
                    </a:lnTo>
                    <a:lnTo>
                      <a:pt x="116" y="108"/>
                    </a:lnTo>
                    <a:lnTo>
                      <a:pt x="120" y="105"/>
                    </a:lnTo>
                    <a:lnTo>
                      <a:pt x="122" y="104"/>
                    </a:lnTo>
                    <a:lnTo>
                      <a:pt x="120" y="104"/>
                    </a:lnTo>
                    <a:lnTo>
                      <a:pt x="115" y="106"/>
                    </a:lnTo>
                    <a:lnTo>
                      <a:pt x="110" y="109"/>
                    </a:lnTo>
                    <a:lnTo>
                      <a:pt x="104" y="112"/>
                    </a:lnTo>
                    <a:lnTo>
                      <a:pt x="96" y="116"/>
                    </a:lnTo>
                    <a:lnTo>
                      <a:pt x="88" y="121"/>
                    </a:lnTo>
                    <a:lnTo>
                      <a:pt x="80" y="126"/>
                    </a:lnTo>
                    <a:lnTo>
                      <a:pt x="71" y="130"/>
                    </a:lnTo>
                    <a:lnTo>
                      <a:pt x="63" y="135"/>
                    </a:lnTo>
                    <a:lnTo>
                      <a:pt x="55" y="140"/>
                    </a:lnTo>
                    <a:lnTo>
                      <a:pt x="47" y="145"/>
                    </a:lnTo>
                    <a:lnTo>
                      <a:pt x="40" y="149"/>
                    </a:lnTo>
                    <a:lnTo>
                      <a:pt x="34" y="152"/>
                    </a:lnTo>
                    <a:lnTo>
                      <a:pt x="29" y="154"/>
                    </a:lnTo>
                    <a:lnTo>
                      <a:pt x="26" y="156"/>
                    </a:lnTo>
                    <a:lnTo>
                      <a:pt x="25" y="157"/>
                    </a:lnTo>
                    <a:lnTo>
                      <a:pt x="21" y="154"/>
                    </a:lnTo>
                    <a:lnTo>
                      <a:pt x="17" y="150"/>
                    </a:lnTo>
                    <a:lnTo>
                      <a:pt x="13" y="146"/>
                    </a:lnTo>
                    <a:lnTo>
                      <a:pt x="9" y="141"/>
                    </a:lnTo>
                    <a:lnTo>
                      <a:pt x="5" y="137"/>
                    </a:lnTo>
                    <a:lnTo>
                      <a:pt x="2" y="134"/>
                    </a:lnTo>
                    <a:lnTo>
                      <a:pt x="0" y="131"/>
                    </a:lnTo>
                    <a:lnTo>
                      <a:pt x="0" y="130"/>
                    </a:lnTo>
                    <a:lnTo>
                      <a:pt x="2" y="129"/>
                    </a:lnTo>
                    <a:lnTo>
                      <a:pt x="4" y="127"/>
                    </a:lnTo>
                    <a:lnTo>
                      <a:pt x="9" y="124"/>
                    </a:lnTo>
                    <a:lnTo>
                      <a:pt x="14" y="121"/>
                    </a:lnTo>
                    <a:lnTo>
                      <a:pt x="20" y="116"/>
                    </a:lnTo>
                    <a:lnTo>
                      <a:pt x="26" y="112"/>
                    </a:lnTo>
                    <a:lnTo>
                      <a:pt x="33" y="108"/>
                    </a:lnTo>
                    <a:lnTo>
                      <a:pt x="40" y="104"/>
                    </a:lnTo>
                    <a:lnTo>
                      <a:pt x="48" y="99"/>
                    </a:lnTo>
                    <a:lnTo>
                      <a:pt x="54" y="94"/>
                    </a:lnTo>
                    <a:lnTo>
                      <a:pt x="61" y="90"/>
                    </a:lnTo>
                    <a:lnTo>
                      <a:pt x="67" y="86"/>
                    </a:lnTo>
                    <a:lnTo>
                      <a:pt x="72" y="83"/>
                    </a:lnTo>
                    <a:lnTo>
                      <a:pt x="76" y="80"/>
                    </a:lnTo>
                    <a:lnTo>
                      <a:pt x="79" y="78"/>
                    </a:lnTo>
                    <a:lnTo>
                      <a:pt x="80" y="77"/>
                    </a:lnTo>
                    <a:lnTo>
                      <a:pt x="239" y="16"/>
                    </a:lnTo>
                    <a:lnTo>
                      <a:pt x="242" y="16"/>
                    </a:lnTo>
                    <a:lnTo>
                      <a:pt x="245" y="14"/>
                    </a:lnTo>
                    <a:lnTo>
                      <a:pt x="248" y="13"/>
                    </a:lnTo>
                    <a:lnTo>
                      <a:pt x="252" y="12"/>
                    </a:lnTo>
                    <a:lnTo>
                      <a:pt x="255" y="11"/>
                    </a:lnTo>
                    <a:lnTo>
                      <a:pt x="259" y="10"/>
                    </a:lnTo>
                    <a:lnTo>
                      <a:pt x="263" y="8"/>
                    </a:lnTo>
                    <a:lnTo>
                      <a:pt x="266" y="7"/>
                    </a:lnTo>
                    <a:lnTo>
                      <a:pt x="270" y="6"/>
                    </a:lnTo>
                    <a:lnTo>
                      <a:pt x="272" y="5"/>
                    </a:lnTo>
                    <a:lnTo>
                      <a:pt x="275" y="4"/>
                    </a:lnTo>
                    <a:lnTo>
                      <a:pt x="278" y="3"/>
                    </a:lnTo>
                    <a:lnTo>
                      <a:pt x="280" y="2"/>
                    </a:lnTo>
                    <a:lnTo>
                      <a:pt x="283" y="1"/>
                    </a:lnTo>
                    <a:lnTo>
                      <a:pt x="284" y="0"/>
                    </a:lnTo>
                    <a:lnTo>
                      <a:pt x="28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grpSp>
      <p:sp>
        <p:nvSpPr>
          <p:cNvPr id="261" name="Line 7"/>
          <p:cNvSpPr>
            <a:spLocks noChangeShapeType="1"/>
          </p:cNvSpPr>
          <p:nvPr/>
        </p:nvSpPr>
        <p:spPr bwMode="auto">
          <a:xfrm>
            <a:off x="205862" y="3059907"/>
            <a:ext cx="179863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Tree>
    <p:extLst>
      <p:ext uri="{BB962C8B-B14F-4D97-AF65-F5344CB8AC3E}">
        <p14:creationId xmlns:p14="http://schemas.microsoft.com/office/powerpoint/2010/main" val="569257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7212"/>
          <a:stretch/>
        </p:blipFill>
        <p:spPr>
          <a:xfrm>
            <a:off x="457200" y="762000"/>
            <a:ext cx="8458200" cy="5232112"/>
          </a:xfrm>
          <a:prstGeom prst="rect">
            <a:avLst/>
          </a:prstGeom>
          <a:effectLst>
            <a:softEdge rad="317500"/>
          </a:effectLst>
        </p:spPr>
      </p:pic>
      <p:sp>
        <p:nvSpPr>
          <p:cNvPr id="5" name="Rectangle 4"/>
          <p:cNvSpPr>
            <a:spLocks noGrp="1" noChangeArrowheads="1"/>
          </p:cNvSpPr>
          <p:nvPr/>
        </p:nvSpPr>
        <p:spPr bwMode="auto">
          <a:xfrm>
            <a:off x="1769744" y="2805707"/>
            <a:ext cx="4850131" cy="57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solidFill>
                  <a:schemeClr val="bg1">
                    <a:lumMod val="65000"/>
                  </a:schemeClr>
                </a:solidFill>
              </a:rPr>
              <a:t>Organizational Issues</a:t>
            </a:r>
            <a:endParaRPr lang="en-US" b="1" dirty="0">
              <a:solidFill>
                <a:schemeClr val="bg1">
                  <a:lumMod val="65000"/>
                </a:schemeClr>
              </a:solidFill>
            </a:endParaRPr>
          </a:p>
        </p:txBody>
      </p:sp>
      <p:sp>
        <p:nvSpPr>
          <p:cNvPr id="9" name="Rectangle 8"/>
          <p:cNvSpPr>
            <a:spLocks noGrp="1" noChangeArrowheads="1"/>
          </p:cNvSpPr>
          <p:nvPr/>
        </p:nvSpPr>
        <p:spPr bwMode="auto">
          <a:xfrm>
            <a:off x="1773553" y="3927295"/>
            <a:ext cx="4850131" cy="44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solidFill>
                  <a:schemeClr val="bg1">
                    <a:lumMod val="65000"/>
                  </a:schemeClr>
                </a:solidFill>
              </a:rPr>
              <a:t>The Nature of Change</a:t>
            </a:r>
            <a:endParaRPr lang="en-US" b="1" dirty="0">
              <a:solidFill>
                <a:schemeClr val="bg1">
                  <a:lumMod val="65000"/>
                </a:schemeClr>
              </a:solidFill>
            </a:endParaRPr>
          </a:p>
        </p:txBody>
      </p:sp>
      <p:sp>
        <p:nvSpPr>
          <p:cNvPr id="10" name="Rectangle 9"/>
          <p:cNvSpPr>
            <a:spLocks noGrp="1" noChangeArrowheads="1"/>
          </p:cNvSpPr>
          <p:nvPr/>
        </p:nvSpPr>
        <p:spPr bwMode="auto">
          <a:xfrm>
            <a:off x="1773552" y="4901624"/>
            <a:ext cx="4850131" cy="58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t>Leading Others Through Change</a:t>
            </a:r>
            <a:endParaRPr lang="en-US" b="1" dirty="0"/>
          </a:p>
        </p:txBody>
      </p:sp>
    </p:spTree>
    <p:extLst>
      <p:ext uri="{BB962C8B-B14F-4D97-AF65-F5344CB8AC3E}">
        <p14:creationId xmlns:p14="http://schemas.microsoft.com/office/powerpoint/2010/main" val="3947474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0606" y="276306"/>
            <a:ext cx="8128828" cy="707886"/>
          </a:xfrm>
          <a:prstGeom prst="rect">
            <a:avLst/>
          </a:prstGeom>
          <a:noFill/>
        </p:spPr>
        <p:txBody>
          <a:bodyPr wrap="none" rtlCol="0">
            <a:spAutoFit/>
          </a:bodyPr>
          <a:lstStyle/>
          <a:p>
            <a:pPr algn="ctr"/>
            <a:r>
              <a:rPr lang="en-US" sz="4000" b="1" cap="all" dirty="0" smtClean="0">
                <a:solidFill>
                  <a:schemeClr val="bg1"/>
                </a:solidFill>
              </a:rPr>
              <a:t>Leading others through change</a:t>
            </a:r>
            <a:endParaRPr lang="en-US" sz="4000" b="1" cap="all" dirty="0">
              <a:solidFill>
                <a:schemeClr val="bg1"/>
              </a:solidFill>
            </a:endParaRPr>
          </a:p>
        </p:txBody>
      </p:sp>
      <p:sp>
        <p:nvSpPr>
          <p:cNvPr id="5" name="Rectangle 4"/>
          <p:cNvSpPr>
            <a:spLocks noGrp="1" noChangeArrowheads="1"/>
          </p:cNvSpPr>
          <p:nvPr/>
        </p:nvSpPr>
        <p:spPr bwMode="auto">
          <a:xfrm>
            <a:off x="1485992" y="1676400"/>
            <a:ext cx="701039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Who is involved in change management</a:t>
            </a:r>
          </a:p>
          <a:p>
            <a:pPr marL="0" indent="0">
              <a:buNone/>
            </a:pPr>
            <a:r>
              <a:rPr lang="en-US" dirty="0" smtClean="0"/>
              <a:t>Connecting individual and organizational change</a:t>
            </a:r>
            <a:endParaRPr lang="en-US" dirty="0"/>
          </a:p>
          <a:p>
            <a:pPr marL="0" indent="0">
              <a:buNone/>
            </a:pPr>
            <a:r>
              <a:rPr lang="en-US" dirty="0" smtClean="0"/>
              <a:t>The change cycle</a:t>
            </a:r>
            <a:endParaRPr lang="en-US" dirty="0"/>
          </a:p>
          <a:p>
            <a:pPr marL="0" indent="0">
              <a:buNone/>
            </a:pPr>
            <a:r>
              <a:rPr lang="en-US" dirty="0" smtClean="0"/>
              <a:t>Understanding what stage of change they are in</a:t>
            </a:r>
          </a:p>
          <a:p>
            <a:pPr marL="0" indent="0">
              <a:buNone/>
            </a:pPr>
            <a:r>
              <a:rPr lang="en-US" dirty="0" smtClean="0"/>
              <a:t>Leading sustainable change</a:t>
            </a:r>
          </a:p>
          <a:p>
            <a:pPr marL="0" indent="0">
              <a:buNone/>
            </a:pPr>
            <a:r>
              <a:rPr lang="en-US" dirty="0" smtClean="0"/>
              <a:t>Addressing mind set</a:t>
            </a:r>
          </a:p>
          <a:p>
            <a:pPr marL="0" indent="0">
              <a:buNone/>
            </a:pPr>
            <a:r>
              <a:rPr lang="en-US" dirty="0" smtClean="0"/>
              <a:t>Addressing behaviors</a:t>
            </a:r>
          </a:p>
          <a:p>
            <a:pPr marL="0" indent="0">
              <a:buNone/>
            </a:pPr>
            <a:r>
              <a:rPr lang="en-US" dirty="0" smtClean="0"/>
              <a:t>Change management vs project management</a:t>
            </a:r>
            <a:endParaRPr lang="en-US" dirty="0"/>
          </a:p>
        </p:txBody>
      </p:sp>
      <p:pic>
        <p:nvPicPr>
          <p:cNvPr id="3" name="Picture 2"/>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3945"/>
          <a:stretch/>
        </p:blipFill>
        <p:spPr>
          <a:xfrm>
            <a:off x="893714" y="2242891"/>
            <a:ext cx="571593" cy="681223"/>
          </a:xfrm>
          <a:prstGeom prst="rect">
            <a:avLst/>
          </a:prstGeom>
        </p:spPr>
      </p:pic>
      <p:pic>
        <p:nvPicPr>
          <p:cNvPr id="8" name="Picture 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893714" y="1595884"/>
            <a:ext cx="571593" cy="681223"/>
          </a:xfrm>
          <a:prstGeom prst="rect">
            <a:avLst/>
          </a:prstGeom>
        </p:spPr>
      </p:pic>
      <p:pic>
        <p:nvPicPr>
          <p:cNvPr id="10" name="Picture 9"/>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3945"/>
          <a:stretch/>
        </p:blipFill>
        <p:spPr>
          <a:xfrm>
            <a:off x="904056" y="3486731"/>
            <a:ext cx="571593" cy="681223"/>
          </a:xfrm>
          <a:prstGeom prst="rect">
            <a:avLst/>
          </a:prstGeom>
        </p:spPr>
      </p:pic>
      <p:pic>
        <p:nvPicPr>
          <p:cNvPr id="11" name="Picture 1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904056" y="2839724"/>
            <a:ext cx="571593" cy="681223"/>
          </a:xfrm>
          <a:prstGeom prst="rect">
            <a:avLst/>
          </a:prstGeom>
        </p:spPr>
      </p:pic>
      <p:pic>
        <p:nvPicPr>
          <p:cNvPr id="12" name="Picture 1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3945"/>
          <a:stretch/>
        </p:blipFill>
        <p:spPr>
          <a:xfrm>
            <a:off x="893714" y="4764449"/>
            <a:ext cx="571593" cy="681223"/>
          </a:xfrm>
          <a:prstGeom prst="rect">
            <a:avLst/>
          </a:prstGeom>
        </p:spPr>
      </p:pic>
      <p:pic>
        <p:nvPicPr>
          <p:cNvPr id="13" name="Picture 1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893714" y="4117442"/>
            <a:ext cx="571593" cy="681223"/>
          </a:xfrm>
          <a:prstGeom prst="rect">
            <a:avLst/>
          </a:prstGeom>
        </p:spPr>
      </p:pic>
      <p:pic>
        <p:nvPicPr>
          <p:cNvPr id="15" name="Picture 1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3945"/>
          <a:stretch/>
        </p:blipFill>
        <p:spPr>
          <a:xfrm>
            <a:off x="924648" y="6058802"/>
            <a:ext cx="571593" cy="681223"/>
          </a:xfrm>
          <a:prstGeom prst="rect">
            <a:avLst/>
          </a:prstGeom>
        </p:spPr>
      </p:pic>
      <p:pic>
        <p:nvPicPr>
          <p:cNvPr id="16" name="Picture 1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924648" y="5411795"/>
            <a:ext cx="571593" cy="681223"/>
          </a:xfrm>
          <a:prstGeom prst="rect">
            <a:avLst/>
          </a:prstGeom>
        </p:spPr>
      </p:pic>
    </p:spTree>
    <p:extLst>
      <p:ext uri="{BB962C8B-B14F-4D97-AF65-F5344CB8AC3E}">
        <p14:creationId xmlns:p14="http://schemas.microsoft.com/office/powerpoint/2010/main" val="2095477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03321" y="62180"/>
            <a:ext cx="6737357" cy="1323439"/>
          </a:xfrm>
          <a:prstGeom prst="rect">
            <a:avLst/>
          </a:prstGeom>
          <a:noFill/>
        </p:spPr>
        <p:txBody>
          <a:bodyPr wrap="none" rtlCol="0">
            <a:spAutoFit/>
          </a:bodyPr>
          <a:lstStyle/>
          <a:p>
            <a:pPr algn="ctr"/>
            <a:r>
              <a:rPr lang="en-US" sz="4000" b="1" cap="all" dirty="0" smtClean="0">
                <a:solidFill>
                  <a:schemeClr val="bg1"/>
                </a:solidFill>
              </a:rPr>
              <a:t>Who is involved in change </a:t>
            </a:r>
          </a:p>
          <a:p>
            <a:pPr algn="ctr"/>
            <a:r>
              <a:rPr lang="en-US" sz="4000" b="1" cap="all" dirty="0" smtClean="0">
                <a:solidFill>
                  <a:schemeClr val="bg1"/>
                </a:solidFill>
              </a:rPr>
              <a:t>management?</a:t>
            </a:r>
            <a:endParaRPr lang="en-US" sz="4000" b="1" cap="all" dirty="0">
              <a:solidFill>
                <a:schemeClr val="bg1"/>
              </a:solidFill>
            </a:endParaRPr>
          </a:p>
        </p:txBody>
      </p:sp>
      <p:sp>
        <p:nvSpPr>
          <p:cNvPr id="7" name="Rectangle 6"/>
          <p:cNvSpPr>
            <a:spLocks noGrp="1" noChangeArrowheads="1"/>
          </p:cNvSpPr>
          <p:nvPr/>
        </p:nvSpPr>
        <p:spPr bwMode="auto">
          <a:xfrm>
            <a:off x="5257800" y="1779539"/>
            <a:ext cx="350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ts val="1800"/>
              </a:spcAft>
              <a:buChar char="•"/>
              <a:defRPr sz="3200">
                <a:solidFill>
                  <a:schemeClr val="tx1"/>
                </a:solidFill>
                <a:latin typeface="+mn-lt"/>
                <a:ea typeface="+mn-ea"/>
                <a:cs typeface="+mn-cs"/>
              </a:defRPr>
            </a:lvl1pPr>
            <a:lvl2pPr marL="742950" indent="-285750" algn="l" rtl="0" fontAlgn="base">
              <a:spcBef>
                <a:spcPts val="12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80000"/>
              </a:lnSpc>
            </a:pPr>
            <a:r>
              <a:rPr lang="en-US" altLang="en-US" sz="2400" dirty="0" smtClean="0"/>
              <a:t>The change management resource on a project plays the role of enabler</a:t>
            </a:r>
          </a:p>
          <a:p>
            <a:pPr lvl="1">
              <a:lnSpc>
                <a:spcPct val="80000"/>
              </a:lnSpc>
            </a:pPr>
            <a:r>
              <a:rPr lang="en-US" altLang="en-US" sz="2000" dirty="0" smtClean="0"/>
              <a:t>The conductor of the orchestra</a:t>
            </a:r>
          </a:p>
          <a:p>
            <a:pPr lvl="1">
              <a:lnSpc>
                <a:spcPct val="80000"/>
              </a:lnSpc>
            </a:pPr>
            <a:r>
              <a:rPr lang="en-US" altLang="en-US" sz="2000" dirty="0" smtClean="0"/>
              <a:t>The director of the play</a:t>
            </a:r>
          </a:p>
          <a:p>
            <a:pPr lvl="1">
              <a:lnSpc>
                <a:spcPct val="80000"/>
              </a:lnSpc>
            </a:pPr>
            <a:endParaRPr lang="en-US" altLang="en-US" sz="2400" dirty="0" smtClean="0"/>
          </a:p>
          <a:p>
            <a:pPr>
              <a:lnSpc>
                <a:spcPct val="80000"/>
              </a:lnSpc>
            </a:pPr>
            <a:r>
              <a:rPr lang="en-US" altLang="en-US" sz="2400" dirty="0" smtClean="0"/>
              <a:t>Effective change management requires involvement and action by many in the organization </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828800"/>
            <a:ext cx="45100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089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42617"/>
            <a:ext cx="9144000" cy="1323439"/>
          </a:xfrm>
          <a:prstGeom prst="rect">
            <a:avLst/>
          </a:prstGeom>
          <a:noFill/>
        </p:spPr>
        <p:txBody>
          <a:bodyPr wrap="square" rtlCol="0">
            <a:spAutoFit/>
          </a:bodyPr>
          <a:lstStyle/>
          <a:p>
            <a:pPr algn="ctr"/>
            <a:r>
              <a:rPr lang="en-US" sz="4000" b="1" cap="all" dirty="0" smtClean="0">
                <a:solidFill>
                  <a:schemeClr val="bg1"/>
                </a:solidFill>
              </a:rPr>
              <a:t>Connecting individual and organizational change *Tools </a:t>
            </a:r>
            <a:endParaRPr lang="en-US" sz="4000" b="1" cap="all" dirty="0">
              <a:solidFill>
                <a:schemeClr val="bg1"/>
              </a:solidFill>
            </a:endParaRPr>
          </a:p>
        </p:txBody>
      </p:sp>
      <p:sp>
        <p:nvSpPr>
          <p:cNvPr id="6" name="AutoShape 3"/>
          <p:cNvSpPr>
            <a:spLocks noChangeArrowheads="1"/>
          </p:cNvSpPr>
          <p:nvPr/>
        </p:nvSpPr>
        <p:spPr bwMode="auto">
          <a:xfrm>
            <a:off x="776288" y="2871787"/>
            <a:ext cx="2438400" cy="381000"/>
          </a:xfrm>
          <a:prstGeom prst="roundRect">
            <a:avLst>
              <a:gd name="adj" fmla="val 16667"/>
            </a:avLst>
          </a:prstGeom>
          <a:solidFill>
            <a:srgbClr val="0000FF"/>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Communications</a:t>
            </a:r>
          </a:p>
        </p:txBody>
      </p:sp>
      <p:sp>
        <p:nvSpPr>
          <p:cNvPr id="7" name="AutoShape 4"/>
          <p:cNvSpPr>
            <a:spLocks noChangeArrowheads="1"/>
          </p:cNvSpPr>
          <p:nvPr/>
        </p:nvSpPr>
        <p:spPr bwMode="auto">
          <a:xfrm>
            <a:off x="776288" y="3557587"/>
            <a:ext cx="2438400" cy="381000"/>
          </a:xfrm>
          <a:prstGeom prst="roundRect">
            <a:avLst>
              <a:gd name="adj" fmla="val 16667"/>
            </a:avLst>
          </a:prstGeom>
          <a:solidFill>
            <a:srgbClr val="0000FF"/>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Sponsor roadmap</a:t>
            </a:r>
          </a:p>
        </p:txBody>
      </p:sp>
      <p:sp>
        <p:nvSpPr>
          <p:cNvPr id="8" name="AutoShape 5"/>
          <p:cNvSpPr>
            <a:spLocks noChangeArrowheads="1"/>
          </p:cNvSpPr>
          <p:nvPr/>
        </p:nvSpPr>
        <p:spPr bwMode="auto">
          <a:xfrm>
            <a:off x="776288" y="5614987"/>
            <a:ext cx="2438400" cy="381000"/>
          </a:xfrm>
          <a:prstGeom prst="roundRect">
            <a:avLst>
              <a:gd name="adj" fmla="val 16667"/>
            </a:avLst>
          </a:prstGeom>
          <a:solidFill>
            <a:srgbClr val="0000FF"/>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Training</a:t>
            </a:r>
          </a:p>
        </p:txBody>
      </p:sp>
      <p:sp>
        <p:nvSpPr>
          <p:cNvPr id="9" name="AutoShape 6"/>
          <p:cNvSpPr>
            <a:spLocks noChangeArrowheads="1"/>
          </p:cNvSpPr>
          <p:nvPr/>
        </p:nvSpPr>
        <p:spPr bwMode="auto">
          <a:xfrm>
            <a:off x="776288" y="4243387"/>
            <a:ext cx="2438400" cy="381000"/>
          </a:xfrm>
          <a:prstGeom prst="roundRect">
            <a:avLst>
              <a:gd name="adj" fmla="val 16667"/>
            </a:avLst>
          </a:prstGeom>
          <a:solidFill>
            <a:srgbClr val="0000FF"/>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Coaching</a:t>
            </a:r>
          </a:p>
        </p:txBody>
      </p:sp>
      <p:sp>
        <p:nvSpPr>
          <p:cNvPr id="10" name="AutoShape 7"/>
          <p:cNvSpPr>
            <a:spLocks noChangeArrowheads="1"/>
          </p:cNvSpPr>
          <p:nvPr/>
        </p:nvSpPr>
        <p:spPr bwMode="auto">
          <a:xfrm>
            <a:off x="776288" y="4929187"/>
            <a:ext cx="2438400" cy="381000"/>
          </a:xfrm>
          <a:prstGeom prst="roundRect">
            <a:avLst>
              <a:gd name="adj" fmla="val 16667"/>
            </a:avLst>
          </a:prstGeom>
          <a:solidFill>
            <a:srgbClr val="0000FF"/>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Resistance management</a:t>
            </a:r>
          </a:p>
        </p:txBody>
      </p:sp>
      <p:sp>
        <p:nvSpPr>
          <p:cNvPr id="11" name="Text Box 22"/>
          <p:cNvSpPr txBox="1">
            <a:spLocks noChangeArrowheads="1"/>
          </p:cNvSpPr>
          <p:nvPr/>
        </p:nvSpPr>
        <p:spPr bwMode="auto">
          <a:xfrm>
            <a:off x="1143000" y="1752600"/>
            <a:ext cx="1679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2000" dirty="0">
                <a:latin typeface="Arial" panose="020B0604020202020204" pitchFamily="34" charset="0"/>
              </a:rPr>
              <a:t>Change </a:t>
            </a:r>
            <a:br>
              <a:rPr lang="en-US" altLang="en-US" sz="2000" dirty="0">
                <a:latin typeface="Arial" panose="020B0604020202020204" pitchFamily="34" charset="0"/>
              </a:rPr>
            </a:br>
            <a:r>
              <a:rPr lang="en-US" altLang="en-US" sz="2000" dirty="0">
                <a:latin typeface="Arial" panose="020B0604020202020204" pitchFamily="34" charset="0"/>
              </a:rPr>
              <a:t>management</a:t>
            </a:r>
          </a:p>
          <a:p>
            <a:pPr algn="ctr">
              <a:spcBef>
                <a:spcPct val="0"/>
              </a:spcBef>
              <a:buFontTx/>
              <a:buNone/>
            </a:pPr>
            <a:r>
              <a:rPr lang="en-US" altLang="en-US" sz="2000" dirty="0">
                <a:latin typeface="Arial" panose="020B0604020202020204" pitchFamily="34" charset="0"/>
              </a:rPr>
              <a:t>tools</a:t>
            </a:r>
          </a:p>
        </p:txBody>
      </p:sp>
      <p:sp>
        <p:nvSpPr>
          <p:cNvPr id="12" name="Text Box 20"/>
          <p:cNvSpPr txBox="1">
            <a:spLocks noChangeArrowheads="1"/>
          </p:cNvSpPr>
          <p:nvPr/>
        </p:nvSpPr>
        <p:spPr bwMode="auto">
          <a:xfrm>
            <a:off x="5726906" y="1957457"/>
            <a:ext cx="22113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2000" dirty="0">
                <a:latin typeface="Arial" panose="020B0604020202020204" pitchFamily="34" charset="0"/>
              </a:rPr>
              <a:t>Individual phases of </a:t>
            </a:r>
            <a:r>
              <a:rPr lang="en-US" altLang="en-US" sz="2000" dirty="0" smtClean="0">
                <a:latin typeface="Arial" panose="020B0604020202020204" pitchFamily="34" charset="0"/>
              </a:rPr>
              <a:t>change</a:t>
            </a:r>
            <a:endParaRPr lang="en-US" altLang="en-US" sz="2000" dirty="0">
              <a:latin typeface="Arial" panose="020B0604020202020204" pitchFamily="34" charset="0"/>
            </a:endParaRPr>
          </a:p>
        </p:txBody>
      </p:sp>
      <p:cxnSp>
        <p:nvCxnSpPr>
          <p:cNvPr id="13" name="Straight Arrow Connector 12"/>
          <p:cNvCxnSpPr/>
          <p:nvPr/>
        </p:nvCxnSpPr>
        <p:spPr>
          <a:xfrm>
            <a:off x="3305175" y="3062287"/>
            <a:ext cx="22098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05175" y="3062287"/>
            <a:ext cx="2286000" cy="25527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305175" y="3175000"/>
            <a:ext cx="2209800" cy="57308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05175" y="3748087"/>
            <a:ext cx="2209800"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05175" y="3748087"/>
            <a:ext cx="2286000" cy="2057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305175" y="3327400"/>
            <a:ext cx="2209800" cy="1106487"/>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05175" y="3860800"/>
            <a:ext cx="2209800" cy="573087"/>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305175" y="4433887"/>
            <a:ext cx="2209800"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05175" y="4433887"/>
            <a:ext cx="2209800" cy="6858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305175" y="4433887"/>
            <a:ext cx="2286000" cy="1484313"/>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305175" y="3938587"/>
            <a:ext cx="2209800" cy="123825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05175" y="4557712"/>
            <a:ext cx="2209800" cy="124777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305175" y="5181600"/>
            <a:ext cx="2209800" cy="62388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AutoShape 3"/>
          <p:cNvSpPr>
            <a:spLocks noChangeArrowheads="1"/>
          </p:cNvSpPr>
          <p:nvPr/>
        </p:nvSpPr>
        <p:spPr bwMode="auto">
          <a:xfrm>
            <a:off x="5613400" y="2871787"/>
            <a:ext cx="2438400" cy="381000"/>
          </a:xfrm>
          <a:prstGeom prst="roundRect">
            <a:avLst>
              <a:gd name="adj" fmla="val 16667"/>
            </a:avLst>
          </a:prstGeom>
          <a:solidFill>
            <a:srgbClr val="D00829"/>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Awareness</a:t>
            </a:r>
          </a:p>
        </p:txBody>
      </p:sp>
      <p:sp>
        <p:nvSpPr>
          <p:cNvPr id="28" name="AutoShape 4"/>
          <p:cNvSpPr>
            <a:spLocks noChangeArrowheads="1"/>
          </p:cNvSpPr>
          <p:nvPr/>
        </p:nvSpPr>
        <p:spPr bwMode="auto">
          <a:xfrm>
            <a:off x="5613400" y="3557587"/>
            <a:ext cx="2438400" cy="381000"/>
          </a:xfrm>
          <a:prstGeom prst="roundRect">
            <a:avLst>
              <a:gd name="adj" fmla="val 16667"/>
            </a:avLst>
          </a:prstGeom>
          <a:solidFill>
            <a:srgbClr val="D00829"/>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Desire</a:t>
            </a:r>
          </a:p>
        </p:txBody>
      </p:sp>
      <p:sp>
        <p:nvSpPr>
          <p:cNvPr id="29" name="AutoShape 5"/>
          <p:cNvSpPr>
            <a:spLocks noChangeArrowheads="1"/>
          </p:cNvSpPr>
          <p:nvPr/>
        </p:nvSpPr>
        <p:spPr bwMode="auto">
          <a:xfrm>
            <a:off x="5613400" y="5614987"/>
            <a:ext cx="2438400" cy="381000"/>
          </a:xfrm>
          <a:prstGeom prst="roundRect">
            <a:avLst>
              <a:gd name="adj" fmla="val 16667"/>
            </a:avLst>
          </a:prstGeom>
          <a:solidFill>
            <a:srgbClr val="D00829"/>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Reinforcement</a:t>
            </a:r>
            <a:r>
              <a:rPr lang="en-US" altLang="en-US" sz="1200" b="1" baseline="30000" dirty="0">
                <a:solidFill>
                  <a:schemeClr val="bg1"/>
                </a:solidFill>
                <a:latin typeface="Arial" panose="020B0604020202020204" pitchFamily="34" charset="0"/>
              </a:rPr>
              <a:t>™</a:t>
            </a:r>
            <a:endParaRPr lang="en-US" altLang="en-US" sz="1600" b="1" baseline="30000" dirty="0">
              <a:solidFill>
                <a:schemeClr val="bg1"/>
              </a:solidFill>
              <a:latin typeface="Arial" panose="020B0604020202020204" pitchFamily="34" charset="0"/>
            </a:endParaRPr>
          </a:p>
        </p:txBody>
      </p:sp>
      <p:sp>
        <p:nvSpPr>
          <p:cNvPr id="30" name="AutoShape 6"/>
          <p:cNvSpPr>
            <a:spLocks noChangeArrowheads="1"/>
          </p:cNvSpPr>
          <p:nvPr/>
        </p:nvSpPr>
        <p:spPr bwMode="auto">
          <a:xfrm>
            <a:off x="5613400" y="4243387"/>
            <a:ext cx="2438400" cy="381000"/>
          </a:xfrm>
          <a:prstGeom prst="roundRect">
            <a:avLst>
              <a:gd name="adj" fmla="val 16667"/>
            </a:avLst>
          </a:prstGeom>
          <a:solidFill>
            <a:srgbClr val="D00829"/>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Knowledge</a:t>
            </a:r>
          </a:p>
        </p:txBody>
      </p:sp>
      <p:sp>
        <p:nvSpPr>
          <p:cNvPr id="31" name="AutoShape 7"/>
          <p:cNvSpPr>
            <a:spLocks noChangeArrowheads="1"/>
          </p:cNvSpPr>
          <p:nvPr/>
        </p:nvSpPr>
        <p:spPr bwMode="auto">
          <a:xfrm>
            <a:off x="5613400" y="4929187"/>
            <a:ext cx="2438400" cy="381000"/>
          </a:xfrm>
          <a:prstGeom prst="roundRect">
            <a:avLst>
              <a:gd name="adj" fmla="val 16667"/>
            </a:avLst>
          </a:prstGeom>
          <a:solidFill>
            <a:srgbClr val="D00829"/>
          </a:solidFill>
          <a:ln w="9525">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1600" b="1" dirty="0">
                <a:solidFill>
                  <a:schemeClr val="bg1"/>
                </a:solidFill>
                <a:latin typeface="Arial" panose="020B0604020202020204" pitchFamily="34" charset="0"/>
              </a:rPr>
              <a:t>Ability</a:t>
            </a:r>
          </a:p>
        </p:txBody>
      </p:sp>
    </p:spTree>
    <p:extLst>
      <p:ext uri="{BB962C8B-B14F-4D97-AF65-F5344CB8AC3E}">
        <p14:creationId xmlns:p14="http://schemas.microsoft.com/office/powerpoint/2010/main" val="158230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3027" y="339179"/>
            <a:ext cx="4317978" cy="707886"/>
          </a:xfrm>
          <a:prstGeom prst="rect">
            <a:avLst/>
          </a:prstGeom>
          <a:noFill/>
        </p:spPr>
        <p:txBody>
          <a:bodyPr wrap="none" rtlCol="0">
            <a:spAutoFit/>
          </a:bodyPr>
          <a:lstStyle/>
          <a:p>
            <a:pPr algn="ctr"/>
            <a:r>
              <a:rPr lang="en-US" sz="4000" b="1" cap="all" dirty="0" smtClean="0">
                <a:solidFill>
                  <a:schemeClr val="bg1"/>
                </a:solidFill>
              </a:rPr>
              <a:t>The change cycle</a:t>
            </a:r>
            <a:endParaRPr lang="en-US" sz="4000" b="1" cap="all" dirty="0">
              <a:solidFill>
                <a:schemeClr val="bg1"/>
              </a:solidFill>
            </a:endParaRPr>
          </a:p>
        </p:txBody>
      </p:sp>
      <p:sp>
        <p:nvSpPr>
          <p:cNvPr id="6" name="Rectangle 5"/>
          <p:cNvSpPr>
            <a:spLocks noGrp="1" noChangeArrowheads="1"/>
          </p:cNvSpPr>
          <p:nvPr/>
        </p:nvSpPr>
        <p:spPr bwMode="auto">
          <a:xfrm>
            <a:off x="685800" y="16002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dirty="0"/>
              <a:t>1.  Identify (roughly) the stage person/group is in.</a:t>
            </a:r>
          </a:p>
          <a:p>
            <a:pPr>
              <a:buFont typeface="Wingdings" panose="05000000000000000000" pitchFamily="2" charset="2"/>
              <a:buNone/>
            </a:pPr>
            <a:r>
              <a:rPr lang="en-US" altLang="en-US" dirty="0"/>
              <a:t>2.  Determine </a:t>
            </a:r>
            <a:r>
              <a:rPr lang="en-US" altLang="en-US" dirty="0" smtClean="0"/>
              <a:t>obstacles:</a:t>
            </a:r>
            <a:endParaRPr lang="en-US" altLang="en-US" dirty="0"/>
          </a:p>
          <a:p>
            <a:pPr lvl="1">
              <a:buFont typeface="Monotype Sorts" pitchFamily="2" charset="2"/>
              <a:buNone/>
            </a:pPr>
            <a:r>
              <a:rPr lang="en-US" altLang="en-US" sz="2400" dirty="0"/>
              <a:t>a</a:t>
            </a:r>
            <a:r>
              <a:rPr lang="en-US" altLang="en-US" dirty="0"/>
              <a:t>.  Head</a:t>
            </a:r>
          </a:p>
          <a:p>
            <a:pPr lvl="1">
              <a:buFont typeface="Monotype Sorts" pitchFamily="2" charset="2"/>
              <a:buNone/>
            </a:pPr>
            <a:r>
              <a:rPr lang="en-US" altLang="en-US" dirty="0"/>
              <a:t>b.  Heart</a:t>
            </a:r>
          </a:p>
          <a:p>
            <a:pPr lvl="1">
              <a:buFont typeface="Monotype Sorts" pitchFamily="2" charset="2"/>
              <a:buNone/>
            </a:pPr>
            <a:r>
              <a:rPr lang="en-US" altLang="en-US" dirty="0"/>
              <a:t>c.  Hands</a:t>
            </a:r>
          </a:p>
          <a:p>
            <a:pPr>
              <a:buFont typeface="Wingdings" panose="05000000000000000000" pitchFamily="2" charset="2"/>
              <a:buNone/>
            </a:pPr>
            <a:r>
              <a:rPr lang="en-US" altLang="en-US" dirty="0" smtClean="0"/>
              <a:t>3</a:t>
            </a:r>
            <a:r>
              <a:rPr lang="en-US" altLang="en-US" dirty="0"/>
              <a:t>.  Use tools to move through obstacles.</a:t>
            </a:r>
          </a:p>
          <a:p>
            <a:pPr lvl="1"/>
            <a:r>
              <a:rPr lang="en-US" altLang="en-US" sz="2400" dirty="0"/>
              <a:t>May need several simultaneously.</a:t>
            </a:r>
          </a:p>
          <a:p>
            <a:pPr>
              <a:buFont typeface="Wingdings" panose="05000000000000000000" pitchFamily="2" charset="2"/>
              <a:buNone/>
            </a:pPr>
            <a:r>
              <a:rPr lang="en-US" altLang="en-US" dirty="0"/>
              <a:t>4.  Recognize and acknowledge steps forward.</a:t>
            </a:r>
          </a:p>
          <a:p>
            <a:pPr>
              <a:buFont typeface="Wingdings" panose="05000000000000000000" pitchFamily="2" charset="2"/>
              <a:buNone/>
            </a:pPr>
            <a:r>
              <a:rPr lang="en-US" altLang="en-US" dirty="0"/>
              <a:t>5.  Cycle back to Step 1.</a:t>
            </a:r>
          </a:p>
          <a:p>
            <a:pPr lvl="1"/>
            <a:endParaRPr lang="en-US" altLang="en-US" sz="2200" dirty="0"/>
          </a:p>
          <a:p>
            <a:pPr>
              <a:buFont typeface="Wingdings" panose="05000000000000000000" pitchFamily="2" charset="2"/>
              <a:buNone/>
            </a:pPr>
            <a:endParaRPr lang="en-US" altLang="en-US" sz="2200" dirty="0"/>
          </a:p>
        </p:txBody>
      </p:sp>
    </p:spTree>
    <p:extLst>
      <p:ext uri="{BB962C8B-B14F-4D97-AF65-F5344CB8AC3E}">
        <p14:creationId xmlns:p14="http://schemas.microsoft.com/office/powerpoint/2010/main" val="135069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212"/>
          <a:stretch/>
        </p:blipFill>
        <p:spPr>
          <a:xfrm>
            <a:off x="457200" y="762000"/>
            <a:ext cx="8458200" cy="5232112"/>
          </a:xfrm>
          <a:prstGeom prst="rect">
            <a:avLst/>
          </a:prstGeom>
          <a:effectLst>
            <a:softEdge rad="317500"/>
          </a:effectLst>
        </p:spPr>
      </p:pic>
      <p:sp>
        <p:nvSpPr>
          <p:cNvPr id="5" name="Rectangle 4"/>
          <p:cNvSpPr>
            <a:spLocks noGrp="1" noChangeArrowheads="1"/>
          </p:cNvSpPr>
          <p:nvPr/>
        </p:nvSpPr>
        <p:spPr bwMode="auto">
          <a:xfrm>
            <a:off x="1769744" y="2805707"/>
            <a:ext cx="4850131" cy="57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t>Organizational Issues</a:t>
            </a:r>
            <a:endParaRPr lang="en-US" b="1" dirty="0"/>
          </a:p>
        </p:txBody>
      </p:sp>
      <p:sp>
        <p:nvSpPr>
          <p:cNvPr id="9" name="Rectangle 8"/>
          <p:cNvSpPr>
            <a:spLocks noGrp="1" noChangeArrowheads="1"/>
          </p:cNvSpPr>
          <p:nvPr/>
        </p:nvSpPr>
        <p:spPr bwMode="auto">
          <a:xfrm>
            <a:off x="1773553" y="3927295"/>
            <a:ext cx="4850131" cy="44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t>The Nature of Change</a:t>
            </a:r>
            <a:endParaRPr lang="en-US" b="1" dirty="0"/>
          </a:p>
        </p:txBody>
      </p:sp>
      <p:sp>
        <p:nvSpPr>
          <p:cNvPr id="10" name="Rectangle 9"/>
          <p:cNvSpPr>
            <a:spLocks noGrp="1" noChangeArrowheads="1"/>
          </p:cNvSpPr>
          <p:nvPr/>
        </p:nvSpPr>
        <p:spPr bwMode="auto">
          <a:xfrm>
            <a:off x="1773552" y="4901624"/>
            <a:ext cx="4850131" cy="58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t>Leading Others Through Change</a:t>
            </a:r>
            <a:endParaRPr lang="en-US" b="1" dirty="0"/>
          </a:p>
        </p:txBody>
      </p:sp>
    </p:spTree>
    <p:extLst>
      <p:ext uri="{BB962C8B-B14F-4D97-AF65-F5344CB8AC3E}">
        <p14:creationId xmlns:p14="http://schemas.microsoft.com/office/powerpoint/2010/main" val="296224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7589" y="69109"/>
            <a:ext cx="7628050" cy="1323439"/>
          </a:xfrm>
          <a:prstGeom prst="rect">
            <a:avLst/>
          </a:prstGeom>
          <a:noFill/>
        </p:spPr>
        <p:txBody>
          <a:bodyPr wrap="none" rtlCol="0">
            <a:spAutoFit/>
          </a:bodyPr>
          <a:lstStyle/>
          <a:p>
            <a:pPr algn="ctr"/>
            <a:r>
              <a:rPr lang="en-US" sz="4000" b="1" cap="all" dirty="0" smtClean="0">
                <a:solidFill>
                  <a:schemeClr val="bg1"/>
                </a:solidFill>
              </a:rPr>
              <a:t>Understanding what </a:t>
            </a:r>
            <a:r>
              <a:rPr lang="en-US" sz="4000" b="1" cap="all" dirty="0">
                <a:solidFill>
                  <a:schemeClr val="bg1"/>
                </a:solidFill>
              </a:rPr>
              <a:t>s</a:t>
            </a:r>
            <a:r>
              <a:rPr lang="en-US" sz="4000" b="1" cap="all" dirty="0" smtClean="0">
                <a:solidFill>
                  <a:schemeClr val="bg1"/>
                </a:solidFill>
              </a:rPr>
              <a:t>tage </a:t>
            </a:r>
            <a:r>
              <a:rPr lang="en-US" sz="4000" b="1" cap="all" dirty="0">
                <a:solidFill>
                  <a:schemeClr val="bg1"/>
                </a:solidFill>
              </a:rPr>
              <a:t>o</a:t>
            </a:r>
            <a:r>
              <a:rPr lang="en-US" sz="4000" b="1" cap="all" dirty="0" smtClean="0">
                <a:solidFill>
                  <a:schemeClr val="bg1"/>
                </a:solidFill>
              </a:rPr>
              <a:t>f </a:t>
            </a:r>
          </a:p>
          <a:p>
            <a:pPr algn="ctr"/>
            <a:r>
              <a:rPr lang="en-US" sz="4000" b="1" cap="all" dirty="0">
                <a:solidFill>
                  <a:schemeClr val="bg1"/>
                </a:solidFill>
              </a:rPr>
              <a:t>c</a:t>
            </a:r>
            <a:r>
              <a:rPr lang="en-US" sz="4000" b="1" cap="all" dirty="0" smtClean="0">
                <a:solidFill>
                  <a:schemeClr val="bg1"/>
                </a:solidFill>
              </a:rPr>
              <a:t>hange </a:t>
            </a:r>
            <a:r>
              <a:rPr lang="en-US" sz="4000" b="1" cap="all" dirty="0">
                <a:solidFill>
                  <a:schemeClr val="bg1"/>
                </a:solidFill>
              </a:rPr>
              <a:t>t</a:t>
            </a:r>
            <a:r>
              <a:rPr lang="en-US" sz="4000" b="1" cap="all" dirty="0" smtClean="0">
                <a:solidFill>
                  <a:schemeClr val="bg1"/>
                </a:solidFill>
              </a:rPr>
              <a:t>hey </a:t>
            </a:r>
            <a:r>
              <a:rPr lang="en-US" sz="4000" b="1" cap="all" dirty="0">
                <a:solidFill>
                  <a:schemeClr val="bg1"/>
                </a:solidFill>
              </a:rPr>
              <a:t>a</a:t>
            </a:r>
            <a:r>
              <a:rPr lang="en-US" sz="4000" b="1" cap="all" dirty="0" smtClean="0">
                <a:solidFill>
                  <a:schemeClr val="bg1"/>
                </a:solidFill>
              </a:rPr>
              <a:t>re </a:t>
            </a:r>
            <a:r>
              <a:rPr lang="en-US" sz="4000" b="1" cap="all" dirty="0">
                <a:solidFill>
                  <a:schemeClr val="bg1"/>
                </a:solidFill>
              </a:rPr>
              <a:t>i</a:t>
            </a:r>
            <a:r>
              <a:rPr lang="en-US" sz="4000" b="1" cap="all" dirty="0" smtClean="0">
                <a:solidFill>
                  <a:schemeClr val="bg1"/>
                </a:solidFill>
              </a:rPr>
              <a:t>n</a:t>
            </a:r>
            <a:endParaRPr lang="en-US" sz="4000" b="1" cap="all" dirty="0">
              <a:solidFill>
                <a:schemeClr val="bg1"/>
              </a:solidFill>
            </a:endParaRPr>
          </a:p>
        </p:txBody>
      </p:sp>
      <p:sp>
        <p:nvSpPr>
          <p:cNvPr id="6" name="Rectangle 5"/>
          <p:cNvSpPr>
            <a:spLocks noChangeArrowheads="1"/>
          </p:cNvSpPr>
          <p:nvPr/>
        </p:nvSpPr>
        <p:spPr bwMode="auto">
          <a:xfrm>
            <a:off x="533400" y="1803778"/>
            <a:ext cx="8153400" cy="609600"/>
          </a:xfrm>
          <a:prstGeom prst="rect">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7" name="Rectangle 6"/>
          <p:cNvSpPr>
            <a:spLocks noChangeArrowheads="1"/>
          </p:cNvSpPr>
          <p:nvPr/>
        </p:nvSpPr>
        <p:spPr bwMode="auto">
          <a:xfrm>
            <a:off x="533400" y="1803778"/>
            <a:ext cx="8153400" cy="4648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8" name="Text Box 4"/>
          <p:cNvSpPr txBox="1">
            <a:spLocks noChangeArrowheads="1"/>
          </p:cNvSpPr>
          <p:nvPr/>
        </p:nvSpPr>
        <p:spPr bwMode="auto">
          <a:xfrm>
            <a:off x="1752600" y="1879978"/>
            <a:ext cx="147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r>
              <a:rPr lang="en-US" altLang="en-US" sz="2400" i="0" dirty="0">
                <a:latin typeface="+mn-lt"/>
                <a:cs typeface="Times New Roman" panose="02020603050405020304" pitchFamily="18" charset="0"/>
              </a:rPr>
              <a:t>Questions</a:t>
            </a:r>
            <a:endParaRPr lang="en-US" altLang="en-US" sz="2400" b="0" i="0" dirty="0">
              <a:latin typeface="+mn-lt"/>
              <a:cs typeface="Times New Roman" panose="02020603050405020304" pitchFamily="18" charset="0"/>
            </a:endParaRPr>
          </a:p>
        </p:txBody>
      </p:sp>
      <p:sp>
        <p:nvSpPr>
          <p:cNvPr id="9" name="Text Box 5"/>
          <p:cNvSpPr txBox="1">
            <a:spLocks noChangeArrowheads="1"/>
          </p:cNvSpPr>
          <p:nvPr/>
        </p:nvSpPr>
        <p:spPr bwMode="auto">
          <a:xfrm>
            <a:off x="6688138" y="1879978"/>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r>
              <a:rPr lang="en-US" altLang="en-US" sz="2400" i="0" dirty="0">
                <a:latin typeface="+mn-lt"/>
                <a:cs typeface="Times New Roman" panose="02020603050405020304" pitchFamily="18" charset="0"/>
              </a:rPr>
              <a:t>Stage</a:t>
            </a:r>
          </a:p>
        </p:txBody>
      </p:sp>
      <p:sp>
        <p:nvSpPr>
          <p:cNvPr id="10" name="Text Box 6"/>
          <p:cNvSpPr txBox="1">
            <a:spLocks noChangeArrowheads="1"/>
          </p:cNvSpPr>
          <p:nvPr/>
        </p:nvSpPr>
        <p:spPr bwMode="auto">
          <a:xfrm>
            <a:off x="685800" y="2489578"/>
            <a:ext cx="4803775"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285750" indent="-285750">
              <a:spcBef>
                <a:spcPct val="50000"/>
              </a:spcBef>
              <a:buSzPct val="70000"/>
              <a:buFont typeface="Arial" panose="020B0604020202020204" pitchFamily="34" charset="0"/>
              <a:buChar char="•"/>
            </a:pPr>
            <a:r>
              <a:rPr lang="en-US" altLang="en-US" sz="1600" b="0" i="0" dirty="0">
                <a:latin typeface="+mn-lt"/>
                <a:cs typeface="Times New Roman" panose="02020603050405020304" pitchFamily="18" charset="0"/>
              </a:rPr>
              <a:t>Do they see a need for change?</a:t>
            </a:r>
          </a:p>
          <a:p>
            <a:pPr marL="285750" indent="-285750">
              <a:spcBef>
                <a:spcPct val="50000"/>
              </a:spcBef>
              <a:buSzPct val="70000"/>
              <a:buFont typeface="Arial" panose="020B0604020202020204" pitchFamily="34" charset="0"/>
              <a:buChar char="•"/>
            </a:pPr>
            <a:r>
              <a:rPr lang="en-US" altLang="en-US" sz="1600" b="0" i="0" dirty="0">
                <a:latin typeface="+mn-lt"/>
                <a:cs typeface="Times New Roman" panose="02020603050405020304" pitchFamily="18" charset="0"/>
              </a:rPr>
              <a:t>How uncomfortable are they with the status quo?</a:t>
            </a:r>
          </a:p>
          <a:p>
            <a:pPr marL="285750" indent="-285750">
              <a:spcBef>
                <a:spcPct val="50000"/>
              </a:spcBef>
              <a:buSzPct val="70000"/>
              <a:buFont typeface="Arial" panose="020B0604020202020204" pitchFamily="34" charset="0"/>
              <a:buChar char="•"/>
            </a:pPr>
            <a:r>
              <a:rPr lang="en-US" altLang="en-US" sz="1600" b="0" i="0" dirty="0">
                <a:latin typeface="+mn-lt"/>
                <a:cs typeface="Times New Roman" panose="02020603050405020304" pitchFamily="18" charset="0"/>
              </a:rPr>
              <a:t>Do they have any sense of urgency about changing?</a:t>
            </a:r>
            <a:br>
              <a:rPr lang="en-US" altLang="en-US" sz="1600" b="0" i="0" dirty="0">
                <a:latin typeface="+mn-lt"/>
                <a:cs typeface="Times New Roman" panose="02020603050405020304" pitchFamily="18" charset="0"/>
              </a:rPr>
            </a:br>
            <a:endParaRPr lang="en-US" altLang="en-US" sz="1600" b="0" i="0" dirty="0">
              <a:latin typeface="+mn-lt"/>
              <a:cs typeface="Times New Roman" panose="02020603050405020304" pitchFamily="18" charset="0"/>
            </a:endParaRPr>
          </a:p>
          <a:p>
            <a:pPr marL="285750" indent="-285750">
              <a:spcBef>
                <a:spcPct val="50000"/>
              </a:spcBef>
              <a:buSzPct val="70000"/>
              <a:buFont typeface="Arial" panose="020B0604020202020204" pitchFamily="34" charset="0"/>
              <a:buChar char="•"/>
            </a:pPr>
            <a:r>
              <a:rPr lang="en-US" altLang="en-US" sz="1600" b="0" i="0" dirty="0">
                <a:latin typeface="+mn-lt"/>
                <a:cs typeface="Times New Roman" panose="02020603050405020304" pitchFamily="18" charset="0"/>
              </a:rPr>
              <a:t>Are they struggling with making the change work?</a:t>
            </a:r>
          </a:p>
          <a:p>
            <a:pPr marL="285750" indent="-285750">
              <a:spcBef>
                <a:spcPct val="50000"/>
              </a:spcBef>
              <a:buSzPct val="70000"/>
              <a:buFont typeface="Arial" panose="020B0604020202020204" pitchFamily="34" charset="0"/>
              <a:buChar char="•"/>
            </a:pPr>
            <a:r>
              <a:rPr lang="en-US" altLang="en-US" sz="1600" b="0" i="0" dirty="0">
                <a:latin typeface="+mn-lt"/>
                <a:cs typeface="Times New Roman" panose="02020603050405020304" pitchFamily="18" charset="0"/>
              </a:rPr>
              <a:t>Are they looking for ways to make it work?</a:t>
            </a:r>
            <a:br>
              <a:rPr lang="en-US" altLang="en-US" sz="1600" b="0" i="0" dirty="0">
                <a:latin typeface="+mn-lt"/>
                <a:cs typeface="Times New Roman" panose="02020603050405020304" pitchFamily="18" charset="0"/>
              </a:rPr>
            </a:br>
            <a:endParaRPr lang="en-US" altLang="en-US" sz="1600" b="0" i="0" dirty="0">
              <a:latin typeface="+mn-lt"/>
              <a:cs typeface="Times New Roman" panose="02020603050405020304" pitchFamily="18" charset="0"/>
            </a:endParaRPr>
          </a:p>
          <a:p>
            <a:pPr marL="285750" indent="-285750">
              <a:spcBef>
                <a:spcPct val="50000"/>
              </a:spcBef>
              <a:buSzPct val="70000"/>
              <a:buFont typeface="Arial" panose="020B0604020202020204" pitchFamily="34" charset="0"/>
              <a:buChar char="•"/>
            </a:pPr>
            <a:r>
              <a:rPr lang="en-US" altLang="en-US" sz="1600" b="0" i="0" dirty="0">
                <a:latin typeface="+mn-lt"/>
                <a:cs typeface="Times New Roman" panose="02020603050405020304" pitchFamily="18" charset="0"/>
              </a:rPr>
              <a:t>Are they communicating with others involved in the change, to get salutations to problems, share Best Practices, etc.</a:t>
            </a:r>
          </a:p>
          <a:p>
            <a:pPr marL="285750" indent="-285750">
              <a:spcBef>
                <a:spcPct val="50000"/>
              </a:spcBef>
              <a:buSzPct val="70000"/>
              <a:buFont typeface="Arial" panose="020B0604020202020204" pitchFamily="34" charset="0"/>
              <a:buChar char="•"/>
            </a:pPr>
            <a:r>
              <a:rPr lang="en-US" altLang="en-US" sz="1600" b="0" i="0" dirty="0">
                <a:latin typeface="+mn-lt"/>
                <a:cs typeface="Times New Roman" panose="02020603050405020304" pitchFamily="18" charset="0"/>
              </a:rPr>
              <a:t>Are they looking for ways to leverage the change?  To enhance it?</a:t>
            </a:r>
          </a:p>
        </p:txBody>
      </p:sp>
      <p:sp>
        <p:nvSpPr>
          <p:cNvPr id="11" name="Text Box 7"/>
          <p:cNvSpPr txBox="1">
            <a:spLocks noChangeArrowheads="1"/>
          </p:cNvSpPr>
          <p:nvPr/>
        </p:nvSpPr>
        <p:spPr bwMode="auto">
          <a:xfrm>
            <a:off x="5943600" y="2565778"/>
            <a:ext cx="2667000" cy="3389313"/>
          </a:xfrm>
          <a:prstGeom prst="rect">
            <a:avLst/>
          </a:prstGeom>
          <a:noFill/>
          <a:ln>
            <a:noFill/>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spcBef>
                <a:spcPct val="50000"/>
              </a:spcBef>
            </a:pPr>
            <a:r>
              <a:rPr lang="en-US" altLang="en-US" i="0" u="sng" dirty="0">
                <a:latin typeface="+mn-lt"/>
                <a:cs typeface="Times New Roman" panose="02020603050405020304" pitchFamily="18" charset="0"/>
              </a:rPr>
              <a:t>One:</a:t>
            </a:r>
            <a:r>
              <a:rPr lang="en-US" altLang="en-US" i="0" dirty="0">
                <a:latin typeface="+mn-lt"/>
                <a:cs typeface="Times New Roman" panose="02020603050405020304" pitchFamily="18" charset="0"/>
              </a:rPr>
              <a:t/>
            </a:r>
            <a:br>
              <a:rPr lang="en-US" altLang="en-US" i="0" dirty="0">
                <a:latin typeface="+mn-lt"/>
                <a:cs typeface="Times New Roman" panose="02020603050405020304" pitchFamily="18" charset="0"/>
              </a:rPr>
            </a:br>
            <a:r>
              <a:rPr lang="en-US" altLang="en-US" dirty="0">
                <a:solidFill>
                  <a:srgbClr val="0000FF"/>
                </a:solidFill>
                <a:latin typeface="+mn-lt"/>
                <a:cs typeface="Times New Roman" panose="02020603050405020304" pitchFamily="18" charset="0"/>
              </a:rPr>
              <a:t>Coming to grips with the problem.</a:t>
            </a:r>
            <a:br>
              <a:rPr lang="en-US" altLang="en-US" dirty="0">
                <a:solidFill>
                  <a:srgbClr val="0000FF"/>
                </a:solidFill>
                <a:latin typeface="+mn-lt"/>
                <a:cs typeface="Times New Roman" panose="02020603050405020304" pitchFamily="18" charset="0"/>
              </a:rPr>
            </a:br>
            <a:endParaRPr lang="en-US" altLang="en-US" i="0" dirty="0">
              <a:latin typeface="+mn-lt"/>
              <a:cs typeface="Times New Roman" panose="02020603050405020304" pitchFamily="18" charset="0"/>
            </a:endParaRPr>
          </a:p>
          <a:p>
            <a:pPr algn="l">
              <a:spcBef>
                <a:spcPct val="50000"/>
              </a:spcBef>
            </a:pPr>
            <a:r>
              <a:rPr lang="en-US" altLang="en-US" i="0" u="sng" dirty="0">
                <a:latin typeface="+mn-lt"/>
                <a:cs typeface="Times New Roman" panose="02020603050405020304" pitchFamily="18" charset="0"/>
              </a:rPr>
              <a:t>Two:  </a:t>
            </a:r>
            <a:br>
              <a:rPr lang="en-US" altLang="en-US" i="0" u="sng" dirty="0">
                <a:latin typeface="+mn-lt"/>
                <a:cs typeface="Times New Roman" panose="02020603050405020304" pitchFamily="18" charset="0"/>
              </a:rPr>
            </a:br>
            <a:r>
              <a:rPr lang="en-US" altLang="en-US" dirty="0">
                <a:solidFill>
                  <a:srgbClr val="0000FF"/>
                </a:solidFill>
                <a:latin typeface="+mn-lt"/>
                <a:cs typeface="Times New Roman" panose="02020603050405020304" pitchFamily="18" charset="0"/>
              </a:rPr>
              <a:t>Working through the change.</a:t>
            </a:r>
            <a:br>
              <a:rPr lang="en-US" altLang="en-US" dirty="0">
                <a:solidFill>
                  <a:srgbClr val="0000FF"/>
                </a:solidFill>
                <a:latin typeface="+mn-lt"/>
                <a:cs typeface="Times New Roman" panose="02020603050405020304" pitchFamily="18" charset="0"/>
              </a:rPr>
            </a:br>
            <a:endParaRPr lang="en-US" altLang="en-US" i="0" u="sng" dirty="0">
              <a:latin typeface="+mn-lt"/>
              <a:cs typeface="Times New Roman" panose="02020603050405020304" pitchFamily="18" charset="0"/>
            </a:endParaRPr>
          </a:p>
          <a:p>
            <a:pPr algn="l">
              <a:spcBef>
                <a:spcPct val="50000"/>
              </a:spcBef>
            </a:pPr>
            <a:r>
              <a:rPr lang="en-US" altLang="en-US" i="0" u="sng" dirty="0">
                <a:latin typeface="+mn-lt"/>
                <a:cs typeface="Times New Roman" panose="02020603050405020304" pitchFamily="18" charset="0"/>
              </a:rPr>
              <a:t>Three: </a:t>
            </a:r>
            <a:br>
              <a:rPr lang="en-US" altLang="en-US" i="0" u="sng" dirty="0">
                <a:latin typeface="+mn-lt"/>
                <a:cs typeface="Times New Roman" panose="02020603050405020304" pitchFamily="18" charset="0"/>
              </a:rPr>
            </a:br>
            <a:r>
              <a:rPr lang="en-US" altLang="en-US" dirty="0">
                <a:solidFill>
                  <a:srgbClr val="0000FF"/>
                </a:solidFill>
                <a:latin typeface="+mn-lt"/>
                <a:cs typeface="Times New Roman" panose="02020603050405020304" pitchFamily="18" charset="0"/>
              </a:rPr>
              <a:t>Attaining &amp; sustaining improvement.</a:t>
            </a:r>
          </a:p>
        </p:txBody>
      </p:sp>
      <p:sp>
        <p:nvSpPr>
          <p:cNvPr id="12" name="Line 9"/>
          <p:cNvSpPr>
            <a:spLocks noChangeShapeType="1"/>
          </p:cNvSpPr>
          <p:nvPr/>
        </p:nvSpPr>
        <p:spPr bwMode="auto">
          <a:xfrm>
            <a:off x="533400" y="3784978"/>
            <a:ext cx="81534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 name="Line 10"/>
          <p:cNvSpPr>
            <a:spLocks noChangeShapeType="1"/>
          </p:cNvSpPr>
          <p:nvPr/>
        </p:nvSpPr>
        <p:spPr bwMode="auto">
          <a:xfrm>
            <a:off x="533400" y="4775578"/>
            <a:ext cx="81534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5" name="Line 11"/>
          <p:cNvSpPr>
            <a:spLocks noChangeShapeType="1"/>
          </p:cNvSpPr>
          <p:nvPr/>
        </p:nvSpPr>
        <p:spPr bwMode="auto">
          <a:xfrm>
            <a:off x="5791200" y="1803778"/>
            <a:ext cx="0" cy="4648200"/>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Tree>
    <p:extLst>
      <p:ext uri="{BB962C8B-B14F-4D97-AF65-F5344CB8AC3E}">
        <p14:creationId xmlns:p14="http://schemas.microsoft.com/office/powerpoint/2010/main" val="64663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0419" y="301114"/>
            <a:ext cx="7009932" cy="707886"/>
          </a:xfrm>
          <a:prstGeom prst="rect">
            <a:avLst/>
          </a:prstGeom>
          <a:noFill/>
        </p:spPr>
        <p:txBody>
          <a:bodyPr wrap="none" rtlCol="0">
            <a:spAutoFit/>
          </a:bodyPr>
          <a:lstStyle/>
          <a:p>
            <a:pPr algn="ctr"/>
            <a:r>
              <a:rPr lang="en-US" sz="4000" b="1" cap="all" dirty="0" smtClean="0">
                <a:solidFill>
                  <a:schemeClr val="bg1"/>
                </a:solidFill>
              </a:rPr>
              <a:t>Leading sustainable </a:t>
            </a:r>
            <a:r>
              <a:rPr lang="en-US" sz="4000" b="1" cap="all" dirty="0">
                <a:solidFill>
                  <a:schemeClr val="bg1"/>
                </a:solidFill>
              </a:rPr>
              <a:t>c</a:t>
            </a:r>
            <a:r>
              <a:rPr lang="en-US" sz="4000" b="1" cap="all" dirty="0" smtClean="0">
                <a:solidFill>
                  <a:schemeClr val="bg1"/>
                </a:solidFill>
              </a:rPr>
              <a:t>hange</a:t>
            </a:r>
            <a:endParaRPr lang="en-US" sz="4000" b="1" cap="all" dirty="0">
              <a:solidFill>
                <a:schemeClr val="bg1"/>
              </a:solidFill>
            </a:endParaRPr>
          </a:p>
        </p:txBody>
      </p:sp>
      <p:sp>
        <p:nvSpPr>
          <p:cNvPr id="16" name="Rectangle 15"/>
          <p:cNvSpPr>
            <a:spLocks noChangeArrowheads="1"/>
          </p:cNvSpPr>
          <p:nvPr/>
        </p:nvSpPr>
        <p:spPr bwMode="auto">
          <a:xfrm>
            <a:off x="128587" y="1905000"/>
            <a:ext cx="8813800" cy="4340225"/>
          </a:xfrm>
          <a:prstGeom prst="rect">
            <a:avLst/>
          </a:prstGeom>
          <a:solidFill>
            <a:srgbClr val="FFFFFF"/>
          </a:solidFill>
          <a:ln w="12700">
            <a:solidFill>
              <a:srgbClr val="000000"/>
            </a:solidFill>
            <a:miter lim="800000"/>
            <a:headEnd/>
            <a:tailEnd/>
          </a:ln>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endParaRPr lang="en-US" altLang="en-US" sz="2400" b="0" i="0" dirty="0">
              <a:latin typeface="+mn-lt"/>
            </a:endParaRPr>
          </a:p>
        </p:txBody>
      </p:sp>
      <p:sp>
        <p:nvSpPr>
          <p:cNvPr id="17" name="Freeform 16"/>
          <p:cNvSpPr>
            <a:spLocks/>
          </p:cNvSpPr>
          <p:nvPr/>
        </p:nvSpPr>
        <p:spPr bwMode="auto">
          <a:xfrm>
            <a:off x="146050" y="1898650"/>
            <a:ext cx="8789987" cy="1074738"/>
          </a:xfrm>
          <a:custGeom>
            <a:avLst/>
            <a:gdLst>
              <a:gd name="T0" fmla="*/ 0 w 5537"/>
              <a:gd name="T1" fmla="*/ 8 h 677"/>
              <a:gd name="T2" fmla="*/ 911 w 5537"/>
              <a:gd name="T3" fmla="*/ 677 h 677"/>
              <a:gd name="T4" fmla="*/ 5537 w 5537"/>
              <a:gd name="T5" fmla="*/ 677 h 677"/>
              <a:gd name="T6" fmla="*/ 5537 w 5537"/>
              <a:gd name="T7" fmla="*/ 0 h 677"/>
              <a:gd name="T8" fmla="*/ 8 w 5537"/>
              <a:gd name="T9" fmla="*/ 0 h 677"/>
              <a:gd name="T10" fmla="*/ 0 w 5537"/>
              <a:gd name="T11" fmla="*/ 8 h 677"/>
            </a:gdLst>
            <a:ahLst/>
            <a:cxnLst>
              <a:cxn ang="0">
                <a:pos x="T0" y="T1"/>
              </a:cxn>
              <a:cxn ang="0">
                <a:pos x="T2" y="T3"/>
              </a:cxn>
              <a:cxn ang="0">
                <a:pos x="T4" y="T5"/>
              </a:cxn>
              <a:cxn ang="0">
                <a:pos x="T6" y="T7"/>
              </a:cxn>
              <a:cxn ang="0">
                <a:pos x="T8" y="T9"/>
              </a:cxn>
              <a:cxn ang="0">
                <a:pos x="T10" y="T11"/>
              </a:cxn>
            </a:cxnLst>
            <a:rect l="0" t="0" r="r" b="b"/>
            <a:pathLst>
              <a:path w="5537" h="677">
                <a:moveTo>
                  <a:pt x="0" y="8"/>
                </a:moveTo>
                <a:lnTo>
                  <a:pt x="911" y="677"/>
                </a:lnTo>
                <a:lnTo>
                  <a:pt x="5537" y="677"/>
                </a:lnTo>
                <a:lnTo>
                  <a:pt x="5537" y="0"/>
                </a:lnTo>
                <a:lnTo>
                  <a:pt x="8"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18" name="Freeform 17"/>
          <p:cNvSpPr>
            <a:spLocks/>
          </p:cNvSpPr>
          <p:nvPr/>
        </p:nvSpPr>
        <p:spPr bwMode="auto">
          <a:xfrm>
            <a:off x="152400" y="1905000"/>
            <a:ext cx="8789987" cy="1074738"/>
          </a:xfrm>
          <a:custGeom>
            <a:avLst/>
            <a:gdLst>
              <a:gd name="T0" fmla="*/ 0 w 5537"/>
              <a:gd name="T1" fmla="*/ 7 h 677"/>
              <a:gd name="T2" fmla="*/ 911 w 5537"/>
              <a:gd name="T3" fmla="*/ 677 h 677"/>
              <a:gd name="T4" fmla="*/ 5537 w 5537"/>
              <a:gd name="T5" fmla="*/ 677 h 677"/>
              <a:gd name="T6" fmla="*/ 5537 w 5537"/>
              <a:gd name="T7" fmla="*/ 0 h 677"/>
              <a:gd name="T8" fmla="*/ 8 w 5537"/>
              <a:gd name="T9" fmla="*/ 0 h 677"/>
            </a:gdLst>
            <a:ahLst/>
            <a:cxnLst>
              <a:cxn ang="0">
                <a:pos x="T0" y="T1"/>
              </a:cxn>
              <a:cxn ang="0">
                <a:pos x="T2" y="T3"/>
              </a:cxn>
              <a:cxn ang="0">
                <a:pos x="T4" y="T5"/>
              </a:cxn>
              <a:cxn ang="0">
                <a:pos x="T6" y="T7"/>
              </a:cxn>
              <a:cxn ang="0">
                <a:pos x="T8" y="T9"/>
              </a:cxn>
            </a:cxnLst>
            <a:rect l="0" t="0" r="r" b="b"/>
            <a:pathLst>
              <a:path w="5537" h="677">
                <a:moveTo>
                  <a:pt x="0" y="7"/>
                </a:moveTo>
                <a:lnTo>
                  <a:pt x="911" y="677"/>
                </a:lnTo>
                <a:lnTo>
                  <a:pt x="5537" y="677"/>
                </a:lnTo>
                <a:lnTo>
                  <a:pt x="5537" y="0"/>
                </a:lnTo>
                <a:lnTo>
                  <a:pt x="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19" name="Freeform 18"/>
          <p:cNvSpPr>
            <a:spLocks/>
          </p:cNvSpPr>
          <p:nvPr/>
        </p:nvSpPr>
        <p:spPr bwMode="auto">
          <a:xfrm>
            <a:off x="128587" y="1905000"/>
            <a:ext cx="1470025" cy="4340225"/>
          </a:xfrm>
          <a:custGeom>
            <a:avLst/>
            <a:gdLst>
              <a:gd name="T0" fmla="*/ 0 w 926"/>
              <a:gd name="T1" fmla="*/ 0 h 2734"/>
              <a:gd name="T2" fmla="*/ 926 w 926"/>
              <a:gd name="T3" fmla="*/ 677 h 2734"/>
              <a:gd name="T4" fmla="*/ 926 w 926"/>
              <a:gd name="T5" fmla="*/ 2734 h 2734"/>
              <a:gd name="T6" fmla="*/ 0 w 926"/>
              <a:gd name="T7" fmla="*/ 2734 h 2734"/>
              <a:gd name="T8" fmla="*/ 0 w 926"/>
              <a:gd name="T9" fmla="*/ 0 h 2734"/>
            </a:gdLst>
            <a:ahLst/>
            <a:cxnLst>
              <a:cxn ang="0">
                <a:pos x="T0" y="T1"/>
              </a:cxn>
              <a:cxn ang="0">
                <a:pos x="T2" y="T3"/>
              </a:cxn>
              <a:cxn ang="0">
                <a:pos x="T4" y="T5"/>
              </a:cxn>
              <a:cxn ang="0">
                <a:pos x="T6" y="T7"/>
              </a:cxn>
              <a:cxn ang="0">
                <a:pos x="T8" y="T9"/>
              </a:cxn>
            </a:cxnLst>
            <a:rect l="0" t="0" r="r" b="b"/>
            <a:pathLst>
              <a:path w="926" h="2734">
                <a:moveTo>
                  <a:pt x="0" y="0"/>
                </a:moveTo>
                <a:lnTo>
                  <a:pt x="926" y="677"/>
                </a:lnTo>
                <a:lnTo>
                  <a:pt x="926" y="2734"/>
                </a:lnTo>
                <a:lnTo>
                  <a:pt x="0" y="2734"/>
                </a:lnTo>
                <a:lnTo>
                  <a:pt x="0" y="0"/>
                </a:lnTo>
                <a:close/>
              </a:path>
            </a:pathLst>
          </a:custGeom>
          <a:solidFill>
            <a:schemeClr val="bg1"/>
          </a:solidFill>
          <a:ln w="12700">
            <a:solidFill>
              <a:srgbClr val="000000"/>
            </a:solidFill>
            <a:prstDash val="solid"/>
            <a:round/>
            <a:headEnd/>
            <a:tailEnd/>
          </a:ln>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20" name="Line 1031"/>
          <p:cNvSpPr>
            <a:spLocks noChangeShapeType="1"/>
          </p:cNvSpPr>
          <p:nvPr/>
        </p:nvSpPr>
        <p:spPr bwMode="auto">
          <a:xfrm>
            <a:off x="122237" y="2979738"/>
            <a:ext cx="179863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21" name="Line 1032"/>
          <p:cNvSpPr>
            <a:spLocks noChangeShapeType="1"/>
          </p:cNvSpPr>
          <p:nvPr/>
        </p:nvSpPr>
        <p:spPr bwMode="auto">
          <a:xfrm>
            <a:off x="1598612" y="1911350"/>
            <a:ext cx="1588" cy="4076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22" name="Line 1033"/>
          <p:cNvSpPr>
            <a:spLocks noChangeShapeType="1"/>
          </p:cNvSpPr>
          <p:nvPr/>
        </p:nvSpPr>
        <p:spPr bwMode="auto">
          <a:xfrm>
            <a:off x="4044950" y="1898650"/>
            <a:ext cx="1587" cy="4352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23" name="Line 1034"/>
          <p:cNvSpPr>
            <a:spLocks noChangeShapeType="1"/>
          </p:cNvSpPr>
          <p:nvPr/>
        </p:nvSpPr>
        <p:spPr bwMode="auto">
          <a:xfrm>
            <a:off x="6496050" y="1898650"/>
            <a:ext cx="1587" cy="4352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24" name="Rectangle 23"/>
          <p:cNvSpPr>
            <a:spLocks noChangeArrowheads="1"/>
          </p:cNvSpPr>
          <p:nvPr/>
        </p:nvSpPr>
        <p:spPr bwMode="auto">
          <a:xfrm>
            <a:off x="1741487" y="1979613"/>
            <a:ext cx="2209800" cy="8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rPr>
              <a:t>Mind-set</a:t>
            </a:r>
          </a:p>
          <a:p>
            <a:pPr algn="l"/>
            <a:r>
              <a:rPr lang="en-US" altLang="en-US" sz="1700" b="0" i="0" dirty="0">
                <a:latin typeface="+mn-lt"/>
              </a:rPr>
              <a:t>(Thinking/</a:t>
            </a:r>
          </a:p>
          <a:p>
            <a:pPr algn="l"/>
            <a:r>
              <a:rPr lang="en-US" altLang="en-US" sz="1700" b="0" i="0" dirty="0">
                <a:latin typeface="+mn-lt"/>
              </a:rPr>
              <a:t>Understanding)</a:t>
            </a:r>
          </a:p>
        </p:txBody>
      </p:sp>
      <p:sp>
        <p:nvSpPr>
          <p:cNvPr id="25" name="Rectangle 24"/>
          <p:cNvSpPr>
            <a:spLocks noChangeArrowheads="1"/>
          </p:cNvSpPr>
          <p:nvPr/>
        </p:nvSpPr>
        <p:spPr bwMode="auto">
          <a:xfrm>
            <a:off x="274637" y="3225800"/>
            <a:ext cx="1235075" cy="2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i="0" u="sng" dirty="0">
                <a:solidFill>
                  <a:schemeClr val="hlink"/>
                </a:solidFill>
                <a:latin typeface="+mn-lt"/>
              </a:rPr>
              <a:t>Stage One:</a:t>
            </a:r>
            <a:endParaRPr lang="en-US" altLang="en-US" sz="1400" i="0" dirty="0">
              <a:latin typeface="+mn-lt"/>
            </a:endParaRPr>
          </a:p>
        </p:txBody>
      </p:sp>
      <p:sp>
        <p:nvSpPr>
          <p:cNvPr id="26" name="Rectangle 25"/>
          <p:cNvSpPr>
            <a:spLocks noChangeArrowheads="1"/>
          </p:cNvSpPr>
          <p:nvPr/>
        </p:nvSpPr>
        <p:spPr bwMode="auto">
          <a:xfrm>
            <a:off x="625475" y="1946275"/>
            <a:ext cx="1006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nSpc>
                <a:spcPct val="90000"/>
              </a:lnSpc>
            </a:pPr>
            <a:r>
              <a:rPr lang="en-US" altLang="en-US" sz="1400" b="0" i="0" dirty="0">
                <a:latin typeface="+mn-lt"/>
              </a:rPr>
              <a:t>Arenas of Change</a:t>
            </a:r>
          </a:p>
        </p:txBody>
      </p:sp>
      <p:sp>
        <p:nvSpPr>
          <p:cNvPr id="27" name="Rectangle 26"/>
          <p:cNvSpPr>
            <a:spLocks noChangeArrowheads="1"/>
          </p:cNvSpPr>
          <p:nvPr/>
        </p:nvSpPr>
        <p:spPr bwMode="auto">
          <a:xfrm>
            <a:off x="122237" y="2339975"/>
            <a:ext cx="1160463"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rPr>
              <a:t>Stages           of Change Management</a:t>
            </a:r>
          </a:p>
        </p:txBody>
      </p:sp>
      <p:sp>
        <p:nvSpPr>
          <p:cNvPr id="28" name="Rectangle 27"/>
          <p:cNvSpPr>
            <a:spLocks noChangeArrowheads="1"/>
          </p:cNvSpPr>
          <p:nvPr/>
        </p:nvSpPr>
        <p:spPr bwMode="auto">
          <a:xfrm>
            <a:off x="4257675" y="1979613"/>
            <a:ext cx="1997075" cy="8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rPr>
              <a:t>Motivation</a:t>
            </a:r>
          </a:p>
          <a:p>
            <a:pPr algn="l"/>
            <a:r>
              <a:rPr lang="en-US" altLang="en-US" sz="1700" b="0" i="0" dirty="0">
                <a:latin typeface="+mn-lt"/>
              </a:rPr>
              <a:t>(Emotional/</a:t>
            </a:r>
            <a:br>
              <a:rPr lang="en-US" altLang="en-US" sz="1700" b="0" i="0" dirty="0">
                <a:latin typeface="+mn-lt"/>
              </a:rPr>
            </a:br>
            <a:r>
              <a:rPr lang="en-US" altLang="en-US" sz="1700" b="0" i="0" dirty="0">
                <a:latin typeface="+mn-lt"/>
              </a:rPr>
              <a:t>Intuitive Dynamics)</a:t>
            </a:r>
          </a:p>
        </p:txBody>
      </p:sp>
      <p:sp>
        <p:nvSpPr>
          <p:cNvPr id="29" name="Rectangle 28"/>
          <p:cNvSpPr>
            <a:spLocks noChangeArrowheads="1"/>
          </p:cNvSpPr>
          <p:nvPr/>
        </p:nvSpPr>
        <p:spPr bwMode="auto">
          <a:xfrm>
            <a:off x="6727825" y="1979613"/>
            <a:ext cx="1997075"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rPr>
              <a:t>Behavior</a:t>
            </a:r>
          </a:p>
          <a:p>
            <a:pPr algn="l"/>
            <a:r>
              <a:rPr lang="en-US" altLang="en-US" sz="1700" b="0" i="0" dirty="0">
                <a:latin typeface="+mn-lt"/>
              </a:rPr>
              <a:t>(Capability)</a:t>
            </a:r>
          </a:p>
        </p:txBody>
      </p:sp>
      <p:grpSp>
        <p:nvGrpSpPr>
          <p:cNvPr id="30" name="Group 29"/>
          <p:cNvGrpSpPr>
            <a:grpSpLocks/>
          </p:cNvGrpSpPr>
          <p:nvPr/>
        </p:nvGrpSpPr>
        <p:grpSpPr bwMode="auto">
          <a:xfrm>
            <a:off x="7921629" y="2127250"/>
            <a:ext cx="887413" cy="379413"/>
            <a:chOff x="2450" y="2856"/>
            <a:chExt cx="559" cy="239"/>
          </a:xfrm>
        </p:grpSpPr>
        <p:grpSp>
          <p:nvGrpSpPr>
            <p:cNvPr id="41" name="Group 40"/>
            <p:cNvGrpSpPr>
              <a:grpSpLocks/>
            </p:cNvGrpSpPr>
            <p:nvPr/>
          </p:nvGrpSpPr>
          <p:grpSpPr bwMode="auto">
            <a:xfrm>
              <a:off x="2450" y="2911"/>
              <a:ext cx="324" cy="184"/>
              <a:chOff x="2450" y="2911"/>
              <a:chExt cx="324" cy="184"/>
            </a:xfrm>
          </p:grpSpPr>
          <p:sp>
            <p:nvSpPr>
              <p:cNvPr id="63" name="Freeform 62"/>
              <p:cNvSpPr>
                <a:spLocks/>
              </p:cNvSpPr>
              <p:nvPr/>
            </p:nvSpPr>
            <p:spPr bwMode="auto">
              <a:xfrm>
                <a:off x="2450" y="2911"/>
                <a:ext cx="324" cy="184"/>
              </a:xfrm>
              <a:custGeom>
                <a:avLst/>
                <a:gdLst>
                  <a:gd name="T0" fmla="*/ 129 w 324"/>
                  <a:gd name="T1" fmla="*/ 17 h 184"/>
                  <a:gd name="T2" fmla="*/ 155 w 324"/>
                  <a:gd name="T3" fmla="*/ 18 h 184"/>
                  <a:gd name="T4" fmla="*/ 162 w 324"/>
                  <a:gd name="T5" fmla="*/ 21 h 184"/>
                  <a:gd name="T6" fmla="*/ 206 w 324"/>
                  <a:gd name="T7" fmla="*/ 56 h 184"/>
                  <a:gd name="T8" fmla="*/ 227 w 324"/>
                  <a:gd name="T9" fmla="*/ 84 h 184"/>
                  <a:gd name="T10" fmla="*/ 259 w 324"/>
                  <a:gd name="T11" fmla="*/ 95 h 184"/>
                  <a:gd name="T12" fmla="*/ 272 w 324"/>
                  <a:gd name="T13" fmla="*/ 101 h 184"/>
                  <a:gd name="T14" fmla="*/ 284 w 324"/>
                  <a:gd name="T15" fmla="*/ 102 h 184"/>
                  <a:gd name="T16" fmla="*/ 297 w 324"/>
                  <a:gd name="T17" fmla="*/ 103 h 184"/>
                  <a:gd name="T18" fmla="*/ 307 w 324"/>
                  <a:gd name="T19" fmla="*/ 105 h 184"/>
                  <a:gd name="T20" fmla="*/ 315 w 324"/>
                  <a:gd name="T21" fmla="*/ 111 h 184"/>
                  <a:gd name="T22" fmla="*/ 316 w 324"/>
                  <a:gd name="T23" fmla="*/ 120 h 184"/>
                  <a:gd name="T24" fmla="*/ 311 w 324"/>
                  <a:gd name="T25" fmla="*/ 126 h 184"/>
                  <a:gd name="T26" fmla="*/ 318 w 324"/>
                  <a:gd name="T27" fmla="*/ 129 h 184"/>
                  <a:gd name="T28" fmla="*/ 323 w 324"/>
                  <a:gd name="T29" fmla="*/ 137 h 184"/>
                  <a:gd name="T30" fmla="*/ 321 w 324"/>
                  <a:gd name="T31" fmla="*/ 147 h 184"/>
                  <a:gd name="T32" fmla="*/ 316 w 324"/>
                  <a:gd name="T33" fmla="*/ 151 h 184"/>
                  <a:gd name="T34" fmla="*/ 313 w 324"/>
                  <a:gd name="T35" fmla="*/ 155 h 184"/>
                  <a:gd name="T36" fmla="*/ 312 w 324"/>
                  <a:gd name="T37" fmla="*/ 161 h 184"/>
                  <a:gd name="T38" fmla="*/ 310 w 324"/>
                  <a:gd name="T39" fmla="*/ 167 h 184"/>
                  <a:gd name="T40" fmla="*/ 305 w 324"/>
                  <a:gd name="T41" fmla="*/ 171 h 184"/>
                  <a:gd name="T42" fmla="*/ 276 w 324"/>
                  <a:gd name="T43" fmla="*/ 170 h 184"/>
                  <a:gd name="T44" fmla="*/ 256 w 324"/>
                  <a:gd name="T45" fmla="*/ 177 h 184"/>
                  <a:gd name="T46" fmla="*/ 246 w 324"/>
                  <a:gd name="T47" fmla="*/ 183 h 184"/>
                  <a:gd name="T48" fmla="*/ 214 w 324"/>
                  <a:gd name="T49" fmla="*/ 177 h 184"/>
                  <a:gd name="T50" fmla="*/ 152 w 324"/>
                  <a:gd name="T51" fmla="*/ 169 h 184"/>
                  <a:gd name="T52" fmla="*/ 78 w 324"/>
                  <a:gd name="T53" fmla="*/ 122 h 184"/>
                  <a:gd name="T54" fmla="*/ 63 w 324"/>
                  <a:gd name="T55" fmla="*/ 104 h 184"/>
                  <a:gd name="T56" fmla="*/ 43 w 324"/>
                  <a:gd name="T57" fmla="*/ 70 h 184"/>
                  <a:gd name="T58" fmla="*/ 37 w 324"/>
                  <a:gd name="T59" fmla="*/ 73 h 184"/>
                  <a:gd name="T60" fmla="*/ 29 w 324"/>
                  <a:gd name="T61" fmla="*/ 74 h 184"/>
                  <a:gd name="T62" fmla="*/ 21 w 324"/>
                  <a:gd name="T63" fmla="*/ 73 h 184"/>
                  <a:gd name="T64" fmla="*/ 11 w 324"/>
                  <a:gd name="T65" fmla="*/ 71 h 184"/>
                  <a:gd name="T66" fmla="*/ 2 w 324"/>
                  <a:gd name="T67" fmla="*/ 65 h 184"/>
                  <a:gd name="T68" fmla="*/ 0 w 324"/>
                  <a:gd name="T69" fmla="*/ 53 h 184"/>
                  <a:gd name="T70" fmla="*/ 1 w 324"/>
                  <a:gd name="T71" fmla="*/ 43 h 184"/>
                  <a:gd name="T72" fmla="*/ 7 w 324"/>
                  <a:gd name="T73" fmla="*/ 35 h 184"/>
                  <a:gd name="T74" fmla="*/ 15 w 324"/>
                  <a:gd name="T75" fmla="*/ 29 h 184"/>
                  <a:gd name="T76" fmla="*/ 23 w 324"/>
                  <a:gd name="T77" fmla="*/ 25 h 184"/>
                  <a:gd name="T78" fmla="*/ 41 w 324"/>
                  <a:gd name="T79" fmla="*/ 9 h 184"/>
                  <a:gd name="T80" fmla="*/ 80 w 324"/>
                  <a:gd name="T81" fmla="*/ 0 h 184"/>
                  <a:gd name="T82" fmla="*/ 101 w 324"/>
                  <a:gd name="T83" fmla="*/ 5 h 184"/>
                  <a:gd name="T84" fmla="*/ 114 w 324"/>
                  <a:gd name="T85" fmla="*/ 1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184">
                    <a:moveTo>
                      <a:pt x="124" y="18"/>
                    </a:moveTo>
                    <a:lnTo>
                      <a:pt x="129" y="17"/>
                    </a:lnTo>
                    <a:lnTo>
                      <a:pt x="151" y="17"/>
                    </a:lnTo>
                    <a:lnTo>
                      <a:pt x="155" y="18"/>
                    </a:lnTo>
                    <a:lnTo>
                      <a:pt x="158" y="19"/>
                    </a:lnTo>
                    <a:lnTo>
                      <a:pt x="162" y="21"/>
                    </a:lnTo>
                    <a:lnTo>
                      <a:pt x="190" y="40"/>
                    </a:lnTo>
                    <a:lnTo>
                      <a:pt x="206" y="56"/>
                    </a:lnTo>
                    <a:lnTo>
                      <a:pt x="215" y="66"/>
                    </a:lnTo>
                    <a:lnTo>
                      <a:pt x="227" y="84"/>
                    </a:lnTo>
                    <a:lnTo>
                      <a:pt x="244" y="91"/>
                    </a:lnTo>
                    <a:lnTo>
                      <a:pt x="259" y="95"/>
                    </a:lnTo>
                    <a:lnTo>
                      <a:pt x="268" y="99"/>
                    </a:lnTo>
                    <a:lnTo>
                      <a:pt x="272" y="101"/>
                    </a:lnTo>
                    <a:lnTo>
                      <a:pt x="277" y="101"/>
                    </a:lnTo>
                    <a:lnTo>
                      <a:pt x="284" y="102"/>
                    </a:lnTo>
                    <a:lnTo>
                      <a:pt x="291" y="102"/>
                    </a:lnTo>
                    <a:lnTo>
                      <a:pt x="297" y="103"/>
                    </a:lnTo>
                    <a:lnTo>
                      <a:pt x="302" y="104"/>
                    </a:lnTo>
                    <a:lnTo>
                      <a:pt x="307" y="105"/>
                    </a:lnTo>
                    <a:lnTo>
                      <a:pt x="312" y="108"/>
                    </a:lnTo>
                    <a:lnTo>
                      <a:pt x="315" y="111"/>
                    </a:lnTo>
                    <a:lnTo>
                      <a:pt x="316" y="116"/>
                    </a:lnTo>
                    <a:lnTo>
                      <a:pt x="316" y="120"/>
                    </a:lnTo>
                    <a:lnTo>
                      <a:pt x="314" y="124"/>
                    </a:lnTo>
                    <a:lnTo>
                      <a:pt x="311" y="126"/>
                    </a:lnTo>
                    <a:lnTo>
                      <a:pt x="315" y="127"/>
                    </a:lnTo>
                    <a:lnTo>
                      <a:pt x="318" y="129"/>
                    </a:lnTo>
                    <a:lnTo>
                      <a:pt x="321" y="132"/>
                    </a:lnTo>
                    <a:lnTo>
                      <a:pt x="323" y="137"/>
                    </a:lnTo>
                    <a:lnTo>
                      <a:pt x="323" y="142"/>
                    </a:lnTo>
                    <a:lnTo>
                      <a:pt x="321" y="147"/>
                    </a:lnTo>
                    <a:lnTo>
                      <a:pt x="318" y="149"/>
                    </a:lnTo>
                    <a:lnTo>
                      <a:pt x="316" y="151"/>
                    </a:lnTo>
                    <a:lnTo>
                      <a:pt x="312" y="152"/>
                    </a:lnTo>
                    <a:lnTo>
                      <a:pt x="313" y="155"/>
                    </a:lnTo>
                    <a:lnTo>
                      <a:pt x="313" y="158"/>
                    </a:lnTo>
                    <a:lnTo>
                      <a:pt x="312" y="161"/>
                    </a:lnTo>
                    <a:lnTo>
                      <a:pt x="311" y="164"/>
                    </a:lnTo>
                    <a:lnTo>
                      <a:pt x="310" y="167"/>
                    </a:lnTo>
                    <a:lnTo>
                      <a:pt x="308" y="169"/>
                    </a:lnTo>
                    <a:lnTo>
                      <a:pt x="305" y="171"/>
                    </a:lnTo>
                    <a:lnTo>
                      <a:pt x="301" y="171"/>
                    </a:lnTo>
                    <a:lnTo>
                      <a:pt x="276" y="170"/>
                    </a:lnTo>
                    <a:lnTo>
                      <a:pt x="259" y="172"/>
                    </a:lnTo>
                    <a:lnTo>
                      <a:pt x="256" y="177"/>
                    </a:lnTo>
                    <a:lnTo>
                      <a:pt x="252" y="181"/>
                    </a:lnTo>
                    <a:lnTo>
                      <a:pt x="246" y="183"/>
                    </a:lnTo>
                    <a:lnTo>
                      <a:pt x="240" y="182"/>
                    </a:lnTo>
                    <a:lnTo>
                      <a:pt x="214" y="177"/>
                    </a:lnTo>
                    <a:lnTo>
                      <a:pt x="194" y="174"/>
                    </a:lnTo>
                    <a:lnTo>
                      <a:pt x="152" y="169"/>
                    </a:lnTo>
                    <a:lnTo>
                      <a:pt x="92" y="137"/>
                    </a:lnTo>
                    <a:lnTo>
                      <a:pt x="78" y="122"/>
                    </a:lnTo>
                    <a:lnTo>
                      <a:pt x="69" y="112"/>
                    </a:lnTo>
                    <a:lnTo>
                      <a:pt x="63" y="104"/>
                    </a:lnTo>
                    <a:lnTo>
                      <a:pt x="53" y="89"/>
                    </a:lnTo>
                    <a:lnTo>
                      <a:pt x="43" y="70"/>
                    </a:lnTo>
                    <a:lnTo>
                      <a:pt x="41" y="71"/>
                    </a:lnTo>
                    <a:lnTo>
                      <a:pt x="37" y="73"/>
                    </a:lnTo>
                    <a:lnTo>
                      <a:pt x="34" y="73"/>
                    </a:lnTo>
                    <a:lnTo>
                      <a:pt x="29" y="74"/>
                    </a:lnTo>
                    <a:lnTo>
                      <a:pt x="25" y="74"/>
                    </a:lnTo>
                    <a:lnTo>
                      <a:pt x="21" y="73"/>
                    </a:lnTo>
                    <a:lnTo>
                      <a:pt x="17" y="72"/>
                    </a:lnTo>
                    <a:lnTo>
                      <a:pt x="11" y="71"/>
                    </a:lnTo>
                    <a:lnTo>
                      <a:pt x="6" y="68"/>
                    </a:lnTo>
                    <a:lnTo>
                      <a:pt x="2" y="65"/>
                    </a:lnTo>
                    <a:lnTo>
                      <a:pt x="0" y="59"/>
                    </a:lnTo>
                    <a:lnTo>
                      <a:pt x="0" y="53"/>
                    </a:lnTo>
                    <a:lnTo>
                      <a:pt x="0" y="48"/>
                    </a:lnTo>
                    <a:lnTo>
                      <a:pt x="1" y="43"/>
                    </a:lnTo>
                    <a:lnTo>
                      <a:pt x="4" y="39"/>
                    </a:lnTo>
                    <a:lnTo>
                      <a:pt x="7" y="35"/>
                    </a:lnTo>
                    <a:lnTo>
                      <a:pt x="11" y="32"/>
                    </a:lnTo>
                    <a:lnTo>
                      <a:pt x="15" y="29"/>
                    </a:lnTo>
                    <a:lnTo>
                      <a:pt x="19" y="27"/>
                    </a:lnTo>
                    <a:lnTo>
                      <a:pt x="23" y="25"/>
                    </a:lnTo>
                    <a:lnTo>
                      <a:pt x="25" y="21"/>
                    </a:lnTo>
                    <a:lnTo>
                      <a:pt x="41" y="9"/>
                    </a:lnTo>
                    <a:lnTo>
                      <a:pt x="60" y="1"/>
                    </a:lnTo>
                    <a:lnTo>
                      <a:pt x="80" y="0"/>
                    </a:lnTo>
                    <a:lnTo>
                      <a:pt x="94" y="3"/>
                    </a:lnTo>
                    <a:lnTo>
                      <a:pt x="101" y="5"/>
                    </a:lnTo>
                    <a:lnTo>
                      <a:pt x="107" y="8"/>
                    </a:lnTo>
                    <a:lnTo>
                      <a:pt x="114" y="11"/>
                    </a:lnTo>
                    <a:lnTo>
                      <a:pt x="124" y="18"/>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64" name="Freeform 63"/>
              <p:cNvSpPr>
                <a:spLocks/>
              </p:cNvSpPr>
              <p:nvPr/>
            </p:nvSpPr>
            <p:spPr bwMode="auto">
              <a:xfrm>
                <a:off x="2551" y="3027"/>
                <a:ext cx="159" cy="65"/>
              </a:xfrm>
              <a:custGeom>
                <a:avLst/>
                <a:gdLst>
                  <a:gd name="T0" fmla="*/ 153 w 159"/>
                  <a:gd name="T1" fmla="*/ 64 h 65"/>
                  <a:gd name="T2" fmla="*/ 157 w 159"/>
                  <a:gd name="T3" fmla="*/ 58 h 65"/>
                  <a:gd name="T4" fmla="*/ 158 w 159"/>
                  <a:gd name="T5" fmla="*/ 52 h 65"/>
                  <a:gd name="T6" fmla="*/ 157 w 159"/>
                  <a:gd name="T7" fmla="*/ 46 h 65"/>
                  <a:gd name="T8" fmla="*/ 152 w 159"/>
                  <a:gd name="T9" fmla="*/ 40 h 65"/>
                  <a:gd name="T10" fmla="*/ 147 w 159"/>
                  <a:gd name="T11" fmla="*/ 37 h 65"/>
                  <a:gd name="T12" fmla="*/ 140 w 159"/>
                  <a:gd name="T13" fmla="*/ 35 h 65"/>
                  <a:gd name="T14" fmla="*/ 132 w 159"/>
                  <a:gd name="T15" fmla="*/ 33 h 65"/>
                  <a:gd name="T16" fmla="*/ 124 w 159"/>
                  <a:gd name="T17" fmla="*/ 32 h 65"/>
                  <a:gd name="T18" fmla="*/ 115 w 159"/>
                  <a:gd name="T19" fmla="*/ 32 h 65"/>
                  <a:gd name="T20" fmla="*/ 106 w 159"/>
                  <a:gd name="T21" fmla="*/ 31 h 65"/>
                  <a:gd name="T22" fmla="*/ 101 w 159"/>
                  <a:gd name="T23" fmla="*/ 27 h 65"/>
                  <a:gd name="T24" fmla="*/ 92 w 159"/>
                  <a:gd name="T25" fmla="*/ 22 h 65"/>
                  <a:gd name="T26" fmla="*/ 82 w 159"/>
                  <a:gd name="T27" fmla="*/ 20 h 65"/>
                  <a:gd name="T28" fmla="*/ 72 w 159"/>
                  <a:gd name="T29" fmla="*/ 19 h 65"/>
                  <a:gd name="T30" fmla="*/ 65 w 159"/>
                  <a:gd name="T31" fmla="*/ 13 h 65"/>
                  <a:gd name="T32" fmla="*/ 58 w 159"/>
                  <a:gd name="T33" fmla="*/ 9 h 65"/>
                  <a:gd name="T34" fmla="*/ 49 w 159"/>
                  <a:gd name="T35" fmla="*/ 4 h 65"/>
                  <a:gd name="T36" fmla="*/ 40 w 159"/>
                  <a:gd name="T37" fmla="*/ 1 h 65"/>
                  <a:gd name="T38" fmla="*/ 29 w 159"/>
                  <a:gd name="T39" fmla="*/ 0 h 65"/>
                  <a:gd name="T40" fmla="*/ 21 w 159"/>
                  <a:gd name="T41" fmla="*/ 1 h 65"/>
                  <a:gd name="T42" fmla="*/ 9 w 159"/>
                  <a:gd name="T43" fmla="*/ 2 h 65"/>
                  <a:gd name="T44" fmla="*/ 0 w 159"/>
                  <a:gd name="T45"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65">
                    <a:moveTo>
                      <a:pt x="153" y="64"/>
                    </a:moveTo>
                    <a:lnTo>
                      <a:pt x="157" y="58"/>
                    </a:lnTo>
                    <a:lnTo>
                      <a:pt x="158" y="52"/>
                    </a:lnTo>
                    <a:lnTo>
                      <a:pt x="157" y="46"/>
                    </a:lnTo>
                    <a:lnTo>
                      <a:pt x="152" y="40"/>
                    </a:lnTo>
                    <a:lnTo>
                      <a:pt x="147" y="37"/>
                    </a:lnTo>
                    <a:lnTo>
                      <a:pt x="140" y="35"/>
                    </a:lnTo>
                    <a:lnTo>
                      <a:pt x="132" y="33"/>
                    </a:lnTo>
                    <a:lnTo>
                      <a:pt x="124" y="32"/>
                    </a:lnTo>
                    <a:lnTo>
                      <a:pt x="115" y="32"/>
                    </a:lnTo>
                    <a:lnTo>
                      <a:pt x="106" y="31"/>
                    </a:lnTo>
                    <a:lnTo>
                      <a:pt x="101" y="27"/>
                    </a:lnTo>
                    <a:lnTo>
                      <a:pt x="92" y="22"/>
                    </a:lnTo>
                    <a:lnTo>
                      <a:pt x="82" y="20"/>
                    </a:lnTo>
                    <a:lnTo>
                      <a:pt x="72" y="19"/>
                    </a:lnTo>
                    <a:lnTo>
                      <a:pt x="65" y="13"/>
                    </a:lnTo>
                    <a:lnTo>
                      <a:pt x="58" y="9"/>
                    </a:lnTo>
                    <a:lnTo>
                      <a:pt x="49" y="4"/>
                    </a:lnTo>
                    <a:lnTo>
                      <a:pt x="40" y="1"/>
                    </a:lnTo>
                    <a:lnTo>
                      <a:pt x="29" y="0"/>
                    </a:lnTo>
                    <a:lnTo>
                      <a:pt x="21" y="1"/>
                    </a:lnTo>
                    <a:lnTo>
                      <a:pt x="9" y="2"/>
                    </a:lnTo>
                    <a:lnTo>
                      <a:pt x="0" y="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65" name="Freeform 64"/>
              <p:cNvSpPr>
                <a:spLocks/>
              </p:cNvSpPr>
              <p:nvPr/>
            </p:nvSpPr>
            <p:spPr bwMode="auto">
              <a:xfrm>
                <a:off x="2618" y="3032"/>
                <a:ext cx="144" cy="32"/>
              </a:xfrm>
              <a:custGeom>
                <a:avLst/>
                <a:gdLst>
                  <a:gd name="T0" fmla="*/ 143 w 144"/>
                  <a:gd name="T1" fmla="*/ 31 h 32"/>
                  <a:gd name="T2" fmla="*/ 140 w 144"/>
                  <a:gd name="T3" fmla="*/ 27 h 32"/>
                  <a:gd name="T4" fmla="*/ 135 w 144"/>
                  <a:gd name="T5" fmla="*/ 24 h 32"/>
                  <a:gd name="T6" fmla="*/ 129 w 144"/>
                  <a:gd name="T7" fmla="*/ 23 h 32"/>
                  <a:gd name="T8" fmla="*/ 122 w 144"/>
                  <a:gd name="T9" fmla="*/ 22 h 32"/>
                  <a:gd name="T10" fmla="*/ 115 w 144"/>
                  <a:gd name="T11" fmla="*/ 21 h 32"/>
                  <a:gd name="T12" fmla="*/ 107 w 144"/>
                  <a:gd name="T13" fmla="*/ 21 h 32"/>
                  <a:gd name="T14" fmla="*/ 99 w 144"/>
                  <a:gd name="T15" fmla="*/ 22 h 32"/>
                  <a:gd name="T16" fmla="*/ 91 w 144"/>
                  <a:gd name="T17" fmla="*/ 20 h 32"/>
                  <a:gd name="T18" fmla="*/ 83 w 144"/>
                  <a:gd name="T19" fmla="*/ 17 h 32"/>
                  <a:gd name="T20" fmla="*/ 75 w 144"/>
                  <a:gd name="T21" fmla="*/ 16 h 32"/>
                  <a:gd name="T22" fmla="*/ 67 w 144"/>
                  <a:gd name="T23" fmla="*/ 15 h 32"/>
                  <a:gd name="T24" fmla="*/ 59 w 144"/>
                  <a:gd name="T25" fmla="*/ 14 h 32"/>
                  <a:gd name="T26" fmla="*/ 54 w 144"/>
                  <a:gd name="T27" fmla="*/ 11 h 32"/>
                  <a:gd name="T28" fmla="*/ 48 w 144"/>
                  <a:gd name="T29" fmla="*/ 7 h 32"/>
                  <a:gd name="T30" fmla="*/ 41 w 144"/>
                  <a:gd name="T31" fmla="*/ 4 h 32"/>
                  <a:gd name="T32" fmla="*/ 34 w 144"/>
                  <a:gd name="T33" fmla="*/ 1 h 32"/>
                  <a:gd name="T34" fmla="*/ 27 w 144"/>
                  <a:gd name="T35" fmla="*/ 0 h 32"/>
                  <a:gd name="T36" fmla="*/ 20 w 144"/>
                  <a:gd name="T37" fmla="*/ 0 h 32"/>
                  <a:gd name="T38" fmla="*/ 12 w 144"/>
                  <a:gd name="T39" fmla="*/ 2 h 32"/>
                  <a:gd name="T40" fmla="*/ 8 w 144"/>
                  <a:gd name="T41" fmla="*/ 5 h 32"/>
                  <a:gd name="T42" fmla="*/ 3 w 144"/>
                  <a:gd name="T43" fmla="*/ 8 h 32"/>
                  <a:gd name="T44" fmla="*/ 0 w 144"/>
                  <a:gd name="T4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32">
                    <a:moveTo>
                      <a:pt x="143" y="31"/>
                    </a:moveTo>
                    <a:lnTo>
                      <a:pt x="140" y="27"/>
                    </a:lnTo>
                    <a:lnTo>
                      <a:pt x="135" y="24"/>
                    </a:lnTo>
                    <a:lnTo>
                      <a:pt x="129" y="23"/>
                    </a:lnTo>
                    <a:lnTo>
                      <a:pt x="122" y="22"/>
                    </a:lnTo>
                    <a:lnTo>
                      <a:pt x="115" y="21"/>
                    </a:lnTo>
                    <a:lnTo>
                      <a:pt x="107" y="21"/>
                    </a:lnTo>
                    <a:lnTo>
                      <a:pt x="99" y="22"/>
                    </a:lnTo>
                    <a:lnTo>
                      <a:pt x="91" y="20"/>
                    </a:lnTo>
                    <a:lnTo>
                      <a:pt x="83" y="17"/>
                    </a:lnTo>
                    <a:lnTo>
                      <a:pt x="75" y="16"/>
                    </a:lnTo>
                    <a:lnTo>
                      <a:pt x="67" y="15"/>
                    </a:lnTo>
                    <a:lnTo>
                      <a:pt x="59" y="14"/>
                    </a:lnTo>
                    <a:lnTo>
                      <a:pt x="54" y="11"/>
                    </a:lnTo>
                    <a:lnTo>
                      <a:pt x="48" y="7"/>
                    </a:lnTo>
                    <a:lnTo>
                      <a:pt x="41" y="4"/>
                    </a:lnTo>
                    <a:lnTo>
                      <a:pt x="34" y="1"/>
                    </a:lnTo>
                    <a:lnTo>
                      <a:pt x="27" y="0"/>
                    </a:lnTo>
                    <a:lnTo>
                      <a:pt x="20" y="0"/>
                    </a:lnTo>
                    <a:lnTo>
                      <a:pt x="12" y="2"/>
                    </a:lnTo>
                    <a:lnTo>
                      <a:pt x="8" y="5"/>
                    </a:lnTo>
                    <a:lnTo>
                      <a:pt x="3" y="8"/>
                    </a:lnTo>
                    <a:lnTo>
                      <a:pt x="0" y="1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66" name="Freeform 65"/>
              <p:cNvSpPr>
                <a:spLocks/>
              </p:cNvSpPr>
              <p:nvPr/>
            </p:nvSpPr>
            <p:spPr bwMode="auto">
              <a:xfrm>
                <a:off x="2643" y="3021"/>
                <a:ext cx="119" cy="17"/>
              </a:xfrm>
              <a:custGeom>
                <a:avLst/>
                <a:gdLst>
                  <a:gd name="T0" fmla="*/ 118 w 119"/>
                  <a:gd name="T1" fmla="*/ 16 h 17"/>
                  <a:gd name="T2" fmla="*/ 112 w 119"/>
                  <a:gd name="T3" fmla="*/ 15 h 17"/>
                  <a:gd name="T4" fmla="*/ 105 w 119"/>
                  <a:gd name="T5" fmla="*/ 14 h 17"/>
                  <a:gd name="T6" fmla="*/ 95 w 119"/>
                  <a:gd name="T7" fmla="*/ 14 h 17"/>
                  <a:gd name="T8" fmla="*/ 87 w 119"/>
                  <a:gd name="T9" fmla="*/ 14 h 17"/>
                  <a:gd name="T10" fmla="*/ 77 w 119"/>
                  <a:gd name="T11" fmla="*/ 12 h 17"/>
                  <a:gd name="T12" fmla="*/ 66 w 119"/>
                  <a:gd name="T13" fmla="*/ 11 h 17"/>
                  <a:gd name="T14" fmla="*/ 58 w 119"/>
                  <a:gd name="T15" fmla="*/ 11 h 17"/>
                  <a:gd name="T16" fmla="*/ 48 w 119"/>
                  <a:gd name="T17" fmla="*/ 8 h 17"/>
                  <a:gd name="T18" fmla="*/ 39 w 119"/>
                  <a:gd name="T19" fmla="*/ 3 h 17"/>
                  <a:gd name="T20" fmla="*/ 29 w 119"/>
                  <a:gd name="T21" fmla="*/ 1 h 17"/>
                  <a:gd name="T22" fmla="*/ 22 w 119"/>
                  <a:gd name="T23" fmla="*/ 0 h 17"/>
                  <a:gd name="T24" fmla="*/ 15 w 119"/>
                  <a:gd name="T25" fmla="*/ 0 h 17"/>
                  <a:gd name="T26" fmla="*/ 7 w 119"/>
                  <a:gd name="T27" fmla="*/ 1 h 17"/>
                  <a:gd name="T28" fmla="*/ 0 w 119"/>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7">
                    <a:moveTo>
                      <a:pt x="118" y="16"/>
                    </a:moveTo>
                    <a:lnTo>
                      <a:pt x="112" y="15"/>
                    </a:lnTo>
                    <a:lnTo>
                      <a:pt x="105" y="14"/>
                    </a:lnTo>
                    <a:lnTo>
                      <a:pt x="95" y="14"/>
                    </a:lnTo>
                    <a:lnTo>
                      <a:pt x="87" y="14"/>
                    </a:lnTo>
                    <a:lnTo>
                      <a:pt x="77" y="12"/>
                    </a:lnTo>
                    <a:lnTo>
                      <a:pt x="66" y="11"/>
                    </a:lnTo>
                    <a:lnTo>
                      <a:pt x="58" y="11"/>
                    </a:lnTo>
                    <a:lnTo>
                      <a:pt x="48" y="8"/>
                    </a:lnTo>
                    <a:lnTo>
                      <a:pt x="39" y="3"/>
                    </a:lnTo>
                    <a:lnTo>
                      <a:pt x="29" y="1"/>
                    </a:lnTo>
                    <a:lnTo>
                      <a:pt x="22" y="0"/>
                    </a:lnTo>
                    <a:lnTo>
                      <a:pt x="15" y="0"/>
                    </a:lnTo>
                    <a:lnTo>
                      <a:pt x="7" y="1"/>
                    </a:lnTo>
                    <a:lnTo>
                      <a:pt x="0"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67" name="Freeform 66"/>
              <p:cNvSpPr>
                <a:spLocks/>
              </p:cNvSpPr>
              <p:nvPr/>
            </p:nvSpPr>
            <p:spPr bwMode="auto">
              <a:xfrm>
                <a:off x="2485" y="2935"/>
                <a:ext cx="22" cy="27"/>
              </a:xfrm>
              <a:custGeom>
                <a:avLst/>
                <a:gdLst>
                  <a:gd name="T0" fmla="*/ 0 w 22"/>
                  <a:gd name="T1" fmla="*/ 0 h 27"/>
                  <a:gd name="T2" fmla="*/ 5 w 22"/>
                  <a:gd name="T3" fmla="*/ 0 h 27"/>
                  <a:gd name="T4" fmla="*/ 8 w 22"/>
                  <a:gd name="T5" fmla="*/ 1 h 27"/>
                  <a:gd name="T6" fmla="*/ 12 w 22"/>
                  <a:gd name="T7" fmla="*/ 2 h 27"/>
                  <a:gd name="T8" fmla="*/ 16 w 22"/>
                  <a:gd name="T9" fmla="*/ 5 h 27"/>
                  <a:gd name="T10" fmla="*/ 19 w 22"/>
                  <a:gd name="T11" fmla="*/ 8 h 27"/>
                  <a:gd name="T12" fmla="*/ 21 w 22"/>
                  <a:gd name="T13" fmla="*/ 14 h 27"/>
                  <a:gd name="T14" fmla="*/ 21 w 22"/>
                  <a:gd name="T15" fmla="*/ 19 h 27"/>
                  <a:gd name="T16" fmla="*/ 20 w 2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0" y="0"/>
                    </a:moveTo>
                    <a:lnTo>
                      <a:pt x="5" y="0"/>
                    </a:lnTo>
                    <a:lnTo>
                      <a:pt x="8" y="1"/>
                    </a:lnTo>
                    <a:lnTo>
                      <a:pt x="12" y="2"/>
                    </a:lnTo>
                    <a:lnTo>
                      <a:pt x="16" y="5"/>
                    </a:lnTo>
                    <a:lnTo>
                      <a:pt x="19" y="8"/>
                    </a:lnTo>
                    <a:lnTo>
                      <a:pt x="21" y="14"/>
                    </a:lnTo>
                    <a:lnTo>
                      <a:pt x="21" y="19"/>
                    </a:lnTo>
                    <a:lnTo>
                      <a:pt x="20" y="2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68" name="Freeform 67"/>
              <p:cNvSpPr>
                <a:spLocks/>
              </p:cNvSpPr>
              <p:nvPr/>
            </p:nvSpPr>
            <p:spPr bwMode="auto">
              <a:xfrm>
                <a:off x="2495" y="2943"/>
                <a:ext cx="17" cy="37"/>
              </a:xfrm>
              <a:custGeom>
                <a:avLst/>
                <a:gdLst>
                  <a:gd name="T0" fmla="*/ 16 w 17"/>
                  <a:gd name="T1" fmla="*/ 0 h 37"/>
                  <a:gd name="T2" fmla="*/ 14 w 17"/>
                  <a:gd name="T3" fmla="*/ 8 h 37"/>
                  <a:gd name="T4" fmla="*/ 13 w 17"/>
                  <a:gd name="T5" fmla="*/ 17 h 37"/>
                  <a:gd name="T6" fmla="*/ 11 w 17"/>
                  <a:gd name="T7" fmla="*/ 23 h 37"/>
                  <a:gd name="T8" fmla="*/ 9 w 17"/>
                  <a:gd name="T9" fmla="*/ 27 h 37"/>
                  <a:gd name="T10" fmla="*/ 6 w 17"/>
                  <a:gd name="T11" fmla="*/ 30 h 37"/>
                  <a:gd name="T12" fmla="*/ 3 w 17"/>
                  <a:gd name="T13" fmla="*/ 33 h 37"/>
                  <a:gd name="T14" fmla="*/ 0 w 17"/>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6" y="0"/>
                    </a:moveTo>
                    <a:lnTo>
                      <a:pt x="14" y="8"/>
                    </a:lnTo>
                    <a:lnTo>
                      <a:pt x="13" y="17"/>
                    </a:lnTo>
                    <a:lnTo>
                      <a:pt x="11" y="23"/>
                    </a:lnTo>
                    <a:lnTo>
                      <a:pt x="9" y="27"/>
                    </a:lnTo>
                    <a:lnTo>
                      <a:pt x="6" y="30"/>
                    </a:lnTo>
                    <a:lnTo>
                      <a:pt x="3" y="33"/>
                    </a:lnTo>
                    <a:lnTo>
                      <a:pt x="0" y="3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69" name="Freeform 68"/>
              <p:cNvSpPr>
                <a:spLocks/>
              </p:cNvSpPr>
              <p:nvPr/>
            </p:nvSpPr>
            <p:spPr bwMode="auto">
              <a:xfrm>
                <a:off x="2500" y="2973"/>
                <a:ext cx="24" cy="17"/>
              </a:xfrm>
              <a:custGeom>
                <a:avLst/>
                <a:gdLst>
                  <a:gd name="T0" fmla="*/ 0 w 24"/>
                  <a:gd name="T1" fmla="*/ 0 h 17"/>
                  <a:gd name="T2" fmla="*/ 6 w 24"/>
                  <a:gd name="T3" fmla="*/ 0 h 17"/>
                  <a:gd name="T4" fmla="*/ 11 w 24"/>
                  <a:gd name="T5" fmla="*/ 0 h 17"/>
                  <a:gd name="T6" fmla="*/ 16 w 24"/>
                  <a:gd name="T7" fmla="*/ 6 h 17"/>
                  <a:gd name="T8" fmla="*/ 23 w 24"/>
                  <a:gd name="T9" fmla="*/ 16 h 17"/>
                </a:gdLst>
                <a:ahLst/>
                <a:cxnLst>
                  <a:cxn ang="0">
                    <a:pos x="T0" y="T1"/>
                  </a:cxn>
                  <a:cxn ang="0">
                    <a:pos x="T2" y="T3"/>
                  </a:cxn>
                  <a:cxn ang="0">
                    <a:pos x="T4" y="T5"/>
                  </a:cxn>
                  <a:cxn ang="0">
                    <a:pos x="T6" y="T7"/>
                  </a:cxn>
                  <a:cxn ang="0">
                    <a:pos x="T8" y="T9"/>
                  </a:cxn>
                </a:cxnLst>
                <a:rect l="0" t="0" r="r" b="b"/>
                <a:pathLst>
                  <a:path w="24" h="17">
                    <a:moveTo>
                      <a:pt x="0" y="0"/>
                    </a:moveTo>
                    <a:lnTo>
                      <a:pt x="6" y="0"/>
                    </a:lnTo>
                    <a:lnTo>
                      <a:pt x="11" y="0"/>
                    </a:lnTo>
                    <a:lnTo>
                      <a:pt x="16" y="6"/>
                    </a:lnTo>
                    <a:lnTo>
                      <a:pt x="2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0" name="Freeform 69"/>
              <p:cNvSpPr>
                <a:spLocks/>
              </p:cNvSpPr>
              <p:nvPr/>
            </p:nvSpPr>
            <p:spPr bwMode="auto">
              <a:xfrm>
                <a:off x="2495" y="2978"/>
                <a:ext cx="28" cy="17"/>
              </a:xfrm>
              <a:custGeom>
                <a:avLst/>
                <a:gdLst>
                  <a:gd name="T0" fmla="*/ 0 w 28"/>
                  <a:gd name="T1" fmla="*/ 2 h 17"/>
                  <a:gd name="T2" fmla="*/ 6 w 28"/>
                  <a:gd name="T3" fmla="*/ 0 h 17"/>
                  <a:gd name="T4" fmla="*/ 9 w 28"/>
                  <a:gd name="T5" fmla="*/ 0 h 17"/>
                  <a:gd name="T6" fmla="*/ 14 w 28"/>
                  <a:gd name="T7" fmla="*/ 0 h 17"/>
                  <a:gd name="T8" fmla="*/ 19 w 28"/>
                  <a:gd name="T9" fmla="*/ 2 h 17"/>
                  <a:gd name="T10" fmla="*/ 23 w 28"/>
                  <a:gd name="T11" fmla="*/ 10 h 17"/>
                  <a:gd name="T12" fmla="*/ 27 w 2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8" h="17">
                    <a:moveTo>
                      <a:pt x="0" y="2"/>
                    </a:moveTo>
                    <a:lnTo>
                      <a:pt x="6" y="0"/>
                    </a:lnTo>
                    <a:lnTo>
                      <a:pt x="9" y="0"/>
                    </a:lnTo>
                    <a:lnTo>
                      <a:pt x="14" y="0"/>
                    </a:lnTo>
                    <a:lnTo>
                      <a:pt x="19" y="2"/>
                    </a:lnTo>
                    <a:lnTo>
                      <a:pt x="23" y="10"/>
                    </a:lnTo>
                    <a:lnTo>
                      <a:pt x="2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1" name="Freeform 70"/>
              <p:cNvSpPr>
                <a:spLocks/>
              </p:cNvSpPr>
              <p:nvPr/>
            </p:nvSpPr>
            <p:spPr bwMode="auto">
              <a:xfrm>
                <a:off x="2572" y="2929"/>
                <a:ext cx="17" cy="55"/>
              </a:xfrm>
              <a:custGeom>
                <a:avLst/>
                <a:gdLst>
                  <a:gd name="T0" fmla="*/ 4 w 17"/>
                  <a:gd name="T1" fmla="*/ 0 h 55"/>
                  <a:gd name="T2" fmla="*/ 7 w 17"/>
                  <a:gd name="T3" fmla="*/ 4 h 55"/>
                  <a:gd name="T4" fmla="*/ 10 w 17"/>
                  <a:gd name="T5" fmla="*/ 8 h 55"/>
                  <a:gd name="T6" fmla="*/ 13 w 17"/>
                  <a:gd name="T7" fmla="*/ 14 h 55"/>
                  <a:gd name="T8" fmla="*/ 16 w 17"/>
                  <a:gd name="T9" fmla="*/ 19 h 55"/>
                  <a:gd name="T10" fmla="*/ 16 w 17"/>
                  <a:gd name="T11" fmla="*/ 26 h 55"/>
                  <a:gd name="T12" fmla="*/ 14 w 17"/>
                  <a:gd name="T13" fmla="*/ 32 h 55"/>
                  <a:gd name="T14" fmla="*/ 13 w 17"/>
                  <a:gd name="T15" fmla="*/ 38 h 55"/>
                  <a:gd name="T16" fmla="*/ 8 w 17"/>
                  <a:gd name="T17" fmla="*/ 44 h 55"/>
                  <a:gd name="T18" fmla="*/ 4 w 17"/>
                  <a:gd name="T19" fmla="*/ 49 h 55"/>
                  <a:gd name="T20" fmla="*/ 0 w 1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5">
                    <a:moveTo>
                      <a:pt x="4" y="0"/>
                    </a:moveTo>
                    <a:lnTo>
                      <a:pt x="7" y="4"/>
                    </a:lnTo>
                    <a:lnTo>
                      <a:pt x="10" y="8"/>
                    </a:lnTo>
                    <a:lnTo>
                      <a:pt x="13" y="14"/>
                    </a:lnTo>
                    <a:lnTo>
                      <a:pt x="16" y="19"/>
                    </a:lnTo>
                    <a:lnTo>
                      <a:pt x="16" y="26"/>
                    </a:lnTo>
                    <a:lnTo>
                      <a:pt x="14" y="32"/>
                    </a:lnTo>
                    <a:lnTo>
                      <a:pt x="13" y="38"/>
                    </a:lnTo>
                    <a:lnTo>
                      <a:pt x="8" y="44"/>
                    </a:lnTo>
                    <a:lnTo>
                      <a:pt x="4" y="49"/>
                    </a:lnTo>
                    <a:lnTo>
                      <a:pt x="0" y="5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2" name="Freeform 71"/>
              <p:cNvSpPr>
                <a:spLocks/>
              </p:cNvSpPr>
              <p:nvPr/>
            </p:nvSpPr>
            <p:spPr bwMode="auto">
              <a:xfrm>
                <a:off x="2522" y="2995"/>
                <a:ext cx="35" cy="17"/>
              </a:xfrm>
              <a:custGeom>
                <a:avLst/>
                <a:gdLst>
                  <a:gd name="T0" fmla="*/ 0 w 35"/>
                  <a:gd name="T1" fmla="*/ 16 h 17"/>
                  <a:gd name="T2" fmla="*/ 6 w 35"/>
                  <a:gd name="T3" fmla="*/ 11 h 17"/>
                  <a:gd name="T4" fmla="*/ 12 w 35"/>
                  <a:gd name="T5" fmla="*/ 7 h 17"/>
                  <a:gd name="T6" fmla="*/ 17 w 35"/>
                  <a:gd name="T7" fmla="*/ 4 h 17"/>
                  <a:gd name="T8" fmla="*/ 23 w 35"/>
                  <a:gd name="T9" fmla="*/ 1 h 17"/>
                  <a:gd name="T10" fmla="*/ 29 w 35"/>
                  <a:gd name="T11" fmla="*/ 0 h 17"/>
                  <a:gd name="T12" fmla="*/ 34 w 3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0" y="16"/>
                    </a:moveTo>
                    <a:lnTo>
                      <a:pt x="6" y="11"/>
                    </a:lnTo>
                    <a:lnTo>
                      <a:pt x="12" y="7"/>
                    </a:lnTo>
                    <a:lnTo>
                      <a:pt x="17" y="4"/>
                    </a:lnTo>
                    <a:lnTo>
                      <a:pt x="23" y="1"/>
                    </a:lnTo>
                    <a:lnTo>
                      <a:pt x="29" y="0"/>
                    </a:lnTo>
                    <a:lnTo>
                      <a:pt x="34"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3" name="Freeform 72"/>
              <p:cNvSpPr>
                <a:spLocks/>
              </p:cNvSpPr>
              <p:nvPr/>
            </p:nvSpPr>
            <p:spPr bwMode="auto">
              <a:xfrm>
                <a:off x="2569" y="2959"/>
                <a:ext cx="56" cy="35"/>
              </a:xfrm>
              <a:custGeom>
                <a:avLst/>
                <a:gdLst>
                  <a:gd name="T0" fmla="*/ 0 w 56"/>
                  <a:gd name="T1" fmla="*/ 34 h 35"/>
                  <a:gd name="T2" fmla="*/ 6 w 56"/>
                  <a:gd name="T3" fmla="*/ 34 h 35"/>
                  <a:gd name="T4" fmla="*/ 15 w 56"/>
                  <a:gd name="T5" fmla="*/ 32 h 35"/>
                  <a:gd name="T6" fmla="*/ 23 w 56"/>
                  <a:gd name="T7" fmla="*/ 29 h 35"/>
                  <a:gd name="T8" fmla="*/ 30 w 56"/>
                  <a:gd name="T9" fmla="*/ 26 h 35"/>
                  <a:gd name="T10" fmla="*/ 37 w 56"/>
                  <a:gd name="T11" fmla="*/ 22 h 35"/>
                  <a:gd name="T12" fmla="*/ 45 w 56"/>
                  <a:gd name="T13" fmla="*/ 16 h 35"/>
                  <a:gd name="T14" fmla="*/ 48 w 56"/>
                  <a:gd name="T15" fmla="*/ 11 h 35"/>
                  <a:gd name="T16" fmla="*/ 55 w 5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34"/>
                    </a:moveTo>
                    <a:lnTo>
                      <a:pt x="6" y="34"/>
                    </a:lnTo>
                    <a:lnTo>
                      <a:pt x="15" y="32"/>
                    </a:lnTo>
                    <a:lnTo>
                      <a:pt x="23" y="29"/>
                    </a:lnTo>
                    <a:lnTo>
                      <a:pt x="30" y="26"/>
                    </a:lnTo>
                    <a:lnTo>
                      <a:pt x="37" y="22"/>
                    </a:lnTo>
                    <a:lnTo>
                      <a:pt x="45" y="16"/>
                    </a:lnTo>
                    <a:lnTo>
                      <a:pt x="48" y="11"/>
                    </a:lnTo>
                    <a:lnTo>
                      <a:pt x="55"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4" name="Freeform 73"/>
              <p:cNvSpPr>
                <a:spLocks/>
              </p:cNvSpPr>
              <p:nvPr/>
            </p:nvSpPr>
            <p:spPr bwMode="auto">
              <a:xfrm>
                <a:off x="2590" y="2984"/>
                <a:ext cx="27" cy="17"/>
              </a:xfrm>
              <a:custGeom>
                <a:avLst/>
                <a:gdLst>
                  <a:gd name="T0" fmla="*/ 0 w 27"/>
                  <a:gd name="T1" fmla="*/ 16 h 17"/>
                  <a:gd name="T2" fmla="*/ 11 w 27"/>
                  <a:gd name="T3" fmla="*/ 10 h 17"/>
                  <a:gd name="T4" fmla="*/ 20 w 27"/>
                  <a:gd name="T5" fmla="*/ 5 h 17"/>
                  <a:gd name="T6" fmla="*/ 26 w 27"/>
                  <a:gd name="T7" fmla="*/ 0 h 17"/>
                </a:gdLst>
                <a:ahLst/>
                <a:cxnLst>
                  <a:cxn ang="0">
                    <a:pos x="T0" y="T1"/>
                  </a:cxn>
                  <a:cxn ang="0">
                    <a:pos x="T2" y="T3"/>
                  </a:cxn>
                  <a:cxn ang="0">
                    <a:pos x="T4" y="T5"/>
                  </a:cxn>
                  <a:cxn ang="0">
                    <a:pos x="T6" y="T7"/>
                  </a:cxn>
                </a:cxnLst>
                <a:rect l="0" t="0" r="r" b="b"/>
                <a:pathLst>
                  <a:path w="27" h="17">
                    <a:moveTo>
                      <a:pt x="0" y="16"/>
                    </a:moveTo>
                    <a:lnTo>
                      <a:pt x="11" y="10"/>
                    </a:lnTo>
                    <a:lnTo>
                      <a:pt x="20" y="5"/>
                    </a:lnTo>
                    <a:lnTo>
                      <a:pt x="2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5" name="Freeform 74"/>
              <p:cNvSpPr>
                <a:spLocks/>
              </p:cNvSpPr>
              <p:nvPr/>
            </p:nvSpPr>
            <p:spPr bwMode="auto">
              <a:xfrm>
                <a:off x="2578" y="2981"/>
                <a:ext cx="78" cy="32"/>
              </a:xfrm>
              <a:custGeom>
                <a:avLst/>
                <a:gdLst>
                  <a:gd name="T0" fmla="*/ 0 w 78"/>
                  <a:gd name="T1" fmla="*/ 31 h 32"/>
                  <a:gd name="T2" fmla="*/ 8 w 78"/>
                  <a:gd name="T3" fmla="*/ 26 h 32"/>
                  <a:gd name="T4" fmla="*/ 17 w 78"/>
                  <a:gd name="T5" fmla="*/ 23 h 32"/>
                  <a:gd name="T6" fmla="*/ 25 w 78"/>
                  <a:gd name="T7" fmla="*/ 20 h 32"/>
                  <a:gd name="T8" fmla="*/ 36 w 78"/>
                  <a:gd name="T9" fmla="*/ 16 h 32"/>
                  <a:gd name="T10" fmla="*/ 44 w 78"/>
                  <a:gd name="T11" fmla="*/ 12 h 32"/>
                  <a:gd name="T12" fmla="*/ 46 w 78"/>
                  <a:gd name="T13" fmla="*/ 12 h 32"/>
                  <a:gd name="T14" fmla="*/ 58 w 78"/>
                  <a:gd name="T15" fmla="*/ 4 h 32"/>
                  <a:gd name="T16" fmla="*/ 68 w 78"/>
                  <a:gd name="T17" fmla="*/ 2 h 32"/>
                  <a:gd name="T18" fmla="*/ 77 w 7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2">
                    <a:moveTo>
                      <a:pt x="0" y="31"/>
                    </a:moveTo>
                    <a:lnTo>
                      <a:pt x="8" y="26"/>
                    </a:lnTo>
                    <a:lnTo>
                      <a:pt x="17" y="23"/>
                    </a:lnTo>
                    <a:lnTo>
                      <a:pt x="25" y="20"/>
                    </a:lnTo>
                    <a:lnTo>
                      <a:pt x="36" y="16"/>
                    </a:lnTo>
                    <a:lnTo>
                      <a:pt x="44" y="12"/>
                    </a:lnTo>
                    <a:lnTo>
                      <a:pt x="46" y="12"/>
                    </a:lnTo>
                    <a:lnTo>
                      <a:pt x="58" y="4"/>
                    </a:lnTo>
                    <a:lnTo>
                      <a:pt x="68" y="2"/>
                    </a:lnTo>
                    <a:lnTo>
                      <a:pt x="77"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6" name="Freeform 75"/>
              <p:cNvSpPr>
                <a:spLocks/>
              </p:cNvSpPr>
              <p:nvPr/>
            </p:nvSpPr>
            <p:spPr bwMode="auto">
              <a:xfrm>
                <a:off x="2473" y="2935"/>
                <a:ext cx="17" cy="17"/>
              </a:xfrm>
              <a:custGeom>
                <a:avLst/>
                <a:gdLst>
                  <a:gd name="T0" fmla="*/ 0 w 17"/>
                  <a:gd name="T1" fmla="*/ 16 h 17"/>
                  <a:gd name="T2" fmla="*/ 9 w 17"/>
                  <a:gd name="T3" fmla="*/ 16 h 17"/>
                  <a:gd name="T4" fmla="*/ 16 w 17"/>
                  <a:gd name="T5" fmla="*/ 0 h 17"/>
                </a:gdLst>
                <a:ahLst/>
                <a:cxnLst>
                  <a:cxn ang="0">
                    <a:pos x="T0" y="T1"/>
                  </a:cxn>
                  <a:cxn ang="0">
                    <a:pos x="T2" y="T3"/>
                  </a:cxn>
                  <a:cxn ang="0">
                    <a:pos x="T4" y="T5"/>
                  </a:cxn>
                </a:cxnLst>
                <a:rect l="0" t="0" r="r" b="b"/>
                <a:pathLst>
                  <a:path w="17" h="17">
                    <a:moveTo>
                      <a:pt x="0" y="16"/>
                    </a:moveTo>
                    <a:lnTo>
                      <a:pt x="9" y="16"/>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7" name="Freeform 76"/>
              <p:cNvSpPr>
                <a:spLocks/>
              </p:cNvSpPr>
              <p:nvPr/>
            </p:nvSpPr>
            <p:spPr bwMode="auto">
              <a:xfrm>
                <a:off x="2606" y="3046"/>
                <a:ext cx="18" cy="17"/>
              </a:xfrm>
              <a:custGeom>
                <a:avLst/>
                <a:gdLst>
                  <a:gd name="T0" fmla="*/ 17 w 18"/>
                  <a:gd name="T1" fmla="*/ 0 h 17"/>
                  <a:gd name="T2" fmla="*/ 12 w 18"/>
                  <a:gd name="T3" fmla="*/ 3 h 17"/>
                  <a:gd name="T4" fmla="*/ 8 w 18"/>
                  <a:gd name="T5" fmla="*/ 3 h 17"/>
                  <a:gd name="T6" fmla="*/ 4 w 18"/>
                  <a:gd name="T7" fmla="*/ 9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2" y="3"/>
                    </a:lnTo>
                    <a:lnTo>
                      <a:pt x="8" y="3"/>
                    </a:lnTo>
                    <a:lnTo>
                      <a:pt x="4"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8" name="Freeform 77"/>
              <p:cNvSpPr>
                <a:spLocks/>
              </p:cNvSpPr>
              <p:nvPr/>
            </p:nvSpPr>
            <p:spPr bwMode="auto">
              <a:xfrm>
                <a:off x="2640" y="3058"/>
                <a:ext cx="18" cy="17"/>
              </a:xfrm>
              <a:custGeom>
                <a:avLst/>
                <a:gdLst>
                  <a:gd name="T0" fmla="*/ 17 w 18"/>
                  <a:gd name="T1" fmla="*/ 0 h 17"/>
                  <a:gd name="T2" fmla="*/ 11 w 18"/>
                  <a:gd name="T3" fmla="*/ 0 h 17"/>
                  <a:gd name="T4" fmla="*/ 5 w 18"/>
                  <a:gd name="T5" fmla="*/ 5 h 17"/>
                  <a:gd name="T6" fmla="*/ 0 w 18"/>
                  <a:gd name="T7" fmla="*/ 16 h 17"/>
                </a:gdLst>
                <a:ahLst/>
                <a:cxnLst>
                  <a:cxn ang="0">
                    <a:pos x="T0" y="T1"/>
                  </a:cxn>
                  <a:cxn ang="0">
                    <a:pos x="T2" y="T3"/>
                  </a:cxn>
                  <a:cxn ang="0">
                    <a:pos x="T4" y="T5"/>
                  </a:cxn>
                  <a:cxn ang="0">
                    <a:pos x="T6" y="T7"/>
                  </a:cxn>
                </a:cxnLst>
                <a:rect l="0" t="0" r="r" b="b"/>
                <a:pathLst>
                  <a:path w="18" h="17">
                    <a:moveTo>
                      <a:pt x="17" y="0"/>
                    </a:moveTo>
                    <a:lnTo>
                      <a:pt x="11" y="0"/>
                    </a:lnTo>
                    <a:lnTo>
                      <a:pt x="5" y="5"/>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79" name="Freeform 78"/>
              <p:cNvSpPr>
                <a:spLocks/>
              </p:cNvSpPr>
              <p:nvPr/>
            </p:nvSpPr>
            <p:spPr bwMode="auto">
              <a:xfrm>
                <a:off x="2656" y="3046"/>
                <a:ext cx="24" cy="17"/>
              </a:xfrm>
              <a:custGeom>
                <a:avLst/>
                <a:gdLst>
                  <a:gd name="T0" fmla="*/ 23 w 24"/>
                  <a:gd name="T1" fmla="*/ 0 h 17"/>
                  <a:gd name="T2" fmla="*/ 19 w 24"/>
                  <a:gd name="T3" fmla="*/ 1 h 17"/>
                  <a:gd name="T4" fmla="*/ 14 w 24"/>
                  <a:gd name="T5" fmla="*/ 2 h 17"/>
                  <a:gd name="T6" fmla="*/ 10 w 24"/>
                  <a:gd name="T7" fmla="*/ 5 h 17"/>
                  <a:gd name="T8" fmla="*/ 6 w 24"/>
                  <a:gd name="T9" fmla="*/ 8 h 17"/>
                  <a:gd name="T10" fmla="*/ 3 w 24"/>
                  <a:gd name="T11" fmla="*/ 11 h 17"/>
                  <a:gd name="T12" fmla="*/ 1 w 24"/>
                  <a:gd name="T13" fmla="*/ 14 h 17"/>
                  <a:gd name="T14" fmla="*/ 0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3" y="0"/>
                    </a:moveTo>
                    <a:lnTo>
                      <a:pt x="19" y="1"/>
                    </a:lnTo>
                    <a:lnTo>
                      <a:pt x="14" y="2"/>
                    </a:lnTo>
                    <a:lnTo>
                      <a:pt x="10" y="5"/>
                    </a:lnTo>
                    <a:lnTo>
                      <a:pt x="6" y="8"/>
                    </a:lnTo>
                    <a:lnTo>
                      <a:pt x="3" y="11"/>
                    </a:lnTo>
                    <a:lnTo>
                      <a:pt x="1" y="14"/>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80" name="Freeform 79"/>
              <p:cNvSpPr>
                <a:spLocks/>
              </p:cNvSpPr>
              <p:nvPr/>
            </p:nvSpPr>
            <p:spPr bwMode="auto">
              <a:xfrm>
                <a:off x="2700" y="3054"/>
                <a:ext cx="19" cy="17"/>
              </a:xfrm>
              <a:custGeom>
                <a:avLst/>
                <a:gdLst>
                  <a:gd name="T0" fmla="*/ 18 w 19"/>
                  <a:gd name="T1" fmla="*/ 0 h 17"/>
                  <a:gd name="T2" fmla="*/ 9 w 19"/>
                  <a:gd name="T3" fmla="*/ 2 h 17"/>
                  <a:gd name="T4" fmla="*/ 6 w 19"/>
                  <a:gd name="T5" fmla="*/ 5 h 17"/>
                  <a:gd name="T6" fmla="*/ 2 w 19"/>
                  <a:gd name="T7" fmla="*/ 10 h 17"/>
                  <a:gd name="T8" fmla="*/ 0 w 19"/>
                  <a:gd name="T9" fmla="*/ 16 h 17"/>
                </a:gdLst>
                <a:ahLst/>
                <a:cxnLst>
                  <a:cxn ang="0">
                    <a:pos x="T0" y="T1"/>
                  </a:cxn>
                  <a:cxn ang="0">
                    <a:pos x="T2" y="T3"/>
                  </a:cxn>
                  <a:cxn ang="0">
                    <a:pos x="T4" y="T5"/>
                  </a:cxn>
                  <a:cxn ang="0">
                    <a:pos x="T6" y="T7"/>
                  </a:cxn>
                  <a:cxn ang="0">
                    <a:pos x="T8" y="T9"/>
                  </a:cxn>
                </a:cxnLst>
                <a:rect l="0" t="0" r="r" b="b"/>
                <a:pathLst>
                  <a:path w="19" h="17">
                    <a:moveTo>
                      <a:pt x="18" y="0"/>
                    </a:moveTo>
                    <a:lnTo>
                      <a:pt x="9" y="2"/>
                    </a:lnTo>
                    <a:lnTo>
                      <a:pt x="6" y="5"/>
                    </a:lnTo>
                    <a:lnTo>
                      <a:pt x="2"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81" name="Freeform 80"/>
              <p:cNvSpPr>
                <a:spLocks/>
              </p:cNvSpPr>
              <p:nvPr/>
            </p:nvSpPr>
            <p:spPr bwMode="auto">
              <a:xfrm>
                <a:off x="2714" y="3035"/>
                <a:ext cx="21" cy="17"/>
              </a:xfrm>
              <a:custGeom>
                <a:avLst/>
                <a:gdLst>
                  <a:gd name="T0" fmla="*/ 20 w 21"/>
                  <a:gd name="T1" fmla="*/ 0 h 17"/>
                  <a:gd name="T2" fmla="*/ 13 w 21"/>
                  <a:gd name="T3" fmla="*/ 3 h 17"/>
                  <a:gd name="T4" fmla="*/ 9 w 21"/>
                  <a:gd name="T5" fmla="*/ 6 h 17"/>
                  <a:gd name="T6" fmla="*/ 6 w 21"/>
                  <a:gd name="T7" fmla="*/ 9 h 17"/>
                  <a:gd name="T8" fmla="*/ 3 w 21"/>
                  <a:gd name="T9" fmla="*/ 12 h 17"/>
                  <a:gd name="T10" fmla="*/ 0 w 21"/>
                  <a:gd name="T11" fmla="*/ 16 h 17"/>
                </a:gdLst>
                <a:ahLst/>
                <a:cxnLst>
                  <a:cxn ang="0">
                    <a:pos x="T0" y="T1"/>
                  </a:cxn>
                  <a:cxn ang="0">
                    <a:pos x="T2" y="T3"/>
                  </a:cxn>
                  <a:cxn ang="0">
                    <a:pos x="T4" y="T5"/>
                  </a:cxn>
                  <a:cxn ang="0">
                    <a:pos x="T6" y="T7"/>
                  </a:cxn>
                  <a:cxn ang="0">
                    <a:pos x="T8" y="T9"/>
                  </a:cxn>
                  <a:cxn ang="0">
                    <a:pos x="T10" y="T11"/>
                  </a:cxn>
                </a:cxnLst>
                <a:rect l="0" t="0" r="r" b="b"/>
                <a:pathLst>
                  <a:path w="21" h="17">
                    <a:moveTo>
                      <a:pt x="20" y="0"/>
                    </a:moveTo>
                    <a:lnTo>
                      <a:pt x="13" y="3"/>
                    </a:lnTo>
                    <a:lnTo>
                      <a:pt x="9" y="6"/>
                    </a:lnTo>
                    <a:lnTo>
                      <a:pt x="6" y="9"/>
                    </a:lnTo>
                    <a:lnTo>
                      <a:pt x="3" y="12"/>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82" name="Freeform 81"/>
              <p:cNvSpPr>
                <a:spLocks/>
              </p:cNvSpPr>
              <p:nvPr/>
            </p:nvSpPr>
            <p:spPr bwMode="auto">
              <a:xfrm>
                <a:off x="2683" y="3032"/>
                <a:ext cx="18" cy="17"/>
              </a:xfrm>
              <a:custGeom>
                <a:avLst/>
                <a:gdLst>
                  <a:gd name="T0" fmla="*/ 17 w 18"/>
                  <a:gd name="T1" fmla="*/ 0 h 17"/>
                  <a:gd name="T2" fmla="*/ 10 w 18"/>
                  <a:gd name="T3" fmla="*/ 2 h 17"/>
                  <a:gd name="T4" fmla="*/ 7 w 18"/>
                  <a:gd name="T5" fmla="*/ 6 h 17"/>
                  <a:gd name="T6" fmla="*/ 3 w 18"/>
                  <a:gd name="T7" fmla="*/ 10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0" y="2"/>
                    </a:lnTo>
                    <a:lnTo>
                      <a:pt x="7" y="6"/>
                    </a:lnTo>
                    <a:lnTo>
                      <a:pt x="3"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83" name="Freeform 82"/>
              <p:cNvSpPr>
                <a:spLocks/>
              </p:cNvSpPr>
              <p:nvPr/>
            </p:nvSpPr>
            <p:spPr bwMode="auto">
              <a:xfrm>
                <a:off x="2705" y="3012"/>
                <a:ext cx="22" cy="17"/>
              </a:xfrm>
              <a:custGeom>
                <a:avLst/>
                <a:gdLst>
                  <a:gd name="T0" fmla="*/ 21 w 22"/>
                  <a:gd name="T1" fmla="*/ 0 h 17"/>
                  <a:gd name="T2" fmla="*/ 12 w 22"/>
                  <a:gd name="T3" fmla="*/ 2 h 17"/>
                  <a:gd name="T4" fmla="*/ 7 w 22"/>
                  <a:gd name="T5" fmla="*/ 5 h 17"/>
                  <a:gd name="T6" fmla="*/ 3 w 22"/>
                  <a:gd name="T7" fmla="*/ 8 h 17"/>
                  <a:gd name="T8" fmla="*/ 1 w 22"/>
                  <a:gd name="T9" fmla="*/ 11 h 17"/>
                  <a:gd name="T10" fmla="*/ 0 w 22"/>
                  <a:gd name="T11" fmla="*/ 16 h 17"/>
                </a:gdLst>
                <a:ahLst/>
                <a:cxnLst>
                  <a:cxn ang="0">
                    <a:pos x="T0" y="T1"/>
                  </a:cxn>
                  <a:cxn ang="0">
                    <a:pos x="T2" y="T3"/>
                  </a:cxn>
                  <a:cxn ang="0">
                    <a:pos x="T4" y="T5"/>
                  </a:cxn>
                  <a:cxn ang="0">
                    <a:pos x="T6" y="T7"/>
                  </a:cxn>
                  <a:cxn ang="0">
                    <a:pos x="T8" y="T9"/>
                  </a:cxn>
                  <a:cxn ang="0">
                    <a:pos x="T10" y="T11"/>
                  </a:cxn>
                </a:cxnLst>
                <a:rect l="0" t="0" r="r" b="b"/>
                <a:pathLst>
                  <a:path w="22" h="17">
                    <a:moveTo>
                      <a:pt x="21" y="0"/>
                    </a:moveTo>
                    <a:lnTo>
                      <a:pt x="12" y="2"/>
                    </a:lnTo>
                    <a:lnTo>
                      <a:pt x="7" y="5"/>
                    </a:lnTo>
                    <a:lnTo>
                      <a:pt x="3" y="8"/>
                    </a:lnTo>
                    <a:lnTo>
                      <a:pt x="1" y="11"/>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84" name="Freeform 83"/>
              <p:cNvSpPr>
                <a:spLocks/>
              </p:cNvSpPr>
              <p:nvPr/>
            </p:nvSpPr>
            <p:spPr bwMode="auto">
              <a:xfrm>
                <a:off x="2666" y="3002"/>
                <a:ext cx="32" cy="17"/>
              </a:xfrm>
              <a:custGeom>
                <a:avLst/>
                <a:gdLst>
                  <a:gd name="T0" fmla="*/ 31 w 32"/>
                  <a:gd name="T1" fmla="*/ 0 h 17"/>
                  <a:gd name="T2" fmla="*/ 18 w 32"/>
                  <a:gd name="T3" fmla="*/ 0 h 17"/>
                  <a:gd name="T4" fmla="*/ 9 w 32"/>
                  <a:gd name="T5" fmla="*/ 4 h 17"/>
                  <a:gd name="T6" fmla="*/ 3 w 32"/>
                  <a:gd name="T7" fmla="*/ 9 h 17"/>
                  <a:gd name="T8" fmla="*/ 0 w 32"/>
                  <a:gd name="T9" fmla="*/ 16 h 17"/>
                </a:gdLst>
                <a:ahLst/>
                <a:cxnLst>
                  <a:cxn ang="0">
                    <a:pos x="T0" y="T1"/>
                  </a:cxn>
                  <a:cxn ang="0">
                    <a:pos x="T2" y="T3"/>
                  </a:cxn>
                  <a:cxn ang="0">
                    <a:pos x="T4" y="T5"/>
                  </a:cxn>
                  <a:cxn ang="0">
                    <a:pos x="T6" y="T7"/>
                  </a:cxn>
                  <a:cxn ang="0">
                    <a:pos x="T8" y="T9"/>
                  </a:cxn>
                </a:cxnLst>
                <a:rect l="0" t="0" r="r" b="b"/>
                <a:pathLst>
                  <a:path w="32" h="17">
                    <a:moveTo>
                      <a:pt x="31" y="0"/>
                    </a:moveTo>
                    <a:lnTo>
                      <a:pt x="18" y="0"/>
                    </a:lnTo>
                    <a:lnTo>
                      <a:pt x="9" y="4"/>
                    </a:lnTo>
                    <a:lnTo>
                      <a:pt x="3"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85" name="Freeform 84"/>
              <p:cNvSpPr>
                <a:spLocks/>
              </p:cNvSpPr>
              <p:nvPr/>
            </p:nvSpPr>
            <p:spPr bwMode="auto">
              <a:xfrm>
                <a:off x="2656" y="3007"/>
                <a:ext cx="17" cy="17"/>
              </a:xfrm>
              <a:custGeom>
                <a:avLst/>
                <a:gdLst>
                  <a:gd name="T0" fmla="*/ 5 w 17"/>
                  <a:gd name="T1" fmla="*/ 16 h 17"/>
                  <a:gd name="T2" fmla="*/ 0 w 17"/>
                  <a:gd name="T3" fmla="*/ 11 h 17"/>
                  <a:gd name="T4" fmla="*/ 5 w 17"/>
                  <a:gd name="T5" fmla="*/ 5 h 17"/>
                  <a:gd name="T6" fmla="*/ 16 w 17"/>
                  <a:gd name="T7" fmla="*/ 0 h 17"/>
                </a:gdLst>
                <a:ahLst/>
                <a:cxnLst>
                  <a:cxn ang="0">
                    <a:pos x="T0" y="T1"/>
                  </a:cxn>
                  <a:cxn ang="0">
                    <a:pos x="T2" y="T3"/>
                  </a:cxn>
                  <a:cxn ang="0">
                    <a:pos x="T4" y="T5"/>
                  </a:cxn>
                  <a:cxn ang="0">
                    <a:pos x="T6" y="T7"/>
                  </a:cxn>
                </a:cxnLst>
                <a:rect l="0" t="0" r="r" b="b"/>
                <a:pathLst>
                  <a:path w="17" h="17">
                    <a:moveTo>
                      <a:pt x="5" y="16"/>
                    </a:moveTo>
                    <a:lnTo>
                      <a:pt x="0" y="11"/>
                    </a:lnTo>
                    <a:lnTo>
                      <a:pt x="5" y="5"/>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86" name="Freeform 85"/>
              <p:cNvSpPr>
                <a:spLocks/>
              </p:cNvSpPr>
              <p:nvPr/>
            </p:nvSpPr>
            <p:spPr bwMode="auto">
              <a:xfrm>
                <a:off x="2631" y="3022"/>
                <a:ext cx="17" cy="17"/>
              </a:xfrm>
              <a:custGeom>
                <a:avLst/>
                <a:gdLst>
                  <a:gd name="T0" fmla="*/ 16 w 17"/>
                  <a:gd name="T1" fmla="*/ 16 h 17"/>
                  <a:gd name="T2" fmla="*/ 8 w 17"/>
                  <a:gd name="T3" fmla="*/ 9 h 17"/>
                  <a:gd name="T4" fmla="*/ 0 w 17"/>
                  <a:gd name="T5" fmla="*/ 0 h 17"/>
                </a:gdLst>
                <a:ahLst/>
                <a:cxnLst>
                  <a:cxn ang="0">
                    <a:pos x="T0" y="T1"/>
                  </a:cxn>
                  <a:cxn ang="0">
                    <a:pos x="T2" y="T3"/>
                  </a:cxn>
                  <a:cxn ang="0">
                    <a:pos x="T4" y="T5"/>
                  </a:cxn>
                </a:cxnLst>
                <a:rect l="0" t="0" r="r" b="b"/>
                <a:pathLst>
                  <a:path w="17" h="17">
                    <a:moveTo>
                      <a:pt x="16" y="16"/>
                    </a:moveTo>
                    <a:lnTo>
                      <a:pt x="8" y="9"/>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87" name="Line 1067"/>
              <p:cNvSpPr>
                <a:spLocks noChangeShapeType="1"/>
              </p:cNvSpPr>
              <p:nvPr/>
            </p:nvSpPr>
            <p:spPr bwMode="auto">
              <a:xfrm flipH="1" flipV="1">
                <a:off x="2640" y="3079"/>
                <a:ext cx="4"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grpSp>
        <p:grpSp>
          <p:nvGrpSpPr>
            <p:cNvPr id="42" name="Group 41"/>
            <p:cNvGrpSpPr>
              <a:grpSpLocks/>
            </p:cNvGrpSpPr>
            <p:nvPr/>
          </p:nvGrpSpPr>
          <p:grpSpPr bwMode="auto">
            <a:xfrm>
              <a:off x="2734" y="2856"/>
              <a:ext cx="275" cy="202"/>
              <a:chOff x="2734" y="2856"/>
              <a:chExt cx="275" cy="202"/>
            </a:xfrm>
          </p:grpSpPr>
          <p:sp>
            <p:nvSpPr>
              <p:cNvPr id="43" name="Freeform 42"/>
              <p:cNvSpPr>
                <a:spLocks/>
              </p:cNvSpPr>
              <p:nvPr/>
            </p:nvSpPr>
            <p:spPr bwMode="auto">
              <a:xfrm>
                <a:off x="2734" y="2856"/>
                <a:ext cx="275" cy="202"/>
              </a:xfrm>
              <a:custGeom>
                <a:avLst/>
                <a:gdLst>
                  <a:gd name="T0" fmla="*/ 84 w 275"/>
                  <a:gd name="T1" fmla="*/ 4 h 202"/>
                  <a:gd name="T2" fmla="*/ 124 w 275"/>
                  <a:gd name="T3" fmla="*/ 0 h 202"/>
                  <a:gd name="T4" fmla="*/ 141 w 275"/>
                  <a:gd name="T5" fmla="*/ 1 h 202"/>
                  <a:gd name="T6" fmla="*/ 152 w 275"/>
                  <a:gd name="T7" fmla="*/ 4 h 202"/>
                  <a:gd name="T8" fmla="*/ 175 w 275"/>
                  <a:gd name="T9" fmla="*/ 6 h 202"/>
                  <a:gd name="T10" fmla="*/ 215 w 275"/>
                  <a:gd name="T11" fmla="*/ 9 h 202"/>
                  <a:gd name="T12" fmla="*/ 253 w 275"/>
                  <a:gd name="T13" fmla="*/ 9 h 202"/>
                  <a:gd name="T14" fmla="*/ 268 w 275"/>
                  <a:gd name="T15" fmla="*/ 11 h 202"/>
                  <a:gd name="T16" fmla="*/ 273 w 275"/>
                  <a:gd name="T17" fmla="*/ 17 h 202"/>
                  <a:gd name="T18" fmla="*/ 274 w 275"/>
                  <a:gd name="T19" fmla="*/ 27 h 202"/>
                  <a:gd name="T20" fmla="*/ 270 w 275"/>
                  <a:gd name="T21" fmla="*/ 36 h 202"/>
                  <a:gd name="T22" fmla="*/ 265 w 275"/>
                  <a:gd name="T23" fmla="*/ 41 h 202"/>
                  <a:gd name="T24" fmla="*/ 256 w 275"/>
                  <a:gd name="T25" fmla="*/ 45 h 202"/>
                  <a:gd name="T26" fmla="*/ 239 w 275"/>
                  <a:gd name="T27" fmla="*/ 48 h 202"/>
                  <a:gd name="T28" fmla="*/ 226 w 275"/>
                  <a:gd name="T29" fmla="*/ 50 h 202"/>
                  <a:gd name="T30" fmla="*/ 215 w 275"/>
                  <a:gd name="T31" fmla="*/ 49 h 202"/>
                  <a:gd name="T32" fmla="*/ 201 w 275"/>
                  <a:gd name="T33" fmla="*/ 47 h 202"/>
                  <a:gd name="T34" fmla="*/ 192 w 275"/>
                  <a:gd name="T35" fmla="*/ 48 h 202"/>
                  <a:gd name="T36" fmla="*/ 186 w 275"/>
                  <a:gd name="T37" fmla="*/ 51 h 202"/>
                  <a:gd name="T38" fmla="*/ 179 w 275"/>
                  <a:gd name="T39" fmla="*/ 57 h 202"/>
                  <a:gd name="T40" fmla="*/ 175 w 275"/>
                  <a:gd name="T41" fmla="*/ 65 h 202"/>
                  <a:gd name="T42" fmla="*/ 176 w 275"/>
                  <a:gd name="T43" fmla="*/ 69 h 202"/>
                  <a:gd name="T44" fmla="*/ 183 w 275"/>
                  <a:gd name="T45" fmla="*/ 87 h 202"/>
                  <a:gd name="T46" fmla="*/ 199 w 275"/>
                  <a:gd name="T47" fmla="*/ 114 h 202"/>
                  <a:gd name="T48" fmla="*/ 209 w 275"/>
                  <a:gd name="T49" fmla="*/ 136 h 202"/>
                  <a:gd name="T50" fmla="*/ 222 w 275"/>
                  <a:gd name="T51" fmla="*/ 150 h 202"/>
                  <a:gd name="T52" fmla="*/ 236 w 275"/>
                  <a:gd name="T53" fmla="*/ 161 h 202"/>
                  <a:gd name="T54" fmla="*/ 242 w 275"/>
                  <a:gd name="T55" fmla="*/ 168 h 202"/>
                  <a:gd name="T56" fmla="*/ 244 w 275"/>
                  <a:gd name="T57" fmla="*/ 174 h 202"/>
                  <a:gd name="T58" fmla="*/ 244 w 275"/>
                  <a:gd name="T59" fmla="*/ 179 h 202"/>
                  <a:gd name="T60" fmla="*/ 242 w 275"/>
                  <a:gd name="T61" fmla="*/ 185 h 202"/>
                  <a:gd name="T62" fmla="*/ 239 w 275"/>
                  <a:gd name="T63" fmla="*/ 190 h 202"/>
                  <a:gd name="T64" fmla="*/ 233 w 275"/>
                  <a:gd name="T65" fmla="*/ 192 h 202"/>
                  <a:gd name="T66" fmla="*/ 226 w 275"/>
                  <a:gd name="T67" fmla="*/ 193 h 202"/>
                  <a:gd name="T68" fmla="*/ 214 w 275"/>
                  <a:gd name="T69" fmla="*/ 190 h 202"/>
                  <a:gd name="T70" fmla="*/ 209 w 275"/>
                  <a:gd name="T71" fmla="*/ 194 h 202"/>
                  <a:gd name="T72" fmla="*/ 201 w 275"/>
                  <a:gd name="T73" fmla="*/ 196 h 202"/>
                  <a:gd name="T74" fmla="*/ 192 w 275"/>
                  <a:gd name="T75" fmla="*/ 195 h 202"/>
                  <a:gd name="T76" fmla="*/ 182 w 275"/>
                  <a:gd name="T77" fmla="*/ 193 h 202"/>
                  <a:gd name="T78" fmla="*/ 173 w 275"/>
                  <a:gd name="T79" fmla="*/ 191 h 202"/>
                  <a:gd name="T80" fmla="*/ 171 w 275"/>
                  <a:gd name="T81" fmla="*/ 196 h 202"/>
                  <a:gd name="T82" fmla="*/ 165 w 275"/>
                  <a:gd name="T83" fmla="*/ 200 h 202"/>
                  <a:gd name="T84" fmla="*/ 156 w 275"/>
                  <a:gd name="T85" fmla="*/ 201 h 202"/>
                  <a:gd name="T86" fmla="*/ 141 w 275"/>
                  <a:gd name="T87" fmla="*/ 197 h 202"/>
                  <a:gd name="T88" fmla="*/ 112 w 275"/>
                  <a:gd name="T89" fmla="*/ 184 h 202"/>
                  <a:gd name="T90" fmla="*/ 105 w 275"/>
                  <a:gd name="T91" fmla="*/ 183 h 202"/>
                  <a:gd name="T92" fmla="*/ 100 w 275"/>
                  <a:gd name="T93" fmla="*/ 185 h 202"/>
                  <a:gd name="T94" fmla="*/ 95 w 275"/>
                  <a:gd name="T95" fmla="*/ 186 h 202"/>
                  <a:gd name="T96" fmla="*/ 90 w 275"/>
                  <a:gd name="T97" fmla="*/ 185 h 202"/>
                  <a:gd name="T98" fmla="*/ 85 w 275"/>
                  <a:gd name="T99" fmla="*/ 184 h 202"/>
                  <a:gd name="T100" fmla="*/ 81 w 275"/>
                  <a:gd name="T101" fmla="*/ 182 h 202"/>
                  <a:gd name="T102" fmla="*/ 73 w 275"/>
                  <a:gd name="T103" fmla="*/ 174 h 202"/>
                  <a:gd name="T104" fmla="*/ 56 w 275"/>
                  <a:gd name="T105" fmla="*/ 160 h 202"/>
                  <a:gd name="T106" fmla="*/ 44 w 275"/>
                  <a:gd name="T107" fmla="*/ 147 h 202"/>
                  <a:gd name="T108" fmla="*/ 30 w 275"/>
                  <a:gd name="T109" fmla="*/ 134 h 202"/>
                  <a:gd name="T110" fmla="*/ 6 w 275"/>
                  <a:gd name="T111" fmla="*/ 97 h 202"/>
                  <a:gd name="T112" fmla="*/ 0 w 275"/>
                  <a:gd name="T113" fmla="*/ 72 h 202"/>
                  <a:gd name="T114" fmla="*/ 0 w 275"/>
                  <a:gd name="T115" fmla="*/ 51 h 202"/>
                  <a:gd name="T116" fmla="*/ 7 w 275"/>
                  <a:gd name="T117" fmla="*/ 36 h 202"/>
                  <a:gd name="T118" fmla="*/ 15 w 275"/>
                  <a:gd name="T119" fmla="*/ 28 h 202"/>
                  <a:gd name="T120" fmla="*/ 26 w 275"/>
                  <a:gd name="T121" fmla="*/ 24 h 202"/>
                  <a:gd name="T122" fmla="*/ 38 w 275"/>
                  <a:gd name="T123" fmla="*/ 22 h 202"/>
                  <a:gd name="T124" fmla="*/ 51 w 275"/>
                  <a:gd name="T125" fmla="*/ 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02">
                    <a:moveTo>
                      <a:pt x="58" y="22"/>
                    </a:moveTo>
                    <a:lnTo>
                      <a:pt x="84" y="4"/>
                    </a:lnTo>
                    <a:lnTo>
                      <a:pt x="110" y="1"/>
                    </a:lnTo>
                    <a:lnTo>
                      <a:pt x="124" y="0"/>
                    </a:lnTo>
                    <a:lnTo>
                      <a:pt x="133" y="0"/>
                    </a:lnTo>
                    <a:lnTo>
                      <a:pt x="141" y="1"/>
                    </a:lnTo>
                    <a:lnTo>
                      <a:pt x="147" y="2"/>
                    </a:lnTo>
                    <a:lnTo>
                      <a:pt x="152" y="4"/>
                    </a:lnTo>
                    <a:lnTo>
                      <a:pt x="157" y="6"/>
                    </a:lnTo>
                    <a:lnTo>
                      <a:pt x="175" y="6"/>
                    </a:lnTo>
                    <a:lnTo>
                      <a:pt x="198" y="8"/>
                    </a:lnTo>
                    <a:lnTo>
                      <a:pt x="215" y="9"/>
                    </a:lnTo>
                    <a:lnTo>
                      <a:pt x="229" y="8"/>
                    </a:lnTo>
                    <a:lnTo>
                      <a:pt x="253" y="9"/>
                    </a:lnTo>
                    <a:lnTo>
                      <a:pt x="261" y="10"/>
                    </a:lnTo>
                    <a:lnTo>
                      <a:pt x="268" y="11"/>
                    </a:lnTo>
                    <a:lnTo>
                      <a:pt x="271" y="14"/>
                    </a:lnTo>
                    <a:lnTo>
                      <a:pt x="273" y="17"/>
                    </a:lnTo>
                    <a:lnTo>
                      <a:pt x="274" y="22"/>
                    </a:lnTo>
                    <a:lnTo>
                      <a:pt x="274" y="27"/>
                    </a:lnTo>
                    <a:lnTo>
                      <a:pt x="273" y="32"/>
                    </a:lnTo>
                    <a:lnTo>
                      <a:pt x="270" y="36"/>
                    </a:lnTo>
                    <a:lnTo>
                      <a:pt x="267" y="39"/>
                    </a:lnTo>
                    <a:lnTo>
                      <a:pt x="265" y="41"/>
                    </a:lnTo>
                    <a:lnTo>
                      <a:pt x="260" y="43"/>
                    </a:lnTo>
                    <a:lnTo>
                      <a:pt x="256" y="45"/>
                    </a:lnTo>
                    <a:lnTo>
                      <a:pt x="250" y="46"/>
                    </a:lnTo>
                    <a:lnTo>
                      <a:pt x="239" y="48"/>
                    </a:lnTo>
                    <a:lnTo>
                      <a:pt x="232" y="49"/>
                    </a:lnTo>
                    <a:lnTo>
                      <a:pt x="226" y="50"/>
                    </a:lnTo>
                    <a:lnTo>
                      <a:pt x="220" y="50"/>
                    </a:lnTo>
                    <a:lnTo>
                      <a:pt x="215" y="49"/>
                    </a:lnTo>
                    <a:lnTo>
                      <a:pt x="206" y="47"/>
                    </a:lnTo>
                    <a:lnTo>
                      <a:pt x="201" y="47"/>
                    </a:lnTo>
                    <a:lnTo>
                      <a:pt x="196" y="47"/>
                    </a:lnTo>
                    <a:lnTo>
                      <a:pt x="192" y="48"/>
                    </a:lnTo>
                    <a:lnTo>
                      <a:pt x="188" y="50"/>
                    </a:lnTo>
                    <a:lnTo>
                      <a:pt x="186" y="51"/>
                    </a:lnTo>
                    <a:lnTo>
                      <a:pt x="183" y="53"/>
                    </a:lnTo>
                    <a:lnTo>
                      <a:pt x="179" y="57"/>
                    </a:lnTo>
                    <a:lnTo>
                      <a:pt x="176" y="62"/>
                    </a:lnTo>
                    <a:lnTo>
                      <a:pt x="175" y="65"/>
                    </a:lnTo>
                    <a:lnTo>
                      <a:pt x="175" y="66"/>
                    </a:lnTo>
                    <a:lnTo>
                      <a:pt x="176" y="69"/>
                    </a:lnTo>
                    <a:lnTo>
                      <a:pt x="180" y="82"/>
                    </a:lnTo>
                    <a:lnTo>
                      <a:pt x="183" y="87"/>
                    </a:lnTo>
                    <a:lnTo>
                      <a:pt x="191" y="98"/>
                    </a:lnTo>
                    <a:lnTo>
                      <a:pt x="199" y="114"/>
                    </a:lnTo>
                    <a:lnTo>
                      <a:pt x="201" y="125"/>
                    </a:lnTo>
                    <a:lnTo>
                      <a:pt x="209" y="136"/>
                    </a:lnTo>
                    <a:lnTo>
                      <a:pt x="216" y="145"/>
                    </a:lnTo>
                    <a:lnTo>
                      <a:pt x="222" y="150"/>
                    </a:lnTo>
                    <a:lnTo>
                      <a:pt x="229" y="155"/>
                    </a:lnTo>
                    <a:lnTo>
                      <a:pt x="236" y="161"/>
                    </a:lnTo>
                    <a:lnTo>
                      <a:pt x="241" y="166"/>
                    </a:lnTo>
                    <a:lnTo>
                      <a:pt x="242" y="168"/>
                    </a:lnTo>
                    <a:lnTo>
                      <a:pt x="244" y="171"/>
                    </a:lnTo>
                    <a:lnTo>
                      <a:pt x="244" y="174"/>
                    </a:lnTo>
                    <a:lnTo>
                      <a:pt x="244" y="176"/>
                    </a:lnTo>
                    <a:lnTo>
                      <a:pt x="244" y="179"/>
                    </a:lnTo>
                    <a:lnTo>
                      <a:pt x="244" y="182"/>
                    </a:lnTo>
                    <a:lnTo>
                      <a:pt x="242" y="185"/>
                    </a:lnTo>
                    <a:lnTo>
                      <a:pt x="241" y="188"/>
                    </a:lnTo>
                    <a:lnTo>
                      <a:pt x="239" y="190"/>
                    </a:lnTo>
                    <a:lnTo>
                      <a:pt x="236" y="192"/>
                    </a:lnTo>
                    <a:lnTo>
                      <a:pt x="233" y="192"/>
                    </a:lnTo>
                    <a:lnTo>
                      <a:pt x="229" y="193"/>
                    </a:lnTo>
                    <a:lnTo>
                      <a:pt x="226" y="193"/>
                    </a:lnTo>
                    <a:lnTo>
                      <a:pt x="222" y="192"/>
                    </a:lnTo>
                    <a:lnTo>
                      <a:pt x="214" y="190"/>
                    </a:lnTo>
                    <a:lnTo>
                      <a:pt x="212" y="192"/>
                    </a:lnTo>
                    <a:lnTo>
                      <a:pt x="209" y="194"/>
                    </a:lnTo>
                    <a:lnTo>
                      <a:pt x="205" y="195"/>
                    </a:lnTo>
                    <a:lnTo>
                      <a:pt x="201" y="196"/>
                    </a:lnTo>
                    <a:lnTo>
                      <a:pt x="197" y="196"/>
                    </a:lnTo>
                    <a:lnTo>
                      <a:pt x="192" y="195"/>
                    </a:lnTo>
                    <a:lnTo>
                      <a:pt x="188" y="194"/>
                    </a:lnTo>
                    <a:lnTo>
                      <a:pt x="182" y="193"/>
                    </a:lnTo>
                    <a:lnTo>
                      <a:pt x="174" y="188"/>
                    </a:lnTo>
                    <a:lnTo>
                      <a:pt x="173" y="191"/>
                    </a:lnTo>
                    <a:lnTo>
                      <a:pt x="172" y="193"/>
                    </a:lnTo>
                    <a:lnTo>
                      <a:pt x="171" y="196"/>
                    </a:lnTo>
                    <a:lnTo>
                      <a:pt x="168" y="198"/>
                    </a:lnTo>
                    <a:lnTo>
                      <a:pt x="165" y="200"/>
                    </a:lnTo>
                    <a:lnTo>
                      <a:pt x="161" y="201"/>
                    </a:lnTo>
                    <a:lnTo>
                      <a:pt x="156" y="201"/>
                    </a:lnTo>
                    <a:lnTo>
                      <a:pt x="149" y="199"/>
                    </a:lnTo>
                    <a:lnTo>
                      <a:pt x="141" y="197"/>
                    </a:lnTo>
                    <a:lnTo>
                      <a:pt x="129" y="193"/>
                    </a:lnTo>
                    <a:lnTo>
                      <a:pt x="112" y="184"/>
                    </a:lnTo>
                    <a:lnTo>
                      <a:pt x="106" y="181"/>
                    </a:lnTo>
                    <a:lnTo>
                      <a:pt x="105" y="183"/>
                    </a:lnTo>
                    <a:lnTo>
                      <a:pt x="102" y="184"/>
                    </a:lnTo>
                    <a:lnTo>
                      <a:pt x="100" y="185"/>
                    </a:lnTo>
                    <a:lnTo>
                      <a:pt x="98" y="185"/>
                    </a:lnTo>
                    <a:lnTo>
                      <a:pt x="95" y="186"/>
                    </a:lnTo>
                    <a:lnTo>
                      <a:pt x="93" y="186"/>
                    </a:lnTo>
                    <a:lnTo>
                      <a:pt x="90" y="185"/>
                    </a:lnTo>
                    <a:lnTo>
                      <a:pt x="88" y="185"/>
                    </a:lnTo>
                    <a:lnTo>
                      <a:pt x="85" y="184"/>
                    </a:lnTo>
                    <a:lnTo>
                      <a:pt x="83" y="183"/>
                    </a:lnTo>
                    <a:lnTo>
                      <a:pt x="81" y="182"/>
                    </a:lnTo>
                    <a:lnTo>
                      <a:pt x="80" y="181"/>
                    </a:lnTo>
                    <a:lnTo>
                      <a:pt x="73" y="174"/>
                    </a:lnTo>
                    <a:lnTo>
                      <a:pt x="65" y="166"/>
                    </a:lnTo>
                    <a:lnTo>
                      <a:pt x="56" y="160"/>
                    </a:lnTo>
                    <a:lnTo>
                      <a:pt x="50" y="155"/>
                    </a:lnTo>
                    <a:lnTo>
                      <a:pt x="44" y="147"/>
                    </a:lnTo>
                    <a:lnTo>
                      <a:pt x="40" y="142"/>
                    </a:lnTo>
                    <a:lnTo>
                      <a:pt x="30" y="134"/>
                    </a:lnTo>
                    <a:lnTo>
                      <a:pt x="11" y="111"/>
                    </a:lnTo>
                    <a:lnTo>
                      <a:pt x="6" y="97"/>
                    </a:lnTo>
                    <a:lnTo>
                      <a:pt x="3" y="86"/>
                    </a:lnTo>
                    <a:lnTo>
                      <a:pt x="0" y="72"/>
                    </a:lnTo>
                    <a:lnTo>
                      <a:pt x="0" y="60"/>
                    </a:lnTo>
                    <a:lnTo>
                      <a:pt x="0" y="51"/>
                    </a:lnTo>
                    <a:lnTo>
                      <a:pt x="3" y="43"/>
                    </a:lnTo>
                    <a:lnTo>
                      <a:pt x="7" y="36"/>
                    </a:lnTo>
                    <a:lnTo>
                      <a:pt x="11" y="32"/>
                    </a:lnTo>
                    <a:lnTo>
                      <a:pt x="15" y="28"/>
                    </a:lnTo>
                    <a:lnTo>
                      <a:pt x="20" y="26"/>
                    </a:lnTo>
                    <a:lnTo>
                      <a:pt x="26" y="24"/>
                    </a:lnTo>
                    <a:lnTo>
                      <a:pt x="32" y="23"/>
                    </a:lnTo>
                    <a:lnTo>
                      <a:pt x="38" y="22"/>
                    </a:lnTo>
                    <a:lnTo>
                      <a:pt x="45" y="22"/>
                    </a:lnTo>
                    <a:lnTo>
                      <a:pt x="51" y="23"/>
                    </a:lnTo>
                    <a:lnTo>
                      <a:pt x="58" y="22"/>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44" name="Freeform 43"/>
              <p:cNvSpPr>
                <a:spLocks/>
              </p:cNvSpPr>
              <p:nvPr/>
            </p:nvSpPr>
            <p:spPr bwMode="auto">
              <a:xfrm>
                <a:off x="2773" y="2981"/>
                <a:ext cx="163" cy="17"/>
              </a:xfrm>
              <a:custGeom>
                <a:avLst/>
                <a:gdLst>
                  <a:gd name="T0" fmla="*/ 0 w 163"/>
                  <a:gd name="T1" fmla="*/ 5 h 17"/>
                  <a:gd name="T2" fmla="*/ 9 w 163"/>
                  <a:gd name="T3" fmla="*/ 3 h 17"/>
                  <a:gd name="T4" fmla="*/ 15 w 163"/>
                  <a:gd name="T5" fmla="*/ 1 h 17"/>
                  <a:gd name="T6" fmla="*/ 21 w 163"/>
                  <a:gd name="T7" fmla="*/ 1 h 17"/>
                  <a:gd name="T8" fmla="*/ 29 w 163"/>
                  <a:gd name="T9" fmla="*/ 3 h 17"/>
                  <a:gd name="T10" fmla="*/ 33 w 163"/>
                  <a:gd name="T11" fmla="*/ 4 h 17"/>
                  <a:gd name="T12" fmla="*/ 38 w 163"/>
                  <a:gd name="T13" fmla="*/ 6 h 17"/>
                  <a:gd name="T14" fmla="*/ 43 w 163"/>
                  <a:gd name="T15" fmla="*/ 10 h 17"/>
                  <a:gd name="T16" fmla="*/ 48 w 163"/>
                  <a:gd name="T17" fmla="*/ 13 h 17"/>
                  <a:gd name="T18" fmla="*/ 52 w 163"/>
                  <a:gd name="T19" fmla="*/ 11 h 17"/>
                  <a:gd name="T20" fmla="*/ 58 w 163"/>
                  <a:gd name="T21" fmla="*/ 9 h 17"/>
                  <a:gd name="T22" fmla="*/ 64 w 163"/>
                  <a:gd name="T23" fmla="*/ 9 h 17"/>
                  <a:gd name="T24" fmla="*/ 71 w 163"/>
                  <a:gd name="T25" fmla="*/ 9 h 17"/>
                  <a:gd name="T26" fmla="*/ 77 w 163"/>
                  <a:gd name="T27" fmla="*/ 9 h 17"/>
                  <a:gd name="T28" fmla="*/ 82 w 163"/>
                  <a:gd name="T29" fmla="*/ 11 h 17"/>
                  <a:gd name="T30" fmla="*/ 88 w 163"/>
                  <a:gd name="T31" fmla="*/ 13 h 17"/>
                  <a:gd name="T32" fmla="*/ 91 w 163"/>
                  <a:gd name="T33" fmla="*/ 16 h 17"/>
                  <a:gd name="T34" fmla="*/ 97 w 163"/>
                  <a:gd name="T35" fmla="*/ 13 h 17"/>
                  <a:gd name="T36" fmla="*/ 102 w 163"/>
                  <a:gd name="T37" fmla="*/ 11 h 17"/>
                  <a:gd name="T38" fmla="*/ 108 w 163"/>
                  <a:gd name="T39" fmla="*/ 10 h 17"/>
                  <a:gd name="T40" fmla="*/ 112 w 163"/>
                  <a:gd name="T41" fmla="*/ 10 h 17"/>
                  <a:gd name="T42" fmla="*/ 116 w 163"/>
                  <a:gd name="T43" fmla="*/ 10 h 17"/>
                  <a:gd name="T44" fmla="*/ 122 w 163"/>
                  <a:gd name="T45" fmla="*/ 10 h 17"/>
                  <a:gd name="T46" fmla="*/ 130 w 163"/>
                  <a:gd name="T47" fmla="*/ 11 h 17"/>
                  <a:gd name="T48" fmla="*/ 134 w 163"/>
                  <a:gd name="T49" fmla="*/ 6 h 17"/>
                  <a:gd name="T50" fmla="*/ 137 w 163"/>
                  <a:gd name="T51" fmla="*/ 4 h 17"/>
                  <a:gd name="T52" fmla="*/ 141 w 163"/>
                  <a:gd name="T53" fmla="*/ 3 h 17"/>
                  <a:gd name="T54" fmla="*/ 145 w 163"/>
                  <a:gd name="T55" fmla="*/ 1 h 17"/>
                  <a:gd name="T56" fmla="*/ 149 w 163"/>
                  <a:gd name="T57" fmla="*/ 0 h 17"/>
                  <a:gd name="T58" fmla="*/ 153 w 163"/>
                  <a:gd name="T59" fmla="*/ 0 h 17"/>
                  <a:gd name="T60" fmla="*/ 158 w 163"/>
                  <a:gd name="T61" fmla="*/ 0 h 17"/>
                  <a:gd name="T62" fmla="*/ 162 w 163"/>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7">
                    <a:moveTo>
                      <a:pt x="0" y="5"/>
                    </a:moveTo>
                    <a:lnTo>
                      <a:pt x="9" y="3"/>
                    </a:lnTo>
                    <a:lnTo>
                      <a:pt x="15" y="1"/>
                    </a:lnTo>
                    <a:lnTo>
                      <a:pt x="21" y="1"/>
                    </a:lnTo>
                    <a:lnTo>
                      <a:pt x="29" y="3"/>
                    </a:lnTo>
                    <a:lnTo>
                      <a:pt x="33" y="4"/>
                    </a:lnTo>
                    <a:lnTo>
                      <a:pt x="38" y="6"/>
                    </a:lnTo>
                    <a:lnTo>
                      <a:pt x="43" y="10"/>
                    </a:lnTo>
                    <a:lnTo>
                      <a:pt x="48" y="13"/>
                    </a:lnTo>
                    <a:lnTo>
                      <a:pt x="52" y="11"/>
                    </a:lnTo>
                    <a:lnTo>
                      <a:pt x="58" y="9"/>
                    </a:lnTo>
                    <a:lnTo>
                      <a:pt x="64" y="9"/>
                    </a:lnTo>
                    <a:lnTo>
                      <a:pt x="71" y="9"/>
                    </a:lnTo>
                    <a:lnTo>
                      <a:pt x="77" y="9"/>
                    </a:lnTo>
                    <a:lnTo>
                      <a:pt x="82" y="11"/>
                    </a:lnTo>
                    <a:lnTo>
                      <a:pt x="88" y="13"/>
                    </a:lnTo>
                    <a:lnTo>
                      <a:pt x="91" y="16"/>
                    </a:lnTo>
                    <a:lnTo>
                      <a:pt x="97" y="13"/>
                    </a:lnTo>
                    <a:lnTo>
                      <a:pt x="102" y="11"/>
                    </a:lnTo>
                    <a:lnTo>
                      <a:pt x="108" y="10"/>
                    </a:lnTo>
                    <a:lnTo>
                      <a:pt x="112" y="10"/>
                    </a:lnTo>
                    <a:lnTo>
                      <a:pt x="116" y="10"/>
                    </a:lnTo>
                    <a:lnTo>
                      <a:pt x="122" y="10"/>
                    </a:lnTo>
                    <a:lnTo>
                      <a:pt x="130" y="11"/>
                    </a:lnTo>
                    <a:lnTo>
                      <a:pt x="134" y="6"/>
                    </a:lnTo>
                    <a:lnTo>
                      <a:pt x="137" y="4"/>
                    </a:lnTo>
                    <a:lnTo>
                      <a:pt x="141" y="3"/>
                    </a:lnTo>
                    <a:lnTo>
                      <a:pt x="145" y="1"/>
                    </a:lnTo>
                    <a:lnTo>
                      <a:pt x="149" y="0"/>
                    </a:lnTo>
                    <a:lnTo>
                      <a:pt x="153" y="0"/>
                    </a:lnTo>
                    <a:lnTo>
                      <a:pt x="158" y="0"/>
                    </a:lnTo>
                    <a:lnTo>
                      <a:pt x="162"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45" name="Freeform 44"/>
              <p:cNvSpPr>
                <a:spLocks/>
              </p:cNvSpPr>
              <p:nvPr/>
            </p:nvSpPr>
            <p:spPr bwMode="auto">
              <a:xfrm>
                <a:off x="2755" y="2950"/>
                <a:ext cx="130" cy="17"/>
              </a:xfrm>
              <a:custGeom>
                <a:avLst/>
                <a:gdLst>
                  <a:gd name="T0" fmla="*/ 0 w 130"/>
                  <a:gd name="T1" fmla="*/ 12 h 17"/>
                  <a:gd name="T2" fmla="*/ 11 w 130"/>
                  <a:gd name="T3" fmla="*/ 4 h 17"/>
                  <a:gd name="T4" fmla="*/ 21 w 130"/>
                  <a:gd name="T5" fmla="*/ 1 h 17"/>
                  <a:gd name="T6" fmla="*/ 31 w 130"/>
                  <a:gd name="T7" fmla="*/ 0 h 17"/>
                  <a:gd name="T8" fmla="*/ 38 w 130"/>
                  <a:gd name="T9" fmla="*/ 0 h 17"/>
                  <a:gd name="T10" fmla="*/ 47 w 130"/>
                  <a:gd name="T11" fmla="*/ 3 h 17"/>
                  <a:gd name="T12" fmla="*/ 59 w 130"/>
                  <a:gd name="T13" fmla="*/ 9 h 17"/>
                  <a:gd name="T14" fmla="*/ 75 w 130"/>
                  <a:gd name="T15" fmla="*/ 16 h 17"/>
                  <a:gd name="T16" fmla="*/ 94 w 130"/>
                  <a:gd name="T17" fmla="*/ 16 h 17"/>
                  <a:gd name="T18" fmla="*/ 107 w 130"/>
                  <a:gd name="T19" fmla="*/ 11 h 17"/>
                  <a:gd name="T20" fmla="*/ 120 w 130"/>
                  <a:gd name="T21" fmla="*/ 8 h 17"/>
                  <a:gd name="T22" fmla="*/ 129 w 130"/>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7">
                    <a:moveTo>
                      <a:pt x="0" y="12"/>
                    </a:moveTo>
                    <a:lnTo>
                      <a:pt x="11" y="4"/>
                    </a:lnTo>
                    <a:lnTo>
                      <a:pt x="21" y="1"/>
                    </a:lnTo>
                    <a:lnTo>
                      <a:pt x="31" y="0"/>
                    </a:lnTo>
                    <a:lnTo>
                      <a:pt x="38" y="0"/>
                    </a:lnTo>
                    <a:lnTo>
                      <a:pt x="47" y="3"/>
                    </a:lnTo>
                    <a:lnTo>
                      <a:pt x="59" y="9"/>
                    </a:lnTo>
                    <a:lnTo>
                      <a:pt x="75" y="16"/>
                    </a:lnTo>
                    <a:lnTo>
                      <a:pt x="94" y="16"/>
                    </a:lnTo>
                    <a:lnTo>
                      <a:pt x="107" y="11"/>
                    </a:lnTo>
                    <a:lnTo>
                      <a:pt x="120" y="8"/>
                    </a:lnTo>
                    <a:lnTo>
                      <a:pt x="129"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46" name="Freeform 45"/>
              <p:cNvSpPr>
                <a:spLocks/>
              </p:cNvSpPr>
              <p:nvPr/>
            </p:nvSpPr>
            <p:spPr bwMode="auto">
              <a:xfrm>
                <a:off x="2808" y="2940"/>
                <a:ext cx="106" cy="17"/>
              </a:xfrm>
              <a:custGeom>
                <a:avLst/>
                <a:gdLst>
                  <a:gd name="T0" fmla="*/ 0 w 106"/>
                  <a:gd name="T1" fmla="*/ 16 h 17"/>
                  <a:gd name="T2" fmla="*/ 19 w 106"/>
                  <a:gd name="T3" fmla="*/ 16 h 17"/>
                  <a:gd name="T4" fmla="*/ 42 w 106"/>
                  <a:gd name="T5" fmla="*/ 16 h 17"/>
                  <a:gd name="T6" fmla="*/ 59 w 106"/>
                  <a:gd name="T7" fmla="*/ 16 h 17"/>
                  <a:gd name="T8" fmla="*/ 81 w 106"/>
                  <a:gd name="T9" fmla="*/ 5 h 17"/>
                  <a:gd name="T10" fmla="*/ 90 w 106"/>
                  <a:gd name="T11" fmla="*/ 0 h 17"/>
                  <a:gd name="T12" fmla="*/ 98 w 106"/>
                  <a:gd name="T13" fmla="*/ 0 h 17"/>
                  <a:gd name="T14" fmla="*/ 105 w 106"/>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
                    <a:moveTo>
                      <a:pt x="0" y="16"/>
                    </a:moveTo>
                    <a:lnTo>
                      <a:pt x="19" y="16"/>
                    </a:lnTo>
                    <a:lnTo>
                      <a:pt x="42" y="16"/>
                    </a:lnTo>
                    <a:lnTo>
                      <a:pt x="59" y="16"/>
                    </a:lnTo>
                    <a:lnTo>
                      <a:pt x="81" y="5"/>
                    </a:lnTo>
                    <a:lnTo>
                      <a:pt x="90" y="0"/>
                    </a:lnTo>
                    <a:lnTo>
                      <a:pt x="98" y="0"/>
                    </a:lnTo>
                    <a:lnTo>
                      <a:pt x="105" y="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47" name="Freeform 46"/>
              <p:cNvSpPr>
                <a:spLocks/>
              </p:cNvSpPr>
              <p:nvPr/>
            </p:nvSpPr>
            <p:spPr bwMode="auto">
              <a:xfrm>
                <a:off x="2791" y="2878"/>
                <a:ext cx="70" cy="60"/>
              </a:xfrm>
              <a:custGeom>
                <a:avLst/>
                <a:gdLst>
                  <a:gd name="T0" fmla="*/ 0 w 70"/>
                  <a:gd name="T1" fmla="*/ 0 h 60"/>
                  <a:gd name="T2" fmla="*/ 1 w 70"/>
                  <a:gd name="T3" fmla="*/ 8 h 60"/>
                  <a:gd name="T4" fmla="*/ 4 w 70"/>
                  <a:gd name="T5" fmla="*/ 18 h 60"/>
                  <a:gd name="T6" fmla="*/ 8 w 70"/>
                  <a:gd name="T7" fmla="*/ 26 h 60"/>
                  <a:gd name="T8" fmla="*/ 12 w 70"/>
                  <a:gd name="T9" fmla="*/ 33 h 60"/>
                  <a:gd name="T10" fmla="*/ 19 w 70"/>
                  <a:gd name="T11" fmla="*/ 39 h 60"/>
                  <a:gd name="T12" fmla="*/ 25 w 70"/>
                  <a:gd name="T13" fmla="*/ 45 h 60"/>
                  <a:gd name="T14" fmla="*/ 32 w 70"/>
                  <a:gd name="T15" fmla="*/ 50 h 60"/>
                  <a:gd name="T16" fmla="*/ 40 w 70"/>
                  <a:gd name="T17" fmla="*/ 54 h 60"/>
                  <a:gd name="T18" fmla="*/ 49 w 70"/>
                  <a:gd name="T19" fmla="*/ 56 h 60"/>
                  <a:gd name="T20" fmla="*/ 69 w 70"/>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0">
                    <a:moveTo>
                      <a:pt x="0" y="0"/>
                    </a:moveTo>
                    <a:lnTo>
                      <a:pt x="1" y="8"/>
                    </a:lnTo>
                    <a:lnTo>
                      <a:pt x="4" y="18"/>
                    </a:lnTo>
                    <a:lnTo>
                      <a:pt x="8" y="26"/>
                    </a:lnTo>
                    <a:lnTo>
                      <a:pt x="12" y="33"/>
                    </a:lnTo>
                    <a:lnTo>
                      <a:pt x="19" y="39"/>
                    </a:lnTo>
                    <a:lnTo>
                      <a:pt x="25" y="45"/>
                    </a:lnTo>
                    <a:lnTo>
                      <a:pt x="32" y="50"/>
                    </a:lnTo>
                    <a:lnTo>
                      <a:pt x="40" y="54"/>
                    </a:lnTo>
                    <a:lnTo>
                      <a:pt x="49" y="56"/>
                    </a:lnTo>
                    <a:lnTo>
                      <a:pt x="69" y="59"/>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48" name="Freeform 47"/>
              <p:cNvSpPr>
                <a:spLocks/>
              </p:cNvSpPr>
              <p:nvPr/>
            </p:nvSpPr>
            <p:spPr bwMode="auto">
              <a:xfrm>
                <a:off x="2802" y="2910"/>
                <a:ext cx="17" cy="18"/>
              </a:xfrm>
              <a:custGeom>
                <a:avLst/>
                <a:gdLst>
                  <a:gd name="T0" fmla="*/ 0 w 17"/>
                  <a:gd name="T1" fmla="*/ 0 h 18"/>
                  <a:gd name="T2" fmla="*/ 3 w 17"/>
                  <a:gd name="T3" fmla="*/ 9 h 18"/>
                  <a:gd name="T4" fmla="*/ 12 w 17"/>
                  <a:gd name="T5" fmla="*/ 14 h 18"/>
                  <a:gd name="T6" fmla="*/ 16 w 17"/>
                  <a:gd name="T7" fmla="*/ 17 h 18"/>
                </a:gdLst>
                <a:ahLst/>
                <a:cxnLst>
                  <a:cxn ang="0">
                    <a:pos x="T0" y="T1"/>
                  </a:cxn>
                  <a:cxn ang="0">
                    <a:pos x="T2" y="T3"/>
                  </a:cxn>
                  <a:cxn ang="0">
                    <a:pos x="T4" y="T5"/>
                  </a:cxn>
                  <a:cxn ang="0">
                    <a:pos x="T6" y="T7"/>
                  </a:cxn>
                </a:cxnLst>
                <a:rect l="0" t="0" r="r" b="b"/>
                <a:pathLst>
                  <a:path w="17" h="18">
                    <a:moveTo>
                      <a:pt x="0" y="0"/>
                    </a:moveTo>
                    <a:lnTo>
                      <a:pt x="3" y="9"/>
                    </a:lnTo>
                    <a:lnTo>
                      <a:pt x="12" y="14"/>
                    </a:lnTo>
                    <a:lnTo>
                      <a:pt x="16" y="1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49" name="Freeform 48"/>
              <p:cNvSpPr>
                <a:spLocks/>
              </p:cNvSpPr>
              <p:nvPr/>
            </p:nvSpPr>
            <p:spPr bwMode="auto">
              <a:xfrm>
                <a:off x="2891" y="2863"/>
                <a:ext cx="17" cy="21"/>
              </a:xfrm>
              <a:custGeom>
                <a:avLst/>
                <a:gdLst>
                  <a:gd name="T0" fmla="*/ 0 w 17"/>
                  <a:gd name="T1" fmla="*/ 0 h 21"/>
                  <a:gd name="T2" fmla="*/ 6 w 17"/>
                  <a:gd name="T3" fmla="*/ 2 h 21"/>
                  <a:gd name="T4" fmla="*/ 13 w 17"/>
                  <a:gd name="T5" fmla="*/ 8 h 21"/>
                  <a:gd name="T6" fmla="*/ 16 w 17"/>
                  <a:gd name="T7" fmla="*/ 13 h 21"/>
                  <a:gd name="T8" fmla="*/ 16 w 17"/>
                  <a:gd name="T9" fmla="*/ 20 h 21"/>
                </a:gdLst>
                <a:ahLst/>
                <a:cxnLst>
                  <a:cxn ang="0">
                    <a:pos x="T0" y="T1"/>
                  </a:cxn>
                  <a:cxn ang="0">
                    <a:pos x="T2" y="T3"/>
                  </a:cxn>
                  <a:cxn ang="0">
                    <a:pos x="T4" y="T5"/>
                  </a:cxn>
                  <a:cxn ang="0">
                    <a:pos x="T6" y="T7"/>
                  </a:cxn>
                  <a:cxn ang="0">
                    <a:pos x="T8" y="T9"/>
                  </a:cxn>
                </a:cxnLst>
                <a:rect l="0" t="0" r="r" b="b"/>
                <a:pathLst>
                  <a:path w="17" h="21">
                    <a:moveTo>
                      <a:pt x="0" y="0"/>
                    </a:moveTo>
                    <a:lnTo>
                      <a:pt x="6" y="2"/>
                    </a:lnTo>
                    <a:lnTo>
                      <a:pt x="13" y="8"/>
                    </a:lnTo>
                    <a:lnTo>
                      <a:pt x="16" y="13"/>
                    </a:lnTo>
                    <a:lnTo>
                      <a:pt x="16" y="2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0" name="Freeform 49"/>
              <p:cNvSpPr>
                <a:spLocks/>
              </p:cNvSpPr>
              <p:nvPr/>
            </p:nvSpPr>
            <p:spPr bwMode="auto">
              <a:xfrm>
                <a:off x="2947" y="2868"/>
                <a:ext cx="17" cy="32"/>
              </a:xfrm>
              <a:custGeom>
                <a:avLst/>
                <a:gdLst>
                  <a:gd name="T0" fmla="*/ 16 w 17"/>
                  <a:gd name="T1" fmla="*/ 0 h 32"/>
                  <a:gd name="T2" fmla="*/ 9 w 17"/>
                  <a:gd name="T3" fmla="*/ 4 h 32"/>
                  <a:gd name="T4" fmla="*/ 4 w 17"/>
                  <a:gd name="T5" fmla="*/ 9 h 32"/>
                  <a:gd name="T6" fmla="*/ 2 w 17"/>
                  <a:gd name="T7" fmla="*/ 14 h 32"/>
                  <a:gd name="T8" fmla="*/ 0 w 17"/>
                  <a:gd name="T9" fmla="*/ 19 h 32"/>
                  <a:gd name="T10" fmla="*/ 2 w 17"/>
                  <a:gd name="T11" fmla="*/ 24 h 32"/>
                  <a:gd name="T12" fmla="*/ 4 w 17"/>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16" y="0"/>
                    </a:moveTo>
                    <a:lnTo>
                      <a:pt x="9" y="4"/>
                    </a:lnTo>
                    <a:lnTo>
                      <a:pt x="4" y="9"/>
                    </a:lnTo>
                    <a:lnTo>
                      <a:pt x="2" y="14"/>
                    </a:lnTo>
                    <a:lnTo>
                      <a:pt x="0" y="19"/>
                    </a:lnTo>
                    <a:lnTo>
                      <a:pt x="2" y="24"/>
                    </a:lnTo>
                    <a:lnTo>
                      <a:pt x="4" y="31"/>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1" name="Freeform 50"/>
              <p:cNvSpPr>
                <a:spLocks/>
              </p:cNvSpPr>
              <p:nvPr/>
            </p:nvSpPr>
            <p:spPr bwMode="auto">
              <a:xfrm>
                <a:off x="2915" y="2901"/>
                <a:ext cx="28" cy="17"/>
              </a:xfrm>
              <a:custGeom>
                <a:avLst/>
                <a:gdLst>
                  <a:gd name="T0" fmla="*/ 27 w 28"/>
                  <a:gd name="T1" fmla="*/ 16 h 17"/>
                  <a:gd name="T2" fmla="*/ 17 w 28"/>
                  <a:gd name="T3" fmla="*/ 8 h 17"/>
                  <a:gd name="T4" fmla="*/ 6 w 28"/>
                  <a:gd name="T5" fmla="*/ 0 h 17"/>
                  <a:gd name="T6" fmla="*/ 0 w 28"/>
                  <a:gd name="T7" fmla="*/ 0 h 17"/>
                </a:gdLst>
                <a:ahLst/>
                <a:cxnLst>
                  <a:cxn ang="0">
                    <a:pos x="T0" y="T1"/>
                  </a:cxn>
                  <a:cxn ang="0">
                    <a:pos x="T2" y="T3"/>
                  </a:cxn>
                  <a:cxn ang="0">
                    <a:pos x="T4" y="T5"/>
                  </a:cxn>
                  <a:cxn ang="0">
                    <a:pos x="T6" y="T7"/>
                  </a:cxn>
                </a:cxnLst>
                <a:rect l="0" t="0" r="r" b="b"/>
                <a:pathLst>
                  <a:path w="28" h="17">
                    <a:moveTo>
                      <a:pt x="27" y="16"/>
                    </a:moveTo>
                    <a:lnTo>
                      <a:pt x="17" y="8"/>
                    </a:lnTo>
                    <a:lnTo>
                      <a:pt x="6" y="0"/>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2" name="Freeform 51"/>
              <p:cNvSpPr>
                <a:spLocks/>
              </p:cNvSpPr>
              <p:nvPr/>
            </p:nvSpPr>
            <p:spPr bwMode="auto">
              <a:xfrm>
                <a:off x="2904" y="2991"/>
                <a:ext cx="47" cy="56"/>
              </a:xfrm>
              <a:custGeom>
                <a:avLst/>
                <a:gdLst>
                  <a:gd name="T0" fmla="*/ 0 w 47"/>
                  <a:gd name="T1" fmla="*/ 0 h 56"/>
                  <a:gd name="T2" fmla="*/ 2 w 47"/>
                  <a:gd name="T3" fmla="*/ 3 h 56"/>
                  <a:gd name="T4" fmla="*/ 6 w 47"/>
                  <a:gd name="T5" fmla="*/ 6 h 56"/>
                  <a:gd name="T6" fmla="*/ 12 w 47"/>
                  <a:gd name="T7" fmla="*/ 11 h 56"/>
                  <a:gd name="T8" fmla="*/ 17 w 47"/>
                  <a:gd name="T9" fmla="*/ 18 h 56"/>
                  <a:gd name="T10" fmla="*/ 20 w 47"/>
                  <a:gd name="T11" fmla="*/ 22 h 56"/>
                  <a:gd name="T12" fmla="*/ 26 w 47"/>
                  <a:gd name="T13" fmla="*/ 24 h 56"/>
                  <a:gd name="T14" fmla="*/ 32 w 47"/>
                  <a:gd name="T15" fmla="*/ 27 h 56"/>
                  <a:gd name="T16" fmla="*/ 38 w 47"/>
                  <a:gd name="T17" fmla="*/ 30 h 56"/>
                  <a:gd name="T18" fmla="*/ 40 w 47"/>
                  <a:gd name="T19" fmla="*/ 33 h 56"/>
                  <a:gd name="T20" fmla="*/ 42 w 47"/>
                  <a:gd name="T21" fmla="*/ 35 h 56"/>
                  <a:gd name="T22" fmla="*/ 44 w 47"/>
                  <a:gd name="T23" fmla="*/ 40 h 56"/>
                  <a:gd name="T24" fmla="*/ 46 w 47"/>
                  <a:gd name="T25" fmla="*/ 44 h 56"/>
                  <a:gd name="T26" fmla="*/ 46 w 47"/>
                  <a:gd name="T27" fmla="*/ 48 h 56"/>
                  <a:gd name="T28" fmla="*/ 46 w 47"/>
                  <a:gd name="T29" fmla="*/ 52 h 56"/>
                  <a:gd name="T30" fmla="*/ 44 w 47"/>
                  <a:gd name="T3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6">
                    <a:moveTo>
                      <a:pt x="0" y="0"/>
                    </a:moveTo>
                    <a:lnTo>
                      <a:pt x="2" y="3"/>
                    </a:lnTo>
                    <a:lnTo>
                      <a:pt x="6" y="6"/>
                    </a:lnTo>
                    <a:lnTo>
                      <a:pt x="12" y="11"/>
                    </a:lnTo>
                    <a:lnTo>
                      <a:pt x="17" y="18"/>
                    </a:lnTo>
                    <a:lnTo>
                      <a:pt x="20" y="22"/>
                    </a:lnTo>
                    <a:lnTo>
                      <a:pt x="26" y="24"/>
                    </a:lnTo>
                    <a:lnTo>
                      <a:pt x="32" y="27"/>
                    </a:lnTo>
                    <a:lnTo>
                      <a:pt x="38" y="30"/>
                    </a:lnTo>
                    <a:lnTo>
                      <a:pt x="40" y="33"/>
                    </a:lnTo>
                    <a:lnTo>
                      <a:pt x="42" y="35"/>
                    </a:lnTo>
                    <a:lnTo>
                      <a:pt x="44" y="40"/>
                    </a:lnTo>
                    <a:lnTo>
                      <a:pt x="46" y="44"/>
                    </a:lnTo>
                    <a:lnTo>
                      <a:pt x="46" y="48"/>
                    </a:lnTo>
                    <a:lnTo>
                      <a:pt x="46" y="52"/>
                    </a:lnTo>
                    <a:lnTo>
                      <a:pt x="44" y="5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3" name="Freeform 52"/>
              <p:cNvSpPr>
                <a:spLocks/>
              </p:cNvSpPr>
              <p:nvPr/>
            </p:nvSpPr>
            <p:spPr bwMode="auto">
              <a:xfrm>
                <a:off x="2864" y="2995"/>
                <a:ext cx="46" cy="49"/>
              </a:xfrm>
              <a:custGeom>
                <a:avLst/>
                <a:gdLst>
                  <a:gd name="T0" fmla="*/ 0 w 46"/>
                  <a:gd name="T1" fmla="*/ 0 h 49"/>
                  <a:gd name="T2" fmla="*/ 2 w 46"/>
                  <a:gd name="T3" fmla="*/ 8 h 49"/>
                  <a:gd name="T4" fmla="*/ 5 w 46"/>
                  <a:gd name="T5" fmla="*/ 12 h 49"/>
                  <a:gd name="T6" fmla="*/ 10 w 46"/>
                  <a:gd name="T7" fmla="*/ 15 h 49"/>
                  <a:gd name="T8" fmla="*/ 15 w 46"/>
                  <a:gd name="T9" fmla="*/ 18 h 49"/>
                  <a:gd name="T10" fmla="*/ 18 w 46"/>
                  <a:gd name="T11" fmla="*/ 22 h 49"/>
                  <a:gd name="T12" fmla="*/ 23 w 46"/>
                  <a:gd name="T13" fmla="*/ 26 h 49"/>
                  <a:gd name="T14" fmla="*/ 28 w 46"/>
                  <a:gd name="T15" fmla="*/ 29 h 49"/>
                  <a:gd name="T16" fmla="*/ 34 w 46"/>
                  <a:gd name="T17" fmla="*/ 33 h 49"/>
                  <a:gd name="T18" fmla="*/ 38 w 46"/>
                  <a:gd name="T19" fmla="*/ 36 h 49"/>
                  <a:gd name="T20" fmla="*/ 41 w 46"/>
                  <a:gd name="T21" fmla="*/ 39 h 49"/>
                  <a:gd name="T22" fmla="*/ 43 w 46"/>
                  <a:gd name="T23" fmla="*/ 43 h 49"/>
                  <a:gd name="T24" fmla="*/ 44 w 46"/>
                  <a:gd name="T25" fmla="*/ 45 h 49"/>
                  <a:gd name="T26" fmla="*/ 45 w 46"/>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0" y="0"/>
                    </a:moveTo>
                    <a:lnTo>
                      <a:pt x="2" y="8"/>
                    </a:lnTo>
                    <a:lnTo>
                      <a:pt x="5" y="12"/>
                    </a:lnTo>
                    <a:lnTo>
                      <a:pt x="10" y="15"/>
                    </a:lnTo>
                    <a:lnTo>
                      <a:pt x="15" y="18"/>
                    </a:lnTo>
                    <a:lnTo>
                      <a:pt x="18" y="22"/>
                    </a:lnTo>
                    <a:lnTo>
                      <a:pt x="23" y="26"/>
                    </a:lnTo>
                    <a:lnTo>
                      <a:pt x="28" y="29"/>
                    </a:lnTo>
                    <a:lnTo>
                      <a:pt x="34" y="33"/>
                    </a:lnTo>
                    <a:lnTo>
                      <a:pt x="38" y="36"/>
                    </a:lnTo>
                    <a:lnTo>
                      <a:pt x="41" y="39"/>
                    </a:lnTo>
                    <a:lnTo>
                      <a:pt x="43" y="43"/>
                    </a:lnTo>
                    <a:lnTo>
                      <a:pt x="44" y="45"/>
                    </a:lnTo>
                    <a:lnTo>
                      <a:pt x="45" y="48"/>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4" name="Freeform 53"/>
              <p:cNvSpPr>
                <a:spLocks/>
              </p:cNvSpPr>
              <p:nvPr/>
            </p:nvSpPr>
            <p:spPr bwMode="auto">
              <a:xfrm>
                <a:off x="2819" y="2993"/>
                <a:ext cx="25" cy="45"/>
              </a:xfrm>
              <a:custGeom>
                <a:avLst/>
                <a:gdLst>
                  <a:gd name="T0" fmla="*/ 2 w 25"/>
                  <a:gd name="T1" fmla="*/ 0 h 45"/>
                  <a:gd name="T2" fmla="*/ 0 w 25"/>
                  <a:gd name="T3" fmla="*/ 4 h 45"/>
                  <a:gd name="T4" fmla="*/ 2 w 25"/>
                  <a:gd name="T5" fmla="*/ 5 h 45"/>
                  <a:gd name="T6" fmla="*/ 4 w 25"/>
                  <a:gd name="T7" fmla="*/ 7 h 45"/>
                  <a:gd name="T8" fmla="*/ 6 w 25"/>
                  <a:gd name="T9" fmla="*/ 9 h 45"/>
                  <a:gd name="T10" fmla="*/ 8 w 25"/>
                  <a:gd name="T11" fmla="*/ 10 h 45"/>
                  <a:gd name="T12" fmla="*/ 9 w 25"/>
                  <a:gd name="T13" fmla="*/ 12 h 45"/>
                  <a:gd name="T14" fmla="*/ 11 w 25"/>
                  <a:gd name="T15" fmla="*/ 14 h 45"/>
                  <a:gd name="T16" fmla="*/ 12 w 25"/>
                  <a:gd name="T17" fmla="*/ 16 h 45"/>
                  <a:gd name="T18" fmla="*/ 16 w 25"/>
                  <a:gd name="T19" fmla="*/ 19 h 45"/>
                  <a:gd name="T20" fmla="*/ 18 w 25"/>
                  <a:gd name="T21" fmla="*/ 21 h 45"/>
                  <a:gd name="T22" fmla="*/ 20 w 25"/>
                  <a:gd name="T23" fmla="*/ 23 h 45"/>
                  <a:gd name="T24" fmla="*/ 22 w 25"/>
                  <a:gd name="T25" fmla="*/ 25 h 45"/>
                  <a:gd name="T26" fmla="*/ 22 w 25"/>
                  <a:gd name="T27" fmla="*/ 27 h 45"/>
                  <a:gd name="T28" fmla="*/ 23 w 25"/>
                  <a:gd name="T29" fmla="*/ 30 h 45"/>
                  <a:gd name="T30" fmla="*/ 24 w 25"/>
                  <a:gd name="T31" fmla="*/ 33 h 45"/>
                  <a:gd name="T32" fmla="*/ 23 w 25"/>
                  <a:gd name="T33" fmla="*/ 37 h 45"/>
                  <a:gd name="T34" fmla="*/ 23 w 25"/>
                  <a:gd name="T35" fmla="*/ 40 h 45"/>
                  <a:gd name="T36" fmla="*/ 22 w 25"/>
                  <a:gd name="T37" fmla="*/ 42 h 45"/>
                  <a:gd name="T38" fmla="*/ 21 w 25"/>
                  <a:gd name="T3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2" y="0"/>
                    </a:moveTo>
                    <a:lnTo>
                      <a:pt x="0" y="4"/>
                    </a:lnTo>
                    <a:lnTo>
                      <a:pt x="2" y="5"/>
                    </a:lnTo>
                    <a:lnTo>
                      <a:pt x="4" y="7"/>
                    </a:lnTo>
                    <a:lnTo>
                      <a:pt x="6" y="9"/>
                    </a:lnTo>
                    <a:lnTo>
                      <a:pt x="8" y="10"/>
                    </a:lnTo>
                    <a:lnTo>
                      <a:pt x="9" y="12"/>
                    </a:lnTo>
                    <a:lnTo>
                      <a:pt x="11" y="14"/>
                    </a:lnTo>
                    <a:lnTo>
                      <a:pt x="12" y="16"/>
                    </a:lnTo>
                    <a:lnTo>
                      <a:pt x="16" y="19"/>
                    </a:lnTo>
                    <a:lnTo>
                      <a:pt x="18" y="21"/>
                    </a:lnTo>
                    <a:lnTo>
                      <a:pt x="20" y="23"/>
                    </a:lnTo>
                    <a:lnTo>
                      <a:pt x="22" y="25"/>
                    </a:lnTo>
                    <a:lnTo>
                      <a:pt x="22" y="27"/>
                    </a:lnTo>
                    <a:lnTo>
                      <a:pt x="23" y="30"/>
                    </a:lnTo>
                    <a:lnTo>
                      <a:pt x="24" y="33"/>
                    </a:lnTo>
                    <a:lnTo>
                      <a:pt x="23" y="37"/>
                    </a:lnTo>
                    <a:lnTo>
                      <a:pt x="23" y="40"/>
                    </a:lnTo>
                    <a:lnTo>
                      <a:pt x="22" y="42"/>
                    </a:lnTo>
                    <a:lnTo>
                      <a:pt x="21" y="4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5" name="Freeform 54"/>
              <p:cNvSpPr>
                <a:spLocks/>
              </p:cNvSpPr>
              <p:nvPr/>
            </p:nvSpPr>
            <p:spPr bwMode="auto">
              <a:xfrm>
                <a:off x="2905" y="2917"/>
                <a:ext cx="17" cy="17"/>
              </a:xfrm>
              <a:custGeom>
                <a:avLst/>
                <a:gdLst>
                  <a:gd name="T0" fmla="*/ 16 w 17"/>
                  <a:gd name="T1" fmla="*/ 0 h 17"/>
                  <a:gd name="T2" fmla="*/ 12 w 17"/>
                  <a:gd name="T3" fmla="*/ 2 h 17"/>
                  <a:gd name="T4" fmla="*/ 9 w 17"/>
                  <a:gd name="T5" fmla="*/ 4 h 17"/>
                  <a:gd name="T6" fmla="*/ 6 w 17"/>
                  <a:gd name="T7" fmla="*/ 6 h 17"/>
                  <a:gd name="T8" fmla="*/ 3 w 17"/>
                  <a:gd name="T9" fmla="*/ 8 h 17"/>
                  <a:gd name="T10" fmla="*/ 3 w 17"/>
                  <a:gd name="T11" fmla="*/ 10 h 17"/>
                  <a:gd name="T12" fmla="*/ 0 w 17"/>
                  <a:gd name="T13" fmla="*/ 12 h 17"/>
                  <a:gd name="T14" fmla="*/ 3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6" y="0"/>
                    </a:moveTo>
                    <a:lnTo>
                      <a:pt x="12" y="2"/>
                    </a:lnTo>
                    <a:lnTo>
                      <a:pt x="9" y="4"/>
                    </a:lnTo>
                    <a:lnTo>
                      <a:pt x="6" y="6"/>
                    </a:lnTo>
                    <a:lnTo>
                      <a:pt x="3" y="8"/>
                    </a:lnTo>
                    <a:lnTo>
                      <a:pt x="3" y="10"/>
                    </a:lnTo>
                    <a:lnTo>
                      <a:pt x="0" y="12"/>
                    </a:lnTo>
                    <a:lnTo>
                      <a:pt x="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6" name="Freeform 55"/>
              <p:cNvSpPr>
                <a:spLocks/>
              </p:cNvSpPr>
              <p:nvPr/>
            </p:nvSpPr>
            <p:spPr bwMode="auto">
              <a:xfrm>
                <a:off x="2785" y="2936"/>
                <a:ext cx="18" cy="17"/>
              </a:xfrm>
              <a:custGeom>
                <a:avLst/>
                <a:gdLst>
                  <a:gd name="T0" fmla="*/ 0 w 18"/>
                  <a:gd name="T1" fmla="*/ 0 h 17"/>
                  <a:gd name="T2" fmla="*/ 5 w 18"/>
                  <a:gd name="T3" fmla="*/ 0 h 17"/>
                  <a:gd name="T4" fmla="*/ 12 w 18"/>
                  <a:gd name="T5" fmla="*/ 4 h 17"/>
                  <a:gd name="T6" fmla="*/ 17 w 18"/>
                  <a:gd name="T7" fmla="*/ 16 h 17"/>
                </a:gdLst>
                <a:ahLst/>
                <a:cxnLst>
                  <a:cxn ang="0">
                    <a:pos x="T0" y="T1"/>
                  </a:cxn>
                  <a:cxn ang="0">
                    <a:pos x="T2" y="T3"/>
                  </a:cxn>
                  <a:cxn ang="0">
                    <a:pos x="T4" y="T5"/>
                  </a:cxn>
                  <a:cxn ang="0">
                    <a:pos x="T6" y="T7"/>
                  </a:cxn>
                </a:cxnLst>
                <a:rect l="0" t="0" r="r" b="b"/>
                <a:pathLst>
                  <a:path w="18" h="17">
                    <a:moveTo>
                      <a:pt x="0" y="0"/>
                    </a:moveTo>
                    <a:lnTo>
                      <a:pt x="5" y="0"/>
                    </a:lnTo>
                    <a:lnTo>
                      <a:pt x="12" y="4"/>
                    </a:lnTo>
                    <a:lnTo>
                      <a:pt x="1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7" name="Freeform 56"/>
              <p:cNvSpPr>
                <a:spLocks/>
              </p:cNvSpPr>
              <p:nvPr/>
            </p:nvSpPr>
            <p:spPr bwMode="auto">
              <a:xfrm>
                <a:off x="2840" y="2997"/>
                <a:ext cx="109" cy="18"/>
              </a:xfrm>
              <a:custGeom>
                <a:avLst/>
                <a:gdLst>
                  <a:gd name="T0" fmla="*/ 108 w 109"/>
                  <a:gd name="T1" fmla="*/ 1 h 18"/>
                  <a:gd name="T2" fmla="*/ 103 w 109"/>
                  <a:gd name="T3" fmla="*/ 0 h 18"/>
                  <a:gd name="T4" fmla="*/ 98 w 109"/>
                  <a:gd name="T5" fmla="*/ 0 h 18"/>
                  <a:gd name="T6" fmla="*/ 92 w 109"/>
                  <a:gd name="T7" fmla="*/ 1 h 18"/>
                  <a:gd name="T8" fmla="*/ 87 w 109"/>
                  <a:gd name="T9" fmla="*/ 3 h 18"/>
                  <a:gd name="T10" fmla="*/ 83 w 109"/>
                  <a:gd name="T11" fmla="*/ 6 h 18"/>
                  <a:gd name="T12" fmla="*/ 79 w 109"/>
                  <a:gd name="T13" fmla="*/ 9 h 18"/>
                  <a:gd name="T14" fmla="*/ 74 w 109"/>
                  <a:gd name="T15" fmla="*/ 9 h 18"/>
                  <a:gd name="T16" fmla="*/ 67 w 109"/>
                  <a:gd name="T17" fmla="*/ 9 h 18"/>
                  <a:gd name="T18" fmla="*/ 61 w 109"/>
                  <a:gd name="T19" fmla="*/ 9 h 18"/>
                  <a:gd name="T20" fmla="*/ 54 w 109"/>
                  <a:gd name="T21" fmla="*/ 10 h 18"/>
                  <a:gd name="T22" fmla="*/ 48 w 109"/>
                  <a:gd name="T23" fmla="*/ 12 h 18"/>
                  <a:gd name="T24" fmla="*/ 44 w 109"/>
                  <a:gd name="T25" fmla="*/ 15 h 18"/>
                  <a:gd name="T26" fmla="*/ 40 w 109"/>
                  <a:gd name="T27" fmla="*/ 17 h 18"/>
                  <a:gd name="T28" fmla="*/ 29 w 109"/>
                  <a:gd name="T29" fmla="*/ 10 h 18"/>
                  <a:gd name="T30" fmla="*/ 22 w 109"/>
                  <a:gd name="T31" fmla="*/ 9 h 18"/>
                  <a:gd name="T32" fmla="*/ 15 w 109"/>
                  <a:gd name="T33" fmla="*/ 9 h 18"/>
                  <a:gd name="T34" fmla="*/ 8 w 109"/>
                  <a:gd name="T35" fmla="*/ 10 h 18"/>
                  <a:gd name="T36" fmla="*/ 4 w 109"/>
                  <a:gd name="T37" fmla="*/ 11 h 18"/>
                  <a:gd name="T38" fmla="*/ 0 w 109"/>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8">
                    <a:moveTo>
                      <a:pt x="108" y="1"/>
                    </a:moveTo>
                    <a:lnTo>
                      <a:pt x="103" y="0"/>
                    </a:lnTo>
                    <a:lnTo>
                      <a:pt x="98" y="0"/>
                    </a:lnTo>
                    <a:lnTo>
                      <a:pt x="92" y="1"/>
                    </a:lnTo>
                    <a:lnTo>
                      <a:pt x="87" y="3"/>
                    </a:lnTo>
                    <a:lnTo>
                      <a:pt x="83" y="6"/>
                    </a:lnTo>
                    <a:lnTo>
                      <a:pt x="79" y="9"/>
                    </a:lnTo>
                    <a:lnTo>
                      <a:pt x="74" y="9"/>
                    </a:lnTo>
                    <a:lnTo>
                      <a:pt x="67" y="9"/>
                    </a:lnTo>
                    <a:lnTo>
                      <a:pt x="61" y="9"/>
                    </a:lnTo>
                    <a:lnTo>
                      <a:pt x="54" y="10"/>
                    </a:lnTo>
                    <a:lnTo>
                      <a:pt x="48" y="12"/>
                    </a:lnTo>
                    <a:lnTo>
                      <a:pt x="44" y="15"/>
                    </a:lnTo>
                    <a:lnTo>
                      <a:pt x="40" y="17"/>
                    </a:lnTo>
                    <a:lnTo>
                      <a:pt x="29" y="10"/>
                    </a:lnTo>
                    <a:lnTo>
                      <a:pt x="22" y="9"/>
                    </a:lnTo>
                    <a:lnTo>
                      <a:pt x="15" y="9"/>
                    </a:lnTo>
                    <a:lnTo>
                      <a:pt x="8" y="10"/>
                    </a:lnTo>
                    <a:lnTo>
                      <a:pt x="4" y="11"/>
                    </a:lnTo>
                    <a:lnTo>
                      <a:pt x="0" y="12"/>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8" name="Freeform 57"/>
              <p:cNvSpPr>
                <a:spLocks/>
              </p:cNvSpPr>
              <p:nvPr/>
            </p:nvSpPr>
            <p:spPr bwMode="auto">
              <a:xfrm>
                <a:off x="2940" y="3006"/>
                <a:ext cx="18" cy="17"/>
              </a:xfrm>
              <a:custGeom>
                <a:avLst/>
                <a:gdLst>
                  <a:gd name="T0" fmla="*/ 17 w 18"/>
                  <a:gd name="T1" fmla="*/ 4 h 17"/>
                  <a:gd name="T2" fmla="*/ 12 w 18"/>
                  <a:gd name="T3" fmla="*/ 0 h 17"/>
                  <a:gd name="T4" fmla="*/ 7 w 18"/>
                  <a:gd name="T5" fmla="*/ 4 h 17"/>
                  <a:gd name="T6" fmla="*/ 4 w 18"/>
                  <a:gd name="T7" fmla="*/ 8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4"/>
                    </a:moveTo>
                    <a:lnTo>
                      <a:pt x="12" y="0"/>
                    </a:lnTo>
                    <a:lnTo>
                      <a:pt x="7" y="4"/>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59" name="Freeform 58"/>
              <p:cNvSpPr>
                <a:spLocks/>
              </p:cNvSpPr>
              <p:nvPr/>
            </p:nvSpPr>
            <p:spPr bwMode="auto">
              <a:xfrm>
                <a:off x="2904" y="3014"/>
                <a:ext cx="25" cy="17"/>
              </a:xfrm>
              <a:custGeom>
                <a:avLst/>
                <a:gdLst>
                  <a:gd name="T0" fmla="*/ 24 w 25"/>
                  <a:gd name="T1" fmla="*/ 1 h 17"/>
                  <a:gd name="T2" fmla="*/ 19 w 25"/>
                  <a:gd name="T3" fmla="*/ 0 h 17"/>
                  <a:gd name="T4" fmla="*/ 14 w 25"/>
                  <a:gd name="T5" fmla="*/ 1 h 17"/>
                  <a:gd name="T6" fmla="*/ 8 w 25"/>
                  <a:gd name="T7" fmla="*/ 5 h 17"/>
                  <a:gd name="T8" fmla="*/ 4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1"/>
                    </a:moveTo>
                    <a:lnTo>
                      <a:pt x="19" y="0"/>
                    </a:lnTo>
                    <a:lnTo>
                      <a:pt x="14" y="1"/>
                    </a:lnTo>
                    <a:lnTo>
                      <a:pt x="8" y="5"/>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60" name="Freeform 59"/>
              <p:cNvSpPr>
                <a:spLocks/>
              </p:cNvSpPr>
              <p:nvPr/>
            </p:nvSpPr>
            <p:spPr bwMode="auto">
              <a:xfrm>
                <a:off x="2863" y="3020"/>
                <a:ext cx="24" cy="17"/>
              </a:xfrm>
              <a:custGeom>
                <a:avLst/>
                <a:gdLst>
                  <a:gd name="T0" fmla="*/ 23 w 24"/>
                  <a:gd name="T1" fmla="*/ 8 h 17"/>
                  <a:gd name="T2" fmla="*/ 18 w 24"/>
                  <a:gd name="T3" fmla="*/ 0 h 17"/>
                  <a:gd name="T4" fmla="*/ 13 w 24"/>
                  <a:gd name="T5" fmla="*/ 0 h 17"/>
                  <a:gd name="T6" fmla="*/ 7 w 24"/>
                  <a:gd name="T7" fmla="*/ 0 h 17"/>
                  <a:gd name="T8" fmla="*/ 0 w 24"/>
                  <a:gd name="T9" fmla="*/ 16 h 17"/>
                </a:gdLst>
                <a:ahLst/>
                <a:cxnLst>
                  <a:cxn ang="0">
                    <a:pos x="T0" y="T1"/>
                  </a:cxn>
                  <a:cxn ang="0">
                    <a:pos x="T2" y="T3"/>
                  </a:cxn>
                  <a:cxn ang="0">
                    <a:pos x="T4" y="T5"/>
                  </a:cxn>
                  <a:cxn ang="0">
                    <a:pos x="T6" y="T7"/>
                  </a:cxn>
                  <a:cxn ang="0">
                    <a:pos x="T8" y="T9"/>
                  </a:cxn>
                </a:cxnLst>
                <a:rect l="0" t="0" r="r" b="b"/>
                <a:pathLst>
                  <a:path w="24" h="17">
                    <a:moveTo>
                      <a:pt x="23" y="8"/>
                    </a:moveTo>
                    <a:lnTo>
                      <a:pt x="18" y="0"/>
                    </a:lnTo>
                    <a:lnTo>
                      <a:pt x="13" y="0"/>
                    </a:lnTo>
                    <a:lnTo>
                      <a:pt x="7"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61" name="Freeform 60"/>
              <p:cNvSpPr>
                <a:spLocks/>
              </p:cNvSpPr>
              <p:nvPr/>
            </p:nvSpPr>
            <p:spPr bwMode="auto">
              <a:xfrm>
                <a:off x="2803" y="3009"/>
                <a:ext cx="25" cy="17"/>
              </a:xfrm>
              <a:custGeom>
                <a:avLst/>
                <a:gdLst>
                  <a:gd name="T0" fmla="*/ 24 w 25"/>
                  <a:gd name="T1" fmla="*/ 0 h 17"/>
                  <a:gd name="T2" fmla="*/ 18 w 25"/>
                  <a:gd name="T3" fmla="*/ 0 h 17"/>
                  <a:gd name="T4" fmla="*/ 13 w 25"/>
                  <a:gd name="T5" fmla="*/ 0 h 17"/>
                  <a:gd name="T6" fmla="*/ 7 w 25"/>
                  <a:gd name="T7" fmla="*/ 2 h 17"/>
                  <a:gd name="T8" fmla="*/ 3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0"/>
                    </a:moveTo>
                    <a:lnTo>
                      <a:pt x="18" y="0"/>
                    </a:lnTo>
                    <a:lnTo>
                      <a:pt x="13" y="0"/>
                    </a:lnTo>
                    <a:lnTo>
                      <a:pt x="7" y="2"/>
                    </a:lnTo>
                    <a:lnTo>
                      <a:pt x="3"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62" name="Freeform 61"/>
              <p:cNvSpPr>
                <a:spLocks/>
              </p:cNvSpPr>
              <p:nvPr/>
            </p:nvSpPr>
            <p:spPr bwMode="auto">
              <a:xfrm>
                <a:off x="2791" y="2996"/>
                <a:ext cx="29" cy="17"/>
              </a:xfrm>
              <a:custGeom>
                <a:avLst/>
                <a:gdLst>
                  <a:gd name="T0" fmla="*/ 28 w 29"/>
                  <a:gd name="T1" fmla="*/ 8 h 17"/>
                  <a:gd name="T2" fmla="*/ 21 w 29"/>
                  <a:gd name="T3" fmla="*/ 0 h 17"/>
                  <a:gd name="T4" fmla="*/ 15 w 29"/>
                  <a:gd name="T5" fmla="*/ 0 h 17"/>
                  <a:gd name="T6" fmla="*/ 10 w 29"/>
                  <a:gd name="T7" fmla="*/ 0 h 17"/>
                  <a:gd name="T8" fmla="*/ 5 w 29"/>
                  <a:gd name="T9" fmla="*/ 0 h 17"/>
                  <a:gd name="T10" fmla="*/ 0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28" y="8"/>
                    </a:moveTo>
                    <a:lnTo>
                      <a:pt x="21" y="0"/>
                    </a:lnTo>
                    <a:lnTo>
                      <a:pt x="15" y="0"/>
                    </a:lnTo>
                    <a:lnTo>
                      <a:pt x="10" y="0"/>
                    </a:lnTo>
                    <a:lnTo>
                      <a:pt x="5"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grpSp>
      </p:grpSp>
      <p:sp>
        <p:nvSpPr>
          <p:cNvPr id="31" name="Freeform 30"/>
          <p:cNvSpPr>
            <a:spLocks/>
          </p:cNvSpPr>
          <p:nvPr/>
        </p:nvSpPr>
        <p:spPr bwMode="auto">
          <a:xfrm>
            <a:off x="3251200" y="2127250"/>
            <a:ext cx="528637" cy="476250"/>
          </a:xfrm>
          <a:custGeom>
            <a:avLst/>
            <a:gdLst>
              <a:gd name="T0" fmla="*/ 217 w 333"/>
              <a:gd name="T1" fmla="*/ 271 h 300"/>
              <a:gd name="T2" fmla="*/ 220 w 333"/>
              <a:gd name="T3" fmla="*/ 257 h 300"/>
              <a:gd name="T4" fmla="*/ 232 w 333"/>
              <a:gd name="T5" fmla="*/ 250 h 300"/>
              <a:gd name="T6" fmla="*/ 272 w 333"/>
              <a:gd name="T7" fmla="*/ 244 h 300"/>
              <a:gd name="T8" fmla="*/ 291 w 333"/>
              <a:gd name="T9" fmla="*/ 236 h 300"/>
              <a:gd name="T10" fmla="*/ 298 w 333"/>
              <a:gd name="T11" fmla="*/ 229 h 300"/>
              <a:gd name="T12" fmla="*/ 298 w 333"/>
              <a:gd name="T13" fmla="*/ 213 h 300"/>
              <a:gd name="T14" fmla="*/ 296 w 333"/>
              <a:gd name="T15" fmla="*/ 188 h 300"/>
              <a:gd name="T16" fmla="*/ 301 w 333"/>
              <a:gd name="T17" fmla="*/ 171 h 300"/>
              <a:gd name="T18" fmla="*/ 314 w 333"/>
              <a:gd name="T19" fmla="*/ 165 h 300"/>
              <a:gd name="T20" fmla="*/ 329 w 333"/>
              <a:gd name="T21" fmla="*/ 159 h 300"/>
              <a:gd name="T22" fmla="*/ 332 w 333"/>
              <a:gd name="T23" fmla="*/ 151 h 300"/>
              <a:gd name="T24" fmla="*/ 323 w 333"/>
              <a:gd name="T25" fmla="*/ 144 h 300"/>
              <a:gd name="T26" fmla="*/ 294 w 333"/>
              <a:gd name="T27" fmla="*/ 114 h 300"/>
              <a:gd name="T28" fmla="*/ 299 w 333"/>
              <a:gd name="T29" fmla="*/ 105 h 300"/>
              <a:gd name="T30" fmla="*/ 306 w 333"/>
              <a:gd name="T31" fmla="*/ 87 h 300"/>
              <a:gd name="T32" fmla="*/ 300 w 333"/>
              <a:gd name="T33" fmla="*/ 58 h 300"/>
              <a:gd name="T34" fmla="*/ 282 w 333"/>
              <a:gd name="T35" fmla="*/ 31 h 300"/>
              <a:gd name="T36" fmla="*/ 263 w 333"/>
              <a:gd name="T37" fmla="*/ 12 h 300"/>
              <a:gd name="T38" fmla="*/ 224 w 333"/>
              <a:gd name="T39" fmla="*/ 1 h 300"/>
              <a:gd name="T40" fmla="*/ 180 w 333"/>
              <a:gd name="T41" fmla="*/ 0 h 300"/>
              <a:gd name="T42" fmla="*/ 139 w 333"/>
              <a:gd name="T43" fmla="*/ 2 h 300"/>
              <a:gd name="T44" fmla="*/ 102 w 333"/>
              <a:gd name="T45" fmla="*/ 11 h 300"/>
              <a:gd name="T46" fmla="*/ 59 w 333"/>
              <a:gd name="T47" fmla="*/ 32 h 300"/>
              <a:gd name="T48" fmla="*/ 38 w 333"/>
              <a:gd name="T49" fmla="*/ 48 h 300"/>
              <a:gd name="T50" fmla="*/ 17 w 333"/>
              <a:gd name="T51" fmla="*/ 72 h 300"/>
              <a:gd name="T52" fmla="*/ 1 w 333"/>
              <a:gd name="T53" fmla="*/ 102 h 300"/>
              <a:gd name="T54" fmla="*/ 0 w 333"/>
              <a:gd name="T55" fmla="*/ 129 h 300"/>
              <a:gd name="T56" fmla="*/ 9 w 333"/>
              <a:gd name="T57" fmla="*/ 153 h 300"/>
              <a:gd name="T58" fmla="*/ 52 w 333"/>
              <a:gd name="T59" fmla="*/ 206 h 300"/>
              <a:gd name="T60" fmla="*/ 66 w 333"/>
              <a:gd name="T61" fmla="*/ 230 h 300"/>
              <a:gd name="T62" fmla="*/ 70 w 333"/>
              <a:gd name="T63" fmla="*/ 246 h 300"/>
              <a:gd name="T64" fmla="*/ 71 w 333"/>
              <a:gd name="T65" fmla="*/ 267 h 300"/>
              <a:gd name="T66" fmla="*/ 217 w 333"/>
              <a:gd name="T67"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 h="300">
                <a:moveTo>
                  <a:pt x="217" y="299"/>
                </a:moveTo>
                <a:lnTo>
                  <a:pt x="217" y="271"/>
                </a:lnTo>
                <a:lnTo>
                  <a:pt x="218" y="264"/>
                </a:lnTo>
                <a:lnTo>
                  <a:pt x="220" y="257"/>
                </a:lnTo>
                <a:lnTo>
                  <a:pt x="225" y="252"/>
                </a:lnTo>
                <a:lnTo>
                  <a:pt x="232" y="250"/>
                </a:lnTo>
                <a:lnTo>
                  <a:pt x="257" y="246"/>
                </a:lnTo>
                <a:lnTo>
                  <a:pt x="272" y="244"/>
                </a:lnTo>
                <a:lnTo>
                  <a:pt x="282" y="240"/>
                </a:lnTo>
                <a:lnTo>
                  <a:pt x="291" y="236"/>
                </a:lnTo>
                <a:lnTo>
                  <a:pt x="295" y="234"/>
                </a:lnTo>
                <a:lnTo>
                  <a:pt x="298" y="229"/>
                </a:lnTo>
                <a:lnTo>
                  <a:pt x="298" y="221"/>
                </a:lnTo>
                <a:lnTo>
                  <a:pt x="298" y="213"/>
                </a:lnTo>
                <a:lnTo>
                  <a:pt x="296" y="199"/>
                </a:lnTo>
                <a:lnTo>
                  <a:pt x="296" y="188"/>
                </a:lnTo>
                <a:lnTo>
                  <a:pt x="298" y="178"/>
                </a:lnTo>
                <a:lnTo>
                  <a:pt x="301" y="171"/>
                </a:lnTo>
                <a:lnTo>
                  <a:pt x="306" y="168"/>
                </a:lnTo>
                <a:lnTo>
                  <a:pt x="314" y="165"/>
                </a:lnTo>
                <a:lnTo>
                  <a:pt x="326" y="161"/>
                </a:lnTo>
                <a:lnTo>
                  <a:pt x="329" y="159"/>
                </a:lnTo>
                <a:lnTo>
                  <a:pt x="332" y="156"/>
                </a:lnTo>
                <a:lnTo>
                  <a:pt x="332" y="151"/>
                </a:lnTo>
                <a:lnTo>
                  <a:pt x="327" y="148"/>
                </a:lnTo>
                <a:lnTo>
                  <a:pt x="323" y="144"/>
                </a:lnTo>
                <a:lnTo>
                  <a:pt x="296" y="117"/>
                </a:lnTo>
                <a:lnTo>
                  <a:pt x="294" y="114"/>
                </a:lnTo>
                <a:lnTo>
                  <a:pt x="295" y="109"/>
                </a:lnTo>
                <a:lnTo>
                  <a:pt x="299" y="105"/>
                </a:lnTo>
                <a:lnTo>
                  <a:pt x="305" y="94"/>
                </a:lnTo>
                <a:lnTo>
                  <a:pt x="306" y="87"/>
                </a:lnTo>
                <a:lnTo>
                  <a:pt x="306" y="74"/>
                </a:lnTo>
                <a:lnTo>
                  <a:pt x="300" y="58"/>
                </a:lnTo>
                <a:lnTo>
                  <a:pt x="293" y="46"/>
                </a:lnTo>
                <a:lnTo>
                  <a:pt x="282" y="31"/>
                </a:lnTo>
                <a:lnTo>
                  <a:pt x="273" y="21"/>
                </a:lnTo>
                <a:lnTo>
                  <a:pt x="263" y="12"/>
                </a:lnTo>
                <a:lnTo>
                  <a:pt x="247" y="6"/>
                </a:lnTo>
                <a:lnTo>
                  <a:pt x="224" y="1"/>
                </a:lnTo>
                <a:lnTo>
                  <a:pt x="202" y="0"/>
                </a:lnTo>
                <a:lnTo>
                  <a:pt x="180" y="0"/>
                </a:lnTo>
                <a:lnTo>
                  <a:pt x="157" y="0"/>
                </a:lnTo>
                <a:lnTo>
                  <a:pt x="139" y="2"/>
                </a:lnTo>
                <a:lnTo>
                  <a:pt x="122" y="4"/>
                </a:lnTo>
                <a:lnTo>
                  <a:pt x="102" y="11"/>
                </a:lnTo>
                <a:lnTo>
                  <a:pt x="83" y="19"/>
                </a:lnTo>
                <a:lnTo>
                  <a:pt x="59" y="32"/>
                </a:lnTo>
                <a:lnTo>
                  <a:pt x="49" y="39"/>
                </a:lnTo>
                <a:lnTo>
                  <a:pt x="38" y="48"/>
                </a:lnTo>
                <a:lnTo>
                  <a:pt x="28" y="58"/>
                </a:lnTo>
                <a:lnTo>
                  <a:pt x="17" y="72"/>
                </a:lnTo>
                <a:lnTo>
                  <a:pt x="7" y="88"/>
                </a:lnTo>
                <a:lnTo>
                  <a:pt x="1" y="102"/>
                </a:lnTo>
                <a:lnTo>
                  <a:pt x="0" y="117"/>
                </a:lnTo>
                <a:lnTo>
                  <a:pt x="0" y="129"/>
                </a:lnTo>
                <a:lnTo>
                  <a:pt x="3" y="140"/>
                </a:lnTo>
                <a:lnTo>
                  <a:pt x="9" y="153"/>
                </a:lnTo>
                <a:lnTo>
                  <a:pt x="28" y="178"/>
                </a:lnTo>
                <a:lnTo>
                  <a:pt x="52" y="206"/>
                </a:lnTo>
                <a:lnTo>
                  <a:pt x="61" y="221"/>
                </a:lnTo>
                <a:lnTo>
                  <a:pt x="66" y="230"/>
                </a:lnTo>
                <a:lnTo>
                  <a:pt x="68" y="239"/>
                </a:lnTo>
                <a:lnTo>
                  <a:pt x="70" y="246"/>
                </a:lnTo>
                <a:lnTo>
                  <a:pt x="70" y="254"/>
                </a:lnTo>
                <a:lnTo>
                  <a:pt x="71" y="267"/>
                </a:lnTo>
                <a:lnTo>
                  <a:pt x="68" y="299"/>
                </a:lnTo>
                <a:lnTo>
                  <a:pt x="217" y="299"/>
                </a:lnTo>
              </a:path>
            </a:pathLst>
          </a:custGeom>
          <a:solidFill>
            <a:srgbClr val="3333CC"/>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grpSp>
        <p:nvGrpSpPr>
          <p:cNvPr id="32" name="Group 31"/>
          <p:cNvGrpSpPr>
            <a:grpSpLocks/>
          </p:cNvGrpSpPr>
          <p:nvPr/>
        </p:nvGrpSpPr>
        <p:grpSpPr bwMode="auto">
          <a:xfrm>
            <a:off x="5721358" y="2127250"/>
            <a:ext cx="573088" cy="457200"/>
            <a:chOff x="3072" y="816"/>
            <a:chExt cx="361" cy="288"/>
          </a:xfrm>
        </p:grpSpPr>
        <p:grpSp>
          <p:nvGrpSpPr>
            <p:cNvPr id="37" name="Group 36"/>
            <p:cNvGrpSpPr>
              <a:grpSpLocks/>
            </p:cNvGrpSpPr>
            <p:nvPr/>
          </p:nvGrpSpPr>
          <p:grpSpPr bwMode="auto">
            <a:xfrm>
              <a:off x="3072" y="816"/>
              <a:ext cx="360" cy="288"/>
              <a:chOff x="3072" y="816"/>
              <a:chExt cx="360" cy="288"/>
            </a:xfrm>
          </p:grpSpPr>
          <p:sp>
            <p:nvSpPr>
              <p:cNvPr id="39" name="Rectangle 38"/>
              <p:cNvSpPr>
                <a:spLocks noChangeArrowheads="1"/>
              </p:cNvSpPr>
              <p:nvPr/>
            </p:nvSpPr>
            <p:spPr bwMode="auto">
              <a:xfrm>
                <a:off x="3072" y="816"/>
                <a:ext cx="3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sp>
            <p:nvSpPr>
              <p:cNvPr id="40" name="Freeform 39"/>
              <p:cNvSpPr>
                <a:spLocks/>
              </p:cNvSpPr>
              <p:nvPr/>
            </p:nvSpPr>
            <p:spPr bwMode="auto">
              <a:xfrm>
                <a:off x="3075" y="816"/>
                <a:ext cx="342" cy="164"/>
              </a:xfrm>
              <a:custGeom>
                <a:avLst/>
                <a:gdLst>
                  <a:gd name="T0" fmla="*/ 115 w 342"/>
                  <a:gd name="T1" fmla="*/ 138 h 164"/>
                  <a:gd name="T2" fmla="*/ 71 w 342"/>
                  <a:gd name="T3" fmla="*/ 155 h 164"/>
                  <a:gd name="T4" fmla="*/ 50 w 342"/>
                  <a:gd name="T5" fmla="*/ 161 h 164"/>
                  <a:gd name="T6" fmla="*/ 38 w 342"/>
                  <a:gd name="T7" fmla="*/ 145 h 164"/>
                  <a:gd name="T8" fmla="*/ 53 w 342"/>
                  <a:gd name="T9" fmla="*/ 131 h 164"/>
                  <a:gd name="T10" fmla="*/ 82 w 342"/>
                  <a:gd name="T11" fmla="*/ 110 h 164"/>
                  <a:gd name="T12" fmla="*/ 92 w 342"/>
                  <a:gd name="T13" fmla="*/ 101 h 164"/>
                  <a:gd name="T14" fmla="*/ 62 w 342"/>
                  <a:gd name="T15" fmla="*/ 113 h 164"/>
                  <a:gd name="T16" fmla="*/ 36 w 342"/>
                  <a:gd name="T17" fmla="*/ 124 h 164"/>
                  <a:gd name="T18" fmla="*/ 26 w 342"/>
                  <a:gd name="T19" fmla="*/ 120 h 164"/>
                  <a:gd name="T20" fmla="*/ 24 w 342"/>
                  <a:gd name="T21" fmla="*/ 110 h 164"/>
                  <a:gd name="T22" fmla="*/ 50 w 342"/>
                  <a:gd name="T23" fmla="*/ 93 h 164"/>
                  <a:gd name="T24" fmla="*/ 81 w 342"/>
                  <a:gd name="T25" fmla="*/ 71 h 164"/>
                  <a:gd name="T26" fmla="*/ 78 w 342"/>
                  <a:gd name="T27" fmla="*/ 71 h 164"/>
                  <a:gd name="T28" fmla="*/ 44 w 342"/>
                  <a:gd name="T29" fmla="*/ 87 h 164"/>
                  <a:gd name="T30" fmla="*/ 19 w 342"/>
                  <a:gd name="T31" fmla="*/ 100 h 164"/>
                  <a:gd name="T32" fmla="*/ 12 w 342"/>
                  <a:gd name="T33" fmla="*/ 91 h 164"/>
                  <a:gd name="T34" fmla="*/ 13 w 342"/>
                  <a:gd name="T35" fmla="*/ 83 h 164"/>
                  <a:gd name="T36" fmla="*/ 36 w 342"/>
                  <a:gd name="T37" fmla="*/ 64 h 164"/>
                  <a:gd name="T38" fmla="*/ 57 w 342"/>
                  <a:gd name="T39" fmla="*/ 48 h 164"/>
                  <a:gd name="T40" fmla="*/ 42 w 342"/>
                  <a:gd name="T41" fmla="*/ 53 h 164"/>
                  <a:gd name="T42" fmla="*/ 18 w 342"/>
                  <a:gd name="T43" fmla="*/ 65 h 164"/>
                  <a:gd name="T44" fmla="*/ 5 w 342"/>
                  <a:gd name="T45" fmla="*/ 68 h 164"/>
                  <a:gd name="T46" fmla="*/ 0 w 342"/>
                  <a:gd name="T47" fmla="*/ 57 h 164"/>
                  <a:gd name="T48" fmla="*/ 8 w 342"/>
                  <a:gd name="T49" fmla="*/ 47 h 164"/>
                  <a:gd name="T50" fmla="*/ 9 w 342"/>
                  <a:gd name="T51" fmla="*/ 37 h 164"/>
                  <a:gd name="T52" fmla="*/ 15 w 342"/>
                  <a:gd name="T53" fmla="*/ 23 h 164"/>
                  <a:gd name="T54" fmla="*/ 40 w 342"/>
                  <a:gd name="T55" fmla="*/ 7 h 164"/>
                  <a:gd name="T56" fmla="*/ 87 w 342"/>
                  <a:gd name="T57" fmla="*/ 3 h 164"/>
                  <a:gd name="T58" fmla="*/ 101 w 342"/>
                  <a:gd name="T59" fmla="*/ 11 h 164"/>
                  <a:gd name="T60" fmla="*/ 122 w 342"/>
                  <a:gd name="T61" fmla="*/ 5 h 164"/>
                  <a:gd name="T62" fmla="*/ 140 w 342"/>
                  <a:gd name="T63" fmla="*/ 2 h 164"/>
                  <a:gd name="T64" fmla="*/ 143 w 342"/>
                  <a:gd name="T65" fmla="*/ 20 h 164"/>
                  <a:gd name="T66" fmla="*/ 124 w 342"/>
                  <a:gd name="T67" fmla="*/ 26 h 164"/>
                  <a:gd name="T68" fmla="*/ 108 w 342"/>
                  <a:gd name="T69" fmla="*/ 36 h 164"/>
                  <a:gd name="T70" fmla="*/ 118 w 342"/>
                  <a:gd name="T71" fmla="*/ 36 h 164"/>
                  <a:gd name="T72" fmla="*/ 151 w 342"/>
                  <a:gd name="T73" fmla="*/ 24 h 164"/>
                  <a:gd name="T74" fmla="*/ 175 w 342"/>
                  <a:gd name="T75" fmla="*/ 16 h 164"/>
                  <a:gd name="T76" fmla="*/ 186 w 342"/>
                  <a:gd name="T77" fmla="*/ 28 h 164"/>
                  <a:gd name="T78" fmla="*/ 179 w 342"/>
                  <a:gd name="T79" fmla="*/ 38 h 164"/>
                  <a:gd name="T80" fmla="*/ 168 w 342"/>
                  <a:gd name="T81" fmla="*/ 48 h 164"/>
                  <a:gd name="T82" fmla="*/ 216 w 342"/>
                  <a:gd name="T83" fmla="*/ 28 h 164"/>
                  <a:gd name="T84" fmla="*/ 265 w 342"/>
                  <a:gd name="T85" fmla="*/ 7 h 164"/>
                  <a:gd name="T86" fmla="*/ 283 w 342"/>
                  <a:gd name="T87" fmla="*/ 4 h 164"/>
                  <a:gd name="T88" fmla="*/ 295 w 342"/>
                  <a:gd name="T89" fmla="*/ 8 h 164"/>
                  <a:gd name="T90" fmla="*/ 300 w 342"/>
                  <a:gd name="T91" fmla="*/ 22 h 164"/>
                  <a:gd name="T92" fmla="*/ 289 w 342"/>
                  <a:gd name="T93" fmla="*/ 30 h 164"/>
                  <a:gd name="T94" fmla="*/ 292 w 342"/>
                  <a:gd name="T95" fmla="*/ 31 h 164"/>
                  <a:gd name="T96" fmla="*/ 310 w 342"/>
                  <a:gd name="T97" fmla="*/ 22 h 164"/>
                  <a:gd name="T98" fmla="*/ 324 w 342"/>
                  <a:gd name="T99" fmla="*/ 16 h 164"/>
                  <a:gd name="T100" fmla="*/ 330 w 342"/>
                  <a:gd name="T101" fmla="*/ 30 h 164"/>
                  <a:gd name="T102" fmla="*/ 336 w 342"/>
                  <a:gd name="T103" fmla="*/ 29 h 164"/>
                  <a:gd name="T104" fmla="*/ 339 w 342"/>
                  <a:gd name="T105" fmla="*/ 44 h 164"/>
                  <a:gd name="T106" fmla="*/ 324 w 342"/>
                  <a:gd name="T107" fmla="*/ 52 h 164"/>
                  <a:gd name="T108" fmla="*/ 306 w 342"/>
                  <a:gd name="T109"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 h="164">
                    <a:moveTo>
                      <a:pt x="143" y="125"/>
                    </a:moveTo>
                    <a:lnTo>
                      <a:pt x="139" y="127"/>
                    </a:lnTo>
                    <a:lnTo>
                      <a:pt x="134" y="129"/>
                    </a:lnTo>
                    <a:lnTo>
                      <a:pt x="128" y="132"/>
                    </a:lnTo>
                    <a:lnTo>
                      <a:pt x="122" y="134"/>
                    </a:lnTo>
                    <a:lnTo>
                      <a:pt x="115" y="138"/>
                    </a:lnTo>
                    <a:lnTo>
                      <a:pt x="107" y="141"/>
                    </a:lnTo>
                    <a:lnTo>
                      <a:pt x="100" y="144"/>
                    </a:lnTo>
                    <a:lnTo>
                      <a:pt x="92" y="147"/>
                    </a:lnTo>
                    <a:lnTo>
                      <a:pt x="85" y="150"/>
                    </a:lnTo>
                    <a:lnTo>
                      <a:pt x="78" y="152"/>
                    </a:lnTo>
                    <a:lnTo>
                      <a:pt x="71" y="155"/>
                    </a:lnTo>
                    <a:lnTo>
                      <a:pt x="65" y="157"/>
                    </a:lnTo>
                    <a:lnTo>
                      <a:pt x="60" y="159"/>
                    </a:lnTo>
                    <a:lnTo>
                      <a:pt x="56" y="161"/>
                    </a:lnTo>
                    <a:lnTo>
                      <a:pt x="53" y="163"/>
                    </a:lnTo>
                    <a:lnTo>
                      <a:pt x="52" y="163"/>
                    </a:lnTo>
                    <a:lnTo>
                      <a:pt x="50" y="161"/>
                    </a:lnTo>
                    <a:lnTo>
                      <a:pt x="48" y="158"/>
                    </a:lnTo>
                    <a:lnTo>
                      <a:pt x="46" y="156"/>
                    </a:lnTo>
                    <a:lnTo>
                      <a:pt x="44" y="153"/>
                    </a:lnTo>
                    <a:lnTo>
                      <a:pt x="42" y="150"/>
                    </a:lnTo>
                    <a:lnTo>
                      <a:pt x="39" y="147"/>
                    </a:lnTo>
                    <a:lnTo>
                      <a:pt x="38" y="145"/>
                    </a:lnTo>
                    <a:lnTo>
                      <a:pt x="36" y="144"/>
                    </a:lnTo>
                    <a:lnTo>
                      <a:pt x="38" y="142"/>
                    </a:lnTo>
                    <a:lnTo>
                      <a:pt x="41" y="140"/>
                    </a:lnTo>
                    <a:lnTo>
                      <a:pt x="45" y="138"/>
                    </a:lnTo>
                    <a:lnTo>
                      <a:pt x="49" y="134"/>
                    </a:lnTo>
                    <a:lnTo>
                      <a:pt x="53" y="131"/>
                    </a:lnTo>
                    <a:lnTo>
                      <a:pt x="58" y="127"/>
                    </a:lnTo>
                    <a:lnTo>
                      <a:pt x="63" y="124"/>
                    </a:lnTo>
                    <a:lnTo>
                      <a:pt x="68" y="120"/>
                    </a:lnTo>
                    <a:lnTo>
                      <a:pt x="73" y="117"/>
                    </a:lnTo>
                    <a:lnTo>
                      <a:pt x="77" y="113"/>
                    </a:lnTo>
                    <a:lnTo>
                      <a:pt x="82" y="110"/>
                    </a:lnTo>
                    <a:lnTo>
                      <a:pt x="86" y="106"/>
                    </a:lnTo>
                    <a:lnTo>
                      <a:pt x="89" y="104"/>
                    </a:lnTo>
                    <a:lnTo>
                      <a:pt x="92" y="102"/>
                    </a:lnTo>
                    <a:lnTo>
                      <a:pt x="94" y="100"/>
                    </a:lnTo>
                    <a:lnTo>
                      <a:pt x="96" y="99"/>
                    </a:lnTo>
                    <a:lnTo>
                      <a:pt x="92" y="101"/>
                    </a:lnTo>
                    <a:lnTo>
                      <a:pt x="88" y="102"/>
                    </a:lnTo>
                    <a:lnTo>
                      <a:pt x="83" y="104"/>
                    </a:lnTo>
                    <a:lnTo>
                      <a:pt x="78" y="106"/>
                    </a:lnTo>
                    <a:lnTo>
                      <a:pt x="73" y="109"/>
                    </a:lnTo>
                    <a:lnTo>
                      <a:pt x="68" y="111"/>
                    </a:lnTo>
                    <a:lnTo>
                      <a:pt x="62" y="113"/>
                    </a:lnTo>
                    <a:lnTo>
                      <a:pt x="57" y="115"/>
                    </a:lnTo>
                    <a:lnTo>
                      <a:pt x="52" y="117"/>
                    </a:lnTo>
                    <a:lnTo>
                      <a:pt x="48" y="119"/>
                    </a:lnTo>
                    <a:lnTo>
                      <a:pt x="43" y="121"/>
                    </a:lnTo>
                    <a:lnTo>
                      <a:pt x="39" y="123"/>
                    </a:lnTo>
                    <a:lnTo>
                      <a:pt x="36" y="124"/>
                    </a:lnTo>
                    <a:lnTo>
                      <a:pt x="33" y="125"/>
                    </a:lnTo>
                    <a:lnTo>
                      <a:pt x="31" y="126"/>
                    </a:lnTo>
                    <a:lnTo>
                      <a:pt x="30" y="126"/>
                    </a:lnTo>
                    <a:lnTo>
                      <a:pt x="29" y="124"/>
                    </a:lnTo>
                    <a:lnTo>
                      <a:pt x="27" y="122"/>
                    </a:lnTo>
                    <a:lnTo>
                      <a:pt x="26" y="120"/>
                    </a:lnTo>
                    <a:lnTo>
                      <a:pt x="25" y="118"/>
                    </a:lnTo>
                    <a:lnTo>
                      <a:pt x="24" y="115"/>
                    </a:lnTo>
                    <a:lnTo>
                      <a:pt x="24" y="113"/>
                    </a:lnTo>
                    <a:lnTo>
                      <a:pt x="23" y="112"/>
                    </a:lnTo>
                    <a:lnTo>
                      <a:pt x="23" y="111"/>
                    </a:lnTo>
                    <a:lnTo>
                      <a:pt x="24" y="110"/>
                    </a:lnTo>
                    <a:lnTo>
                      <a:pt x="27" y="107"/>
                    </a:lnTo>
                    <a:lnTo>
                      <a:pt x="30" y="105"/>
                    </a:lnTo>
                    <a:lnTo>
                      <a:pt x="34" y="102"/>
                    </a:lnTo>
                    <a:lnTo>
                      <a:pt x="39" y="99"/>
                    </a:lnTo>
                    <a:lnTo>
                      <a:pt x="44" y="96"/>
                    </a:lnTo>
                    <a:lnTo>
                      <a:pt x="50" y="93"/>
                    </a:lnTo>
                    <a:lnTo>
                      <a:pt x="55" y="89"/>
                    </a:lnTo>
                    <a:lnTo>
                      <a:pt x="61" y="85"/>
                    </a:lnTo>
                    <a:lnTo>
                      <a:pt x="67" y="82"/>
                    </a:lnTo>
                    <a:lnTo>
                      <a:pt x="72" y="77"/>
                    </a:lnTo>
                    <a:lnTo>
                      <a:pt x="77" y="74"/>
                    </a:lnTo>
                    <a:lnTo>
                      <a:pt x="81" y="71"/>
                    </a:lnTo>
                    <a:lnTo>
                      <a:pt x="85" y="69"/>
                    </a:lnTo>
                    <a:lnTo>
                      <a:pt x="88" y="68"/>
                    </a:lnTo>
                    <a:lnTo>
                      <a:pt x="89" y="66"/>
                    </a:lnTo>
                    <a:lnTo>
                      <a:pt x="86" y="68"/>
                    </a:lnTo>
                    <a:lnTo>
                      <a:pt x="83" y="69"/>
                    </a:lnTo>
                    <a:lnTo>
                      <a:pt x="78" y="71"/>
                    </a:lnTo>
                    <a:lnTo>
                      <a:pt x="73" y="73"/>
                    </a:lnTo>
                    <a:lnTo>
                      <a:pt x="68" y="75"/>
                    </a:lnTo>
                    <a:lnTo>
                      <a:pt x="62" y="78"/>
                    </a:lnTo>
                    <a:lnTo>
                      <a:pt x="56" y="80"/>
                    </a:lnTo>
                    <a:lnTo>
                      <a:pt x="50" y="84"/>
                    </a:lnTo>
                    <a:lnTo>
                      <a:pt x="44" y="87"/>
                    </a:lnTo>
                    <a:lnTo>
                      <a:pt x="38" y="89"/>
                    </a:lnTo>
                    <a:lnTo>
                      <a:pt x="33" y="92"/>
                    </a:lnTo>
                    <a:lnTo>
                      <a:pt x="28" y="94"/>
                    </a:lnTo>
                    <a:lnTo>
                      <a:pt x="24" y="96"/>
                    </a:lnTo>
                    <a:lnTo>
                      <a:pt x="21" y="98"/>
                    </a:lnTo>
                    <a:lnTo>
                      <a:pt x="19" y="100"/>
                    </a:lnTo>
                    <a:lnTo>
                      <a:pt x="18" y="101"/>
                    </a:lnTo>
                    <a:lnTo>
                      <a:pt x="16" y="99"/>
                    </a:lnTo>
                    <a:lnTo>
                      <a:pt x="15" y="97"/>
                    </a:lnTo>
                    <a:lnTo>
                      <a:pt x="14" y="95"/>
                    </a:lnTo>
                    <a:lnTo>
                      <a:pt x="13" y="93"/>
                    </a:lnTo>
                    <a:lnTo>
                      <a:pt x="12" y="91"/>
                    </a:lnTo>
                    <a:lnTo>
                      <a:pt x="11" y="90"/>
                    </a:lnTo>
                    <a:lnTo>
                      <a:pt x="10" y="89"/>
                    </a:lnTo>
                    <a:lnTo>
                      <a:pt x="10" y="87"/>
                    </a:lnTo>
                    <a:lnTo>
                      <a:pt x="10" y="86"/>
                    </a:lnTo>
                    <a:lnTo>
                      <a:pt x="11" y="85"/>
                    </a:lnTo>
                    <a:lnTo>
                      <a:pt x="13" y="83"/>
                    </a:lnTo>
                    <a:lnTo>
                      <a:pt x="16" y="79"/>
                    </a:lnTo>
                    <a:lnTo>
                      <a:pt x="20" y="76"/>
                    </a:lnTo>
                    <a:lnTo>
                      <a:pt x="23" y="73"/>
                    </a:lnTo>
                    <a:lnTo>
                      <a:pt x="27" y="70"/>
                    </a:lnTo>
                    <a:lnTo>
                      <a:pt x="32" y="67"/>
                    </a:lnTo>
                    <a:lnTo>
                      <a:pt x="36" y="64"/>
                    </a:lnTo>
                    <a:lnTo>
                      <a:pt x="40" y="60"/>
                    </a:lnTo>
                    <a:lnTo>
                      <a:pt x="44" y="57"/>
                    </a:lnTo>
                    <a:lnTo>
                      <a:pt x="48" y="55"/>
                    </a:lnTo>
                    <a:lnTo>
                      <a:pt x="51" y="51"/>
                    </a:lnTo>
                    <a:lnTo>
                      <a:pt x="54" y="49"/>
                    </a:lnTo>
                    <a:lnTo>
                      <a:pt x="57" y="48"/>
                    </a:lnTo>
                    <a:lnTo>
                      <a:pt x="58" y="47"/>
                    </a:lnTo>
                    <a:lnTo>
                      <a:pt x="56" y="48"/>
                    </a:lnTo>
                    <a:lnTo>
                      <a:pt x="53" y="49"/>
                    </a:lnTo>
                    <a:lnTo>
                      <a:pt x="50" y="50"/>
                    </a:lnTo>
                    <a:lnTo>
                      <a:pt x="46" y="51"/>
                    </a:lnTo>
                    <a:lnTo>
                      <a:pt x="42" y="53"/>
                    </a:lnTo>
                    <a:lnTo>
                      <a:pt x="38" y="56"/>
                    </a:lnTo>
                    <a:lnTo>
                      <a:pt x="34" y="57"/>
                    </a:lnTo>
                    <a:lnTo>
                      <a:pt x="30" y="59"/>
                    </a:lnTo>
                    <a:lnTo>
                      <a:pt x="25" y="61"/>
                    </a:lnTo>
                    <a:lnTo>
                      <a:pt x="21" y="63"/>
                    </a:lnTo>
                    <a:lnTo>
                      <a:pt x="18" y="65"/>
                    </a:lnTo>
                    <a:lnTo>
                      <a:pt x="14" y="66"/>
                    </a:lnTo>
                    <a:lnTo>
                      <a:pt x="11" y="67"/>
                    </a:lnTo>
                    <a:lnTo>
                      <a:pt x="9" y="69"/>
                    </a:lnTo>
                    <a:lnTo>
                      <a:pt x="7" y="69"/>
                    </a:lnTo>
                    <a:lnTo>
                      <a:pt x="6" y="70"/>
                    </a:lnTo>
                    <a:lnTo>
                      <a:pt x="5" y="68"/>
                    </a:lnTo>
                    <a:lnTo>
                      <a:pt x="4" y="66"/>
                    </a:lnTo>
                    <a:lnTo>
                      <a:pt x="2" y="64"/>
                    </a:lnTo>
                    <a:lnTo>
                      <a:pt x="1" y="62"/>
                    </a:lnTo>
                    <a:lnTo>
                      <a:pt x="0" y="60"/>
                    </a:lnTo>
                    <a:lnTo>
                      <a:pt x="0" y="58"/>
                    </a:lnTo>
                    <a:lnTo>
                      <a:pt x="0" y="57"/>
                    </a:lnTo>
                    <a:lnTo>
                      <a:pt x="1" y="56"/>
                    </a:lnTo>
                    <a:lnTo>
                      <a:pt x="2" y="53"/>
                    </a:lnTo>
                    <a:lnTo>
                      <a:pt x="4" y="52"/>
                    </a:lnTo>
                    <a:lnTo>
                      <a:pt x="5" y="50"/>
                    </a:lnTo>
                    <a:lnTo>
                      <a:pt x="7" y="49"/>
                    </a:lnTo>
                    <a:lnTo>
                      <a:pt x="8" y="47"/>
                    </a:lnTo>
                    <a:lnTo>
                      <a:pt x="10" y="46"/>
                    </a:lnTo>
                    <a:lnTo>
                      <a:pt x="11" y="45"/>
                    </a:lnTo>
                    <a:lnTo>
                      <a:pt x="13" y="44"/>
                    </a:lnTo>
                    <a:lnTo>
                      <a:pt x="11" y="42"/>
                    </a:lnTo>
                    <a:lnTo>
                      <a:pt x="10" y="39"/>
                    </a:lnTo>
                    <a:lnTo>
                      <a:pt x="9" y="37"/>
                    </a:lnTo>
                    <a:lnTo>
                      <a:pt x="7" y="35"/>
                    </a:lnTo>
                    <a:lnTo>
                      <a:pt x="8" y="33"/>
                    </a:lnTo>
                    <a:lnTo>
                      <a:pt x="9" y="31"/>
                    </a:lnTo>
                    <a:lnTo>
                      <a:pt x="11" y="29"/>
                    </a:lnTo>
                    <a:lnTo>
                      <a:pt x="13" y="25"/>
                    </a:lnTo>
                    <a:lnTo>
                      <a:pt x="15" y="23"/>
                    </a:lnTo>
                    <a:lnTo>
                      <a:pt x="17" y="20"/>
                    </a:lnTo>
                    <a:lnTo>
                      <a:pt x="21" y="17"/>
                    </a:lnTo>
                    <a:lnTo>
                      <a:pt x="24" y="14"/>
                    </a:lnTo>
                    <a:lnTo>
                      <a:pt x="29" y="12"/>
                    </a:lnTo>
                    <a:lnTo>
                      <a:pt x="34" y="9"/>
                    </a:lnTo>
                    <a:lnTo>
                      <a:pt x="40" y="7"/>
                    </a:lnTo>
                    <a:lnTo>
                      <a:pt x="48" y="4"/>
                    </a:lnTo>
                    <a:lnTo>
                      <a:pt x="56" y="3"/>
                    </a:lnTo>
                    <a:lnTo>
                      <a:pt x="65" y="1"/>
                    </a:lnTo>
                    <a:lnTo>
                      <a:pt x="75" y="0"/>
                    </a:lnTo>
                    <a:lnTo>
                      <a:pt x="87" y="0"/>
                    </a:lnTo>
                    <a:lnTo>
                      <a:pt x="87" y="3"/>
                    </a:lnTo>
                    <a:lnTo>
                      <a:pt x="88" y="7"/>
                    </a:lnTo>
                    <a:lnTo>
                      <a:pt x="89" y="11"/>
                    </a:lnTo>
                    <a:lnTo>
                      <a:pt x="92" y="13"/>
                    </a:lnTo>
                    <a:lnTo>
                      <a:pt x="95" y="12"/>
                    </a:lnTo>
                    <a:lnTo>
                      <a:pt x="98" y="12"/>
                    </a:lnTo>
                    <a:lnTo>
                      <a:pt x="101" y="11"/>
                    </a:lnTo>
                    <a:lnTo>
                      <a:pt x="105" y="10"/>
                    </a:lnTo>
                    <a:lnTo>
                      <a:pt x="108" y="9"/>
                    </a:lnTo>
                    <a:lnTo>
                      <a:pt x="112" y="8"/>
                    </a:lnTo>
                    <a:lnTo>
                      <a:pt x="115" y="7"/>
                    </a:lnTo>
                    <a:lnTo>
                      <a:pt x="119" y="6"/>
                    </a:lnTo>
                    <a:lnTo>
                      <a:pt x="122" y="5"/>
                    </a:lnTo>
                    <a:lnTo>
                      <a:pt x="126" y="4"/>
                    </a:lnTo>
                    <a:lnTo>
                      <a:pt x="129" y="3"/>
                    </a:lnTo>
                    <a:lnTo>
                      <a:pt x="132" y="2"/>
                    </a:lnTo>
                    <a:lnTo>
                      <a:pt x="135" y="2"/>
                    </a:lnTo>
                    <a:lnTo>
                      <a:pt x="138" y="2"/>
                    </a:lnTo>
                    <a:lnTo>
                      <a:pt x="140" y="2"/>
                    </a:lnTo>
                    <a:lnTo>
                      <a:pt x="142" y="2"/>
                    </a:lnTo>
                    <a:lnTo>
                      <a:pt x="143" y="6"/>
                    </a:lnTo>
                    <a:lnTo>
                      <a:pt x="143" y="11"/>
                    </a:lnTo>
                    <a:lnTo>
                      <a:pt x="144" y="15"/>
                    </a:lnTo>
                    <a:lnTo>
                      <a:pt x="145" y="19"/>
                    </a:lnTo>
                    <a:lnTo>
                      <a:pt x="143" y="20"/>
                    </a:lnTo>
                    <a:lnTo>
                      <a:pt x="140" y="20"/>
                    </a:lnTo>
                    <a:lnTo>
                      <a:pt x="137" y="21"/>
                    </a:lnTo>
                    <a:lnTo>
                      <a:pt x="134" y="23"/>
                    </a:lnTo>
                    <a:lnTo>
                      <a:pt x="131" y="24"/>
                    </a:lnTo>
                    <a:lnTo>
                      <a:pt x="128" y="25"/>
                    </a:lnTo>
                    <a:lnTo>
                      <a:pt x="124" y="26"/>
                    </a:lnTo>
                    <a:lnTo>
                      <a:pt x="121" y="29"/>
                    </a:lnTo>
                    <a:lnTo>
                      <a:pt x="118" y="30"/>
                    </a:lnTo>
                    <a:lnTo>
                      <a:pt x="115" y="32"/>
                    </a:lnTo>
                    <a:lnTo>
                      <a:pt x="113" y="33"/>
                    </a:lnTo>
                    <a:lnTo>
                      <a:pt x="110" y="34"/>
                    </a:lnTo>
                    <a:lnTo>
                      <a:pt x="108" y="36"/>
                    </a:lnTo>
                    <a:lnTo>
                      <a:pt x="107" y="37"/>
                    </a:lnTo>
                    <a:lnTo>
                      <a:pt x="106" y="39"/>
                    </a:lnTo>
                    <a:lnTo>
                      <a:pt x="105" y="40"/>
                    </a:lnTo>
                    <a:lnTo>
                      <a:pt x="109" y="39"/>
                    </a:lnTo>
                    <a:lnTo>
                      <a:pt x="113" y="37"/>
                    </a:lnTo>
                    <a:lnTo>
                      <a:pt x="118" y="36"/>
                    </a:lnTo>
                    <a:lnTo>
                      <a:pt x="123" y="34"/>
                    </a:lnTo>
                    <a:lnTo>
                      <a:pt x="129" y="32"/>
                    </a:lnTo>
                    <a:lnTo>
                      <a:pt x="134" y="31"/>
                    </a:lnTo>
                    <a:lnTo>
                      <a:pt x="140" y="28"/>
                    </a:lnTo>
                    <a:lnTo>
                      <a:pt x="146" y="26"/>
                    </a:lnTo>
                    <a:lnTo>
                      <a:pt x="151" y="24"/>
                    </a:lnTo>
                    <a:lnTo>
                      <a:pt x="156" y="22"/>
                    </a:lnTo>
                    <a:lnTo>
                      <a:pt x="161" y="20"/>
                    </a:lnTo>
                    <a:lnTo>
                      <a:pt x="166" y="19"/>
                    </a:lnTo>
                    <a:lnTo>
                      <a:pt x="170" y="17"/>
                    </a:lnTo>
                    <a:lnTo>
                      <a:pt x="173" y="16"/>
                    </a:lnTo>
                    <a:lnTo>
                      <a:pt x="175" y="16"/>
                    </a:lnTo>
                    <a:lnTo>
                      <a:pt x="176" y="15"/>
                    </a:lnTo>
                    <a:lnTo>
                      <a:pt x="178" y="18"/>
                    </a:lnTo>
                    <a:lnTo>
                      <a:pt x="180" y="20"/>
                    </a:lnTo>
                    <a:lnTo>
                      <a:pt x="182" y="22"/>
                    </a:lnTo>
                    <a:lnTo>
                      <a:pt x="184" y="25"/>
                    </a:lnTo>
                    <a:lnTo>
                      <a:pt x="186" y="28"/>
                    </a:lnTo>
                    <a:lnTo>
                      <a:pt x="187" y="30"/>
                    </a:lnTo>
                    <a:lnTo>
                      <a:pt x="189" y="32"/>
                    </a:lnTo>
                    <a:lnTo>
                      <a:pt x="190" y="34"/>
                    </a:lnTo>
                    <a:lnTo>
                      <a:pt x="187" y="34"/>
                    </a:lnTo>
                    <a:lnTo>
                      <a:pt x="183" y="36"/>
                    </a:lnTo>
                    <a:lnTo>
                      <a:pt x="179" y="38"/>
                    </a:lnTo>
                    <a:lnTo>
                      <a:pt x="175" y="40"/>
                    </a:lnTo>
                    <a:lnTo>
                      <a:pt x="171" y="43"/>
                    </a:lnTo>
                    <a:lnTo>
                      <a:pt x="167" y="45"/>
                    </a:lnTo>
                    <a:lnTo>
                      <a:pt x="165" y="47"/>
                    </a:lnTo>
                    <a:lnTo>
                      <a:pt x="164" y="50"/>
                    </a:lnTo>
                    <a:lnTo>
                      <a:pt x="168" y="48"/>
                    </a:lnTo>
                    <a:lnTo>
                      <a:pt x="174" y="45"/>
                    </a:lnTo>
                    <a:lnTo>
                      <a:pt x="181" y="42"/>
                    </a:lnTo>
                    <a:lnTo>
                      <a:pt x="189" y="39"/>
                    </a:lnTo>
                    <a:lnTo>
                      <a:pt x="198" y="36"/>
                    </a:lnTo>
                    <a:lnTo>
                      <a:pt x="207" y="32"/>
                    </a:lnTo>
                    <a:lnTo>
                      <a:pt x="216" y="28"/>
                    </a:lnTo>
                    <a:lnTo>
                      <a:pt x="225" y="23"/>
                    </a:lnTo>
                    <a:lnTo>
                      <a:pt x="234" y="20"/>
                    </a:lnTo>
                    <a:lnTo>
                      <a:pt x="243" y="16"/>
                    </a:lnTo>
                    <a:lnTo>
                      <a:pt x="251" y="13"/>
                    </a:lnTo>
                    <a:lnTo>
                      <a:pt x="258" y="10"/>
                    </a:lnTo>
                    <a:lnTo>
                      <a:pt x="265" y="7"/>
                    </a:lnTo>
                    <a:lnTo>
                      <a:pt x="270" y="6"/>
                    </a:lnTo>
                    <a:lnTo>
                      <a:pt x="273" y="4"/>
                    </a:lnTo>
                    <a:lnTo>
                      <a:pt x="275" y="3"/>
                    </a:lnTo>
                    <a:lnTo>
                      <a:pt x="278" y="4"/>
                    </a:lnTo>
                    <a:lnTo>
                      <a:pt x="281" y="4"/>
                    </a:lnTo>
                    <a:lnTo>
                      <a:pt x="283" y="4"/>
                    </a:lnTo>
                    <a:lnTo>
                      <a:pt x="286" y="5"/>
                    </a:lnTo>
                    <a:lnTo>
                      <a:pt x="288" y="5"/>
                    </a:lnTo>
                    <a:lnTo>
                      <a:pt x="290" y="5"/>
                    </a:lnTo>
                    <a:lnTo>
                      <a:pt x="292" y="6"/>
                    </a:lnTo>
                    <a:lnTo>
                      <a:pt x="294" y="6"/>
                    </a:lnTo>
                    <a:lnTo>
                      <a:pt x="295" y="8"/>
                    </a:lnTo>
                    <a:lnTo>
                      <a:pt x="296" y="10"/>
                    </a:lnTo>
                    <a:lnTo>
                      <a:pt x="297" y="13"/>
                    </a:lnTo>
                    <a:lnTo>
                      <a:pt x="299" y="15"/>
                    </a:lnTo>
                    <a:lnTo>
                      <a:pt x="299" y="18"/>
                    </a:lnTo>
                    <a:lnTo>
                      <a:pt x="300" y="20"/>
                    </a:lnTo>
                    <a:lnTo>
                      <a:pt x="300" y="22"/>
                    </a:lnTo>
                    <a:lnTo>
                      <a:pt x="300" y="23"/>
                    </a:lnTo>
                    <a:lnTo>
                      <a:pt x="297" y="24"/>
                    </a:lnTo>
                    <a:lnTo>
                      <a:pt x="295" y="25"/>
                    </a:lnTo>
                    <a:lnTo>
                      <a:pt x="293" y="26"/>
                    </a:lnTo>
                    <a:lnTo>
                      <a:pt x="291" y="29"/>
                    </a:lnTo>
                    <a:lnTo>
                      <a:pt x="289" y="30"/>
                    </a:lnTo>
                    <a:lnTo>
                      <a:pt x="287" y="32"/>
                    </a:lnTo>
                    <a:lnTo>
                      <a:pt x="285" y="33"/>
                    </a:lnTo>
                    <a:lnTo>
                      <a:pt x="283" y="35"/>
                    </a:lnTo>
                    <a:lnTo>
                      <a:pt x="286" y="34"/>
                    </a:lnTo>
                    <a:lnTo>
                      <a:pt x="289" y="33"/>
                    </a:lnTo>
                    <a:lnTo>
                      <a:pt x="292" y="31"/>
                    </a:lnTo>
                    <a:lnTo>
                      <a:pt x="295" y="30"/>
                    </a:lnTo>
                    <a:lnTo>
                      <a:pt x="298" y="29"/>
                    </a:lnTo>
                    <a:lnTo>
                      <a:pt x="301" y="26"/>
                    </a:lnTo>
                    <a:lnTo>
                      <a:pt x="304" y="25"/>
                    </a:lnTo>
                    <a:lnTo>
                      <a:pt x="307" y="24"/>
                    </a:lnTo>
                    <a:lnTo>
                      <a:pt x="310" y="22"/>
                    </a:lnTo>
                    <a:lnTo>
                      <a:pt x="313" y="21"/>
                    </a:lnTo>
                    <a:lnTo>
                      <a:pt x="316" y="20"/>
                    </a:lnTo>
                    <a:lnTo>
                      <a:pt x="318" y="19"/>
                    </a:lnTo>
                    <a:lnTo>
                      <a:pt x="320" y="18"/>
                    </a:lnTo>
                    <a:lnTo>
                      <a:pt x="322" y="17"/>
                    </a:lnTo>
                    <a:lnTo>
                      <a:pt x="324" y="16"/>
                    </a:lnTo>
                    <a:lnTo>
                      <a:pt x="325" y="15"/>
                    </a:lnTo>
                    <a:lnTo>
                      <a:pt x="326" y="18"/>
                    </a:lnTo>
                    <a:lnTo>
                      <a:pt x="327" y="22"/>
                    </a:lnTo>
                    <a:lnTo>
                      <a:pt x="328" y="26"/>
                    </a:lnTo>
                    <a:lnTo>
                      <a:pt x="329" y="30"/>
                    </a:lnTo>
                    <a:lnTo>
                      <a:pt x="330" y="30"/>
                    </a:lnTo>
                    <a:lnTo>
                      <a:pt x="331" y="30"/>
                    </a:lnTo>
                    <a:lnTo>
                      <a:pt x="332" y="30"/>
                    </a:lnTo>
                    <a:lnTo>
                      <a:pt x="333" y="29"/>
                    </a:lnTo>
                    <a:lnTo>
                      <a:pt x="334" y="29"/>
                    </a:lnTo>
                    <a:lnTo>
                      <a:pt x="335" y="29"/>
                    </a:lnTo>
                    <a:lnTo>
                      <a:pt x="336" y="29"/>
                    </a:lnTo>
                    <a:lnTo>
                      <a:pt x="338" y="29"/>
                    </a:lnTo>
                    <a:lnTo>
                      <a:pt x="338" y="32"/>
                    </a:lnTo>
                    <a:lnTo>
                      <a:pt x="339" y="36"/>
                    </a:lnTo>
                    <a:lnTo>
                      <a:pt x="340" y="40"/>
                    </a:lnTo>
                    <a:lnTo>
                      <a:pt x="341" y="43"/>
                    </a:lnTo>
                    <a:lnTo>
                      <a:pt x="339" y="44"/>
                    </a:lnTo>
                    <a:lnTo>
                      <a:pt x="338" y="44"/>
                    </a:lnTo>
                    <a:lnTo>
                      <a:pt x="335" y="46"/>
                    </a:lnTo>
                    <a:lnTo>
                      <a:pt x="333" y="47"/>
                    </a:lnTo>
                    <a:lnTo>
                      <a:pt x="330" y="49"/>
                    </a:lnTo>
                    <a:lnTo>
                      <a:pt x="327" y="50"/>
                    </a:lnTo>
                    <a:lnTo>
                      <a:pt x="324" y="52"/>
                    </a:lnTo>
                    <a:lnTo>
                      <a:pt x="321" y="55"/>
                    </a:lnTo>
                    <a:lnTo>
                      <a:pt x="317" y="57"/>
                    </a:lnTo>
                    <a:lnTo>
                      <a:pt x="314" y="58"/>
                    </a:lnTo>
                    <a:lnTo>
                      <a:pt x="311" y="60"/>
                    </a:lnTo>
                    <a:lnTo>
                      <a:pt x="309" y="61"/>
                    </a:lnTo>
                    <a:lnTo>
                      <a:pt x="306" y="63"/>
                    </a:lnTo>
                    <a:lnTo>
                      <a:pt x="304" y="64"/>
                    </a:lnTo>
                    <a:lnTo>
                      <a:pt x="303" y="65"/>
                    </a:lnTo>
                    <a:lnTo>
                      <a:pt x="302" y="65"/>
                    </a:lnTo>
                    <a:lnTo>
                      <a:pt x="143" y="12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grpSp>
        <p:sp>
          <p:nvSpPr>
            <p:cNvPr id="38" name="Freeform 37"/>
            <p:cNvSpPr>
              <a:spLocks/>
            </p:cNvSpPr>
            <p:nvPr/>
          </p:nvSpPr>
          <p:spPr bwMode="auto">
            <a:xfrm>
              <a:off x="3138" y="864"/>
              <a:ext cx="295" cy="240"/>
            </a:xfrm>
            <a:custGeom>
              <a:avLst/>
              <a:gdLst>
                <a:gd name="T0" fmla="*/ 290 w 295"/>
                <a:gd name="T1" fmla="*/ 5 h 240"/>
                <a:gd name="T2" fmla="*/ 292 w 295"/>
                <a:gd name="T3" fmla="*/ 11 h 240"/>
                <a:gd name="T4" fmla="*/ 292 w 295"/>
                <a:gd name="T5" fmla="*/ 17 h 240"/>
                <a:gd name="T6" fmla="*/ 283 w 295"/>
                <a:gd name="T7" fmla="*/ 24 h 240"/>
                <a:gd name="T8" fmla="*/ 286 w 295"/>
                <a:gd name="T9" fmla="*/ 36 h 240"/>
                <a:gd name="T10" fmla="*/ 270 w 295"/>
                <a:gd name="T11" fmla="*/ 46 h 240"/>
                <a:gd name="T12" fmla="*/ 241 w 295"/>
                <a:gd name="T13" fmla="*/ 62 h 240"/>
                <a:gd name="T14" fmla="*/ 218 w 295"/>
                <a:gd name="T15" fmla="*/ 75 h 240"/>
                <a:gd name="T16" fmla="*/ 229 w 295"/>
                <a:gd name="T17" fmla="*/ 72 h 240"/>
                <a:gd name="T18" fmla="*/ 253 w 295"/>
                <a:gd name="T19" fmla="*/ 62 h 240"/>
                <a:gd name="T20" fmla="*/ 272 w 295"/>
                <a:gd name="T21" fmla="*/ 55 h 240"/>
                <a:gd name="T22" fmla="*/ 278 w 295"/>
                <a:gd name="T23" fmla="*/ 59 h 240"/>
                <a:gd name="T24" fmla="*/ 283 w 295"/>
                <a:gd name="T25" fmla="*/ 68 h 240"/>
                <a:gd name="T26" fmla="*/ 265 w 295"/>
                <a:gd name="T27" fmla="*/ 81 h 240"/>
                <a:gd name="T28" fmla="*/ 256 w 295"/>
                <a:gd name="T29" fmla="*/ 94 h 240"/>
                <a:gd name="T30" fmla="*/ 248 w 295"/>
                <a:gd name="T31" fmla="*/ 105 h 240"/>
                <a:gd name="T32" fmla="*/ 223 w 295"/>
                <a:gd name="T33" fmla="*/ 117 h 240"/>
                <a:gd name="T34" fmla="*/ 200 w 295"/>
                <a:gd name="T35" fmla="*/ 130 h 240"/>
                <a:gd name="T36" fmla="*/ 197 w 295"/>
                <a:gd name="T37" fmla="*/ 142 h 240"/>
                <a:gd name="T38" fmla="*/ 184 w 295"/>
                <a:gd name="T39" fmla="*/ 159 h 240"/>
                <a:gd name="T40" fmla="*/ 150 w 295"/>
                <a:gd name="T41" fmla="*/ 181 h 240"/>
                <a:gd name="T42" fmla="*/ 111 w 295"/>
                <a:gd name="T43" fmla="*/ 213 h 240"/>
                <a:gd name="T44" fmla="*/ 85 w 295"/>
                <a:gd name="T45" fmla="*/ 236 h 240"/>
                <a:gd name="T46" fmla="*/ 80 w 295"/>
                <a:gd name="T47" fmla="*/ 230 h 240"/>
                <a:gd name="T48" fmla="*/ 79 w 295"/>
                <a:gd name="T49" fmla="*/ 223 h 240"/>
                <a:gd name="T50" fmla="*/ 86 w 295"/>
                <a:gd name="T51" fmla="*/ 214 h 240"/>
                <a:gd name="T52" fmla="*/ 83 w 295"/>
                <a:gd name="T53" fmla="*/ 211 h 240"/>
                <a:gd name="T54" fmla="*/ 72 w 295"/>
                <a:gd name="T55" fmla="*/ 211 h 240"/>
                <a:gd name="T56" fmla="*/ 67 w 295"/>
                <a:gd name="T57" fmla="*/ 204 h 240"/>
                <a:gd name="T58" fmla="*/ 67 w 295"/>
                <a:gd name="T59" fmla="*/ 194 h 240"/>
                <a:gd name="T60" fmla="*/ 98 w 295"/>
                <a:gd name="T61" fmla="*/ 169 h 240"/>
                <a:gd name="T62" fmla="*/ 141 w 295"/>
                <a:gd name="T63" fmla="*/ 137 h 240"/>
                <a:gd name="T64" fmla="*/ 175 w 295"/>
                <a:gd name="T65" fmla="*/ 117 h 240"/>
                <a:gd name="T66" fmla="*/ 137 w 295"/>
                <a:gd name="T67" fmla="*/ 135 h 240"/>
                <a:gd name="T68" fmla="*/ 86 w 295"/>
                <a:gd name="T69" fmla="*/ 163 h 240"/>
                <a:gd name="T70" fmla="*/ 55 w 295"/>
                <a:gd name="T71" fmla="*/ 183 h 240"/>
                <a:gd name="T72" fmla="*/ 44 w 295"/>
                <a:gd name="T73" fmla="*/ 175 h 240"/>
                <a:gd name="T74" fmla="*/ 39 w 295"/>
                <a:gd name="T75" fmla="*/ 165 h 240"/>
                <a:gd name="T76" fmla="*/ 65 w 295"/>
                <a:gd name="T77" fmla="*/ 146 h 240"/>
                <a:gd name="T78" fmla="*/ 101 w 295"/>
                <a:gd name="T79" fmla="*/ 120 h 240"/>
                <a:gd name="T80" fmla="*/ 122 w 295"/>
                <a:gd name="T81" fmla="*/ 104 h 240"/>
                <a:gd name="T82" fmla="*/ 96 w 295"/>
                <a:gd name="T83" fmla="*/ 116 h 240"/>
                <a:gd name="T84" fmla="*/ 55 w 295"/>
                <a:gd name="T85" fmla="*/ 140 h 240"/>
                <a:gd name="T86" fmla="*/ 26 w 295"/>
                <a:gd name="T87" fmla="*/ 156 h 240"/>
                <a:gd name="T88" fmla="*/ 9 w 295"/>
                <a:gd name="T89" fmla="*/ 141 h 240"/>
                <a:gd name="T90" fmla="*/ 2 w 295"/>
                <a:gd name="T91" fmla="*/ 129 h 240"/>
                <a:gd name="T92" fmla="*/ 26 w 295"/>
                <a:gd name="T93" fmla="*/ 112 h 240"/>
                <a:gd name="T94" fmla="*/ 61 w 295"/>
                <a:gd name="T95" fmla="*/ 90 h 240"/>
                <a:gd name="T96" fmla="*/ 80 w 295"/>
                <a:gd name="T97" fmla="*/ 77 h 240"/>
                <a:gd name="T98" fmla="*/ 252 w 295"/>
                <a:gd name="T99" fmla="*/ 12 h 240"/>
                <a:gd name="T100" fmla="*/ 270 w 295"/>
                <a:gd name="T101" fmla="*/ 6 h 240"/>
                <a:gd name="T102" fmla="*/ 283 w 295"/>
                <a:gd name="T10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40">
                  <a:moveTo>
                    <a:pt x="285" y="0"/>
                  </a:moveTo>
                  <a:lnTo>
                    <a:pt x="286" y="1"/>
                  </a:lnTo>
                  <a:lnTo>
                    <a:pt x="288" y="2"/>
                  </a:lnTo>
                  <a:lnTo>
                    <a:pt x="289" y="4"/>
                  </a:lnTo>
                  <a:lnTo>
                    <a:pt x="290" y="5"/>
                  </a:lnTo>
                  <a:lnTo>
                    <a:pt x="291" y="6"/>
                  </a:lnTo>
                  <a:lnTo>
                    <a:pt x="292" y="8"/>
                  </a:lnTo>
                  <a:lnTo>
                    <a:pt x="293" y="9"/>
                  </a:lnTo>
                  <a:lnTo>
                    <a:pt x="293" y="10"/>
                  </a:lnTo>
                  <a:lnTo>
                    <a:pt x="292" y="11"/>
                  </a:lnTo>
                  <a:lnTo>
                    <a:pt x="293" y="12"/>
                  </a:lnTo>
                  <a:lnTo>
                    <a:pt x="294" y="14"/>
                  </a:lnTo>
                  <a:lnTo>
                    <a:pt x="294" y="15"/>
                  </a:lnTo>
                  <a:lnTo>
                    <a:pt x="294" y="16"/>
                  </a:lnTo>
                  <a:lnTo>
                    <a:pt x="292" y="17"/>
                  </a:lnTo>
                  <a:lnTo>
                    <a:pt x="291" y="18"/>
                  </a:lnTo>
                  <a:lnTo>
                    <a:pt x="289" y="19"/>
                  </a:lnTo>
                  <a:lnTo>
                    <a:pt x="287" y="20"/>
                  </a:lnTo>
                  <a:lnTo>
                    <a:pt x="285" y="22"/>
                  </a:lnTo>
                  <a:lnTo>
                    <a:pt x="283" y="24"/>
                  </a:lnTo>
                  <a:lnTo>
                    <a:pt x="282" y="25"/>
                  </a:lnTo>
                  <a:lnTo>
                    <a:pt x="282" y="27"/>
                  </a:lnTo>
                  <a:lnTo>
                    <a:pt x="283" y="30"/>
                  </a:lnTo>
                  <a:lnTo>
                    <a:pt x="285" y="33"/>
                  </a:lnTo>
                  <a:lnTo>
                    <a:pt x="286" y="36"/>
                  </a:lnTo>
                  <a:lnTo>
                    <a:pt x="285" y="37"/>
                  </a:lnTo>
                  <a:lnTo>
                    <a:pt x="282" y="39"/>
                  </a:lnTo>
                  <a:lnTo>
                    <a:pt x="279" y="41"/>
                  </a:lnTo>
                  <a:lnTo>
                    <a:pt x="275" y="43"/>
                  </a:lnTo>
                  <a:lnTo>
                    <a:pt x="270" y="46"/>
                  </a:lnTo>
                  <a:lnTo>
                    <a:pt x="265" y="50"/>
                  </a:lnTo>
                  <a:lnTo>
                    <a:pt x="259" y="53"/>
                  </a:lnTo>
                  <a:lnTo>
                    <a:pt x="253" y="56"/>
                  </a:lnTo>
                  <a:lnTo>
                    <a:pt x="247" y="59"/>
                  </a:lnTo>
                  <a:lnTo>
                    <a:pt x="241" y="62"/>
                  </a:lnTo>
                  <a:lnTo>
                    <a:pt x="235" y="65"/>
                  </a:lnTo>
                  <a:lnTo>
                    <a:pt x="230" y="68"/>
                  </a:lnTo>
                  <a:lnTo>
                    <a:pt x="225" y="70"/>
                  </a:lnTo>
                  <a:lnTo>
                    <a:pt x="221" y="73"/>
                  </a:lnTo>
                  <a:lnTo>
                    <a:pt x="218" y="75"/>
                  </a:lnTo>
                  <a:lnTo>
                    <a:pt x="215" y="76"/>
                  </a:lnTo>
                  <a:lnTo>
                    <a:pt x="218" y="76"/>
                  </a:lnTo>
                  <a:lnTo>
                    <a:pt x="221" y="75"/>
                  </a:lnTo>
                  <a:lnTo>
                    <a:pt x="225" y="73"/>
                  </a:lnTo>
                  <a:lnTo>
                    <a:pt x="229" y="72"/>
                  </a:lnTo>
                  <a:lnTo>
                    <a:pt x="234" y="69"/>
                  </a:lnTo>
                  <a:lnTo>
                    <a:pt x="239" y="67"/>
                  </a:lnTo>
                  <a:lnTo>
                    <a:pt x="243" y="65"/>
                  </a:lnTo>
                  <a:lnTo>
                    <a:pt x="248" y="63"/>
                  </a:lnTo>
                  <a:lnTo>
                    <a:pt x="253" y="62"/>
                  </a:lnTo>
                  <a:lnTo>
                    <a:pt x="258" y="60"/>
                  </a:lnTo>
                  <a:lnTo>
                    <a:pt x="262" y="58"/>
                  </a:lnTo>
                  <a:lnTo>
                    <a:pt x="266" y="57"/>
                  </a:lnTo>
                  <a:lnTo>
                    <a:pt x="269" y="56"/>
                  </a:lnTo>
                  <a:lnTo>
                    <a:pt x="272" y="55"/>
                  </a:lnTo>
                  <a:lnTo>
                    <a:pt x="274" y="54"/>
                  </a:lnTo>
                  <a:lnTo>
                    <a:pt x="275" y="54"/>
                  </a:lnTo>
                  <a:lnTo>
                    <a:pt x="277" y="54"/>
                  </a:lnTo>
                  <a:lnTo>
                    <a:pt x="278" y="56"/>
                  </a:lnTo>
                  <a:lnTo>
                    <a:pt x="278" y="59"/>
                  </a:lnTo>
                  <a:lnTo>
                    <a:pt x="278" y="61"/>
                  </a:lnTo>
                  <a:lnTo>
                    <a:pt x="279" y="63"/>
                  </a:lnTo>
                  <a:lnTo>
                    <a:pt x="280" y="65"/>
                  </a:lnTo>
                  <a:lnTo>
                    <a:pt x="281" y="67"/>
                  </a:lnTo>
                  <a:lnTo>
                    <a:pt x="283" y="68"/>
                  </a:lnTo>
                  <a:lnTo>
                    <a:pt x="281" y="70"/>
                  </a:lnTo>
                  <a:lnTo>
                    <a:pt x="278" y="73"/>
                  </a:lnTo>
                  <a:lnTo>
                    <a:pt x="274" y="75"/>
                  </a:lnTo>
                  <a:lnTo>
                    <a:pt x="270" y="78"/>
                  </a:lnTo>
                  <a:lnTo>
                    <a:pt x="265" y="81"/>
                  </a:lnTo>
                  <a:lnTo>
                    <a:pt x="261" y="83"/>
                  </a:lnTo>
                  <a:lnTo>
                    <a:pt x="257" y="85"/>
                  </a:lnTo>
                  <a:lnTo>
                    <a:pt x="255" y="87"/>
                  </a:lnTo>
                  <a:lnTo>
                    <a:pt x="256" y="90"/>
                  </a:lnTo>
                  <a:lnTo>
                    <a:pt x="256" y="94"/>
                  </a:lnTo>
                  <a:lnTo>
                    <a:pt x="256" y="98"/>
                  </a:lnTo>
                  <a:lnTo>
                    <a:pt x="256" y="100"/>
                  </a:lnTo>
                  <a:lnTo>
                    <a:pt x="254" y="101"/>
                  </a:lnTo>
                  <a:lnTo>
                    <a:pt x="251" y="103"/>
                  </a:lnTo>
                  <a:lnTo>
                    <a:pt x="248" y="105"/>
                  </a:lnTo>
                  <a:lnTo>
                    <a:pt x="243" y="107"/>
                  </a:lnTo>
                  <a:lnTo>
                    <a:pt x="239" y="109"/>
                  </a:lnTo>
                  <a:lnTo>
                    <a:pt x="234" y="112"/>
                  </a:lnTo>
                  <a:lnTo>
                    <a:pt x="228" y="114"/>
                  </a:lnTo>
                  <a:lnTo>
                    <a:pt x="223" y="117"/>
                  </a:lnTo>
                  <a:lnTo>
                    <a:pt x="218" y="121"/>
                  </a:lnTo>
                  <a:lnTo>
                    <a:pt x="213" y="123"/>
                  </a:lnTo>
                  <a:lnTo>
                    <a:pt x="208" y="126"/>
                  </a:lnTo>
                  <a:lnTo>
                    <a:pt x="204" y="128"/>
                  </a:lnTo>
                  <a:lnTo>
                    <a:pt x="200" y="130"/>
                  </a:lnTo>
                  <a:lnTo>
                    <a:pt x="198" y="132"/>
                  </a:lnTo>
                  <a:lnTo>
                    <a:pt x="196" y="133"/>
                  </a:lnTo>
                  <a:lnTo>
                    <a:pt x="195" y="134"/>
                  </a:lnTo>
                  <a:lnTo>
                    <a:pt x="196" y="137"/>
                  </a:lnTo>
                  <a:lnTo>
                    <a:pt x="197" y="142"/>
                  </a:lnTo>
                  <a:lnTo>
                    <a:pt x="198" y="147"/>
                  </a:lnTo>
                  <a:lnTo>
                    <a:pt x="199" y="150"/>
                  </a:lnTo>
                  <a:lnTo>
                    <a:pt x="195" y="153"/>
                  </a:lnTo>
                  <a:lnTo>
                    <a:pt x="190" y="155"/>
                  </a:lnTo>
                  <a:lnTo>
                    <a:pt x="184" y="159"/>
                  </a:lnTo>
                  <a:lnTo>
                    <a:pt x="178" y="162"/>
                  </a:lnTo>
                  <a:lnTo>
                    <a:pt x="172" y="166"/>
                  </a:lnTo>
                  <a:lnTo>
                    <a:pt x="165" y="171"/>
                  </a:lnTo>
                  <a:lnTo>
                    <a:pt x="157" y="176"/>
                  </a:lnTo>
                  <a:lnTo>
                    <a:pt x="150" y="181"/>
                  </a:lnTo>
                  <a:lnTo>
                    <a:pt x="142" y="187"/>
                  </a:lnTo>
                  <a:lnTo>
                    <a:pt x="134" y="193"/>
                  </a:lnTo>
                  <a:lnTo>
                    <a:pt x="126" y="200"/>
                  </a:lnTo>
                  <a:lnTo>
                    <a:pt x="118" y="206"/>
                  </a:lnTo>
                  <a:lnTo>
                    <a:pt x="111" y="213"/>
                  </a:lnTo>
                  <a:lnTo>
                    <a:pt x="103" y="222"/>
                  </a:lnTo>
                  <a:lnTo>
                    <a:pt x="95" y="230"/>
                  </a:lnTo>
                  <a:lnTo>
                    <a:pt x="88" y="239"/>
                  </a:lnTo>
                  <a:lnTo>
                    <a:pt x="86" y="237"/>
                  </a:lnTo>
                  <a:lnTo>
                    <a:pt x="85" y="236"/>
                  </a:lnTo>
                  <a:lnTo>
                    <a:pt x="83" y="235"/>
                  </a:lnTo>
                  <a:lnTo>
                    <a:pt x="82" y="233"/>
                  </a:lnTo>
                  <a:lnTo>
                    <a:pt x="81" y="232"/>
                  </a:lnTo>
                  <a:lnTo>
                    <a:pt x="81" y="231"/>
                  </a:lnTo>
                  <a:lnTo>
                    <a:pt x="80" y="230"/>
                  </a:lnTo>
                  <a:lnTo>
                    <a:pt x="80" y="229"/>
                  </a:lnTo>
                  <a:lnTo>
                    <a:pt x="80" y="227"/>
                  </a:lnTo>
                  <a:lnTo>
                    <a:pt x="80" y="226"/>
                  </a:lnTo>
                  <a:lnTo>
                    <a:pt x="79" y="225"/>
                  </a:lnTo>
                  <a:lnTo>
                    <a:pt x="79" y="223"/>
                  </a:lnTo>
                  <a:lnTo>
                    <a:pt x="80" y="222"/>
                  </a:lnTo>
                  <a:lnTo>
                    <a:pt x="81" y="220"/>
                  </a:lnTo>
                  <a:lnTo>
                    <a:pt x="83" y="219"/>
                  </a:lnTo>
                  <a:lnTo>
                    <a:pt x="84" y="217"/>
                  </a:lnTo>
                  <a:lnTo>
                    <a:pt x="86" y="214"/>
                  </a:lnTo>
                  <a:lnTo>
                    <a:pt x="87" y="212"/>
                  </a:lnTo>
                  <a:lnTo>
                    <a:pt x="88" y="211"/>
                  </a:lnTo>
                  <a:lnTo>
                    <a:pt x="90" y="210"/>
                  </a:lnTo>
                  <a:lnTo>
                    <a:pt x="86" y="210"/>
                  </a:lnTo>
                  <a:lnTo>
                    <a:pt x="83" y="211"/>
                  </a:lnTo>
                  <a:lnTo>
                    <a:pt x="81" y="212"/>
                  </a:lnTo>
                  <a:lnTo>
                    <a:pt x="78" y="212"/>
                  </a:lnTo>
                  <a:lnTo>
                    <a:pt x="76" y="212"/>
                  </a:lnTo>
                  <a:lnTo>
                    <a:pt x="74" y="211"/>
                  </a:lnTo>
                  <a:lnTo>
                    <a:pt x="72" y="211"/>
                  </a:lnTo>
                  <a:lnTo>
                    <a:pt x="71" y="210"/>
                  </a:lnTo>
                  <a:lnTo>
                    <a:pt x="70" y="209"/>
                  </a:lnTo>
                  <a:lnTo>
                    <a:pt x="69" y="207"/>
                  </a:lnTo>
                  <a:lnTo>
                    <a:pt x="68" y="206"/>
                  </a:lnTo>
                  <a:lnTo>
                    <a:pt x="67" y="204"/>
                  </a:lnTo>
                  <a:lnTo>
                    <a:pt x="66" y="202"/>
                  </a:lnTo>
                  <a:lnTo>
                    <a:pt x="65" y="200"/>
                  </a:lnTo>
                  <a:lnTo>
                    <a:pt x="64" y="198"/>
                  </a:lnTo>
                  <a:lnTo>
                    <a:pt x="63" y="197"/>
                  </a:lnTo>
                  <a:lnTo>
                    <a:pt x="67" y="194"/>
                  </a:lnTo>
                  <a:lnTo>
                    <a:pt x="71" y="190"/>
                  </a:lnTo>
                  <a:lnTo>
                    <a:pt x="77" y="185"/>
                  </a:lnTo>
                  <a:lnTo>
                    <a:pt x="83" y="180"/>
                  </a:lnTo>
                  <a:lnTo>
                    <a:pt x="90" y="175"/>
                  </a:lnTo>
                  <a:lnTo>
                    <a:pt x="98" y="169"/>
                  </a:lnTo>
                  <a:lnTo>
                    <a:pt x="107" y="162"/>
                  </a:lnTo>
                  <a:lnTo>
                    <a:pt x="115" y="156"/>
                  </a:lnTo>
                  <a:lnTo>
                    <a:pt x="124" y="150"/>
                  </a:lnTo>
                  <a:lnTo>
                    <a:pt x="132" y="144"/>
                  </a:lnTo>
                  <a:lnTo>
                    <a:pt x="141" y="137"/>
                  </a:lnTo>
                  <a:lnTo>
                    <a:pt x="149" y="132"/>
                  </a:lnTo>
                  <a:lnTo>
                    <a:pt x="156" y="127"/>
                  </a:lnTo>
                  <a:lnTo>
                    <a:pt x="163" y="123"/>
                  </a:lnTo>
                  <a:lnTo>
                    <a:pt x="169" y="120"/>
                  </a:lnTo>
                  <a:lnTo>
                    <a:pt x="175" y="117"/>
                  </a:lnTo>
                  <a:lnTo>
                    <a:pt x="169" y="120"/>
                  </a:lnTo>
                  <a:lnTo>
                    <a:pt x="163" y="122"/>
                  </a:lnTo>
                  <a:lnTo>
                    <a:pt x="155" y="126"/>
                  </a:lnTo>
                  <a:lnTo>
                    <a:pt x="146" y="130"/>
                  </a:lnTo>
                  <a:lnTo>
                    <a:pt x="137" y="135"/>
                  </a:lnTo>
                  <a:lnTo>
                    <a:pt x="127" y="140"/>
                  </a:lnTo>
                  <a:lnTo>
                    <a:pt x="116" y="146"/>
                  </a:lnTo>
                  <a:lnTo>
                    <a:pt x="106" y="152"/>
                  </a:lnTo>
                  <a:lnTo>
                    <a:pt x="96" y="157"/>
                  </a:lnTo>
                  <a:lnTo>
                    <a:pt x="86" y="163"/>
                  </a:lnTo>
                  <a:lnTo>
                    <a:pt x="77" y="169"/>
                  </a:lnTo>
                  <a:lnTo>
                    <a:pt x="70" y="173"/>
                  </a:lnTo>
                  <a:lnTo>
                    <a:pt x="63" y="177"/>
                  </a:lnTo>
                  <a:lnTo>
                    <a:pt x="58" y="181"/>
                  </a:lnTo>
                  <a:lnTo>
                    <a:pt x="55" y="183"/>
                  </a:lnTo>
                  <a:lnTo>
                    <a:pt x="54" y="184"/>
                  </a:lnTo>
                  <a:lnTo>
                    <a:pt x="51" y="182"/>
                  </a:lnTo>
                  <a:lnTo>
                    <a:pt x="49" y="180"/>
                  </a:lnTo>
                  <a:lnTo>
                    <a:pt x="46" y="177"/>
                  </a:lnTo>
                  <a:lnTo>
                    <a:pt x="44" y="175"/>
                  </a:lnTo>
                  <a:lnTo>
                    <a:pt x="42" y="173"/>
                  </a:lnTo>
                  <a:lnTo>
                    <a:pt x="40" y="171"/>
                  </a:lnTo>
                  <a:lnTo>
                    <a:pt x="38" y="169"/>
                  </a:lnTo>
                  <a:lnTo>
                    <a:pt x="37" y="168"/>
                  </a:lnTo>
                  <a:lnTo>
                    <a:pt x="39" y="165"/>
                  </a:lnTo>
                  <a:lnTo>
                    <a:pt x="42" y="162"/>
                  </a:lnTo>
                  <a:lnTo>
                    <a:pt x="47" y="159"/>
                  </a:lnTo>
                  <a:lnTo>
                    <a:pt x="53" y="155"/>
                  </a:lnTo>
                  <a:lnTo>
                    <a:pt x="59" y="150"/>
                  </a:lnTo>
                  <a:lnTo>
                    <a:pt x="65" y="146"/>
                  </a:lnTo>
                  <a:lnTo>
                    <a:pt x="72" y="140"/>
                  </a:lnTo>
                  <a:lnTo>
                    <a:pt x="80" y="135"/>
                  </a:lnTo>
                  <a:lnTo>
                    <a:pt x="87" y="130"/>
                  </a:lnTo>
                  <a:lnTo>
                    <a:pt x="94" y="125"/>
                  </a:lnTo>
                  <a:lnTo>
                    <a:pt x="101" y="120"/>
                  </a:lnTo>
                  <a:lnTo>
                    <a:pt x="107" y="115"/>
                  </a:lnTo>
                  <a:lnTo>
                    <a:pt x="112" y="111"/>
                  </a:lnTo>
                  <a:lnTo>
                    <a:pt x="116" y="108"/>
                  </a:lnTo>
                  <a:lnTo>
                    <a:pt x="120" y="105"/>
                  </a:lnTo>
                  <a:lnTo>
                    <a:pt x="122" y="104"/>
                  </a:lnTo>
                  <a:lnTo>
                    <a:pt x="120" y="104"/>
                  </a:lnTo>
                  <a:lnTo>
                    <a:pt x="115" y="106"/>
                  </a:lnTo>
                  <a:lnTo>
                    <a:pt x="110" y="109"/>
                  </a:lnTo>
                  <a:lnTo>
                    <a:pt x="104" y="112"/>
                  </a:lnTo>
                  <a:lnTo>
                    <a:pt x="96" y="116"/>
                  </a:lnTo>
                  <a:lnTo>
                    <a:pt x="88" y="121"/>
                  </a:lnTo>
                  <a:lnTo>
                    <a:pt x="80" y="126"/>
                  </a:lnTo>
                  <a:lnTo>
                    <a:pt x="71" y="130"/>
                  </a:lnTo>
                  <a:lnTo>
                    <a:pt x="63" y="135"/>
                  </a:lnTo>
                  <a:lnTo>
                    <a:pt x="55" y="140"/>
                  </a:lnTo>
                  <a:lnTo>
                    <a:pt x="47" y="145"/>
                  </a:lnTo>
                  <a:lnTo>
                    <a:pt x="40" y="149"/>
                  </a:lnTo>
                  <a:lnTo>
                    <a:pt x="34" y="152"/>
                  </a:lnTo>
                  <a:lnTo>
                    <a:pt x="29" y="154"/>
                  </a:lnTo>
                  <a:lnTo>
                    <a:pt x="26" y="156"/>
                  </a:lnTo>
                  <a:lnTo>
                    <a:pt x="25" y="157"/>
                  </a:lnTo>
                  <a:lnTo>
                    <a:pt x="21" y="154"/>
                  </a:lnTo>
                  <a:lnTo>
                    <a:pt x="17" y="150"/>
                  </a:lnTo>
                  <a:lnTo>
                    <a:pt x="13" y="146"/>
                  </a:lnTo>
                  <a:lnTo>
                    <a:pt x="9" y="141"/>
                  </a:lnTo>
                  <a:lnTo>
                    <a:pt x="5" y="137"/>
                  </a:lnTo>
                  <a:lnTo>
                    <a:pt x="2" y="134"/>
                  </a:lnTo>
                  <a:lnTo>
                    <a:pt x="0" y="131"/>
                  </a:lnTo>
                  <a:lnTo>
                    <a:pt x="0" y="130"/>
                  </a:lnTo>
                  <a:lnTo>
                    <a:pt x="2" y="129"/>
                  </a:lnTo>
                  <a:lnTo>
                    <a:pt x="4" y="127"/>
                  </a:lnTo>
                  <a:lnTo>
                    <a:pt x="9" y="124"/>
                  </a:lnTo>
                  <a:lnTo>
                    <a:pt x="14" y="121"/>
                  </a:lnTo>
                  <a:lnTo>
                    <a:pt x="20" y="116"/>
                  </a:lnTo>
                  <a:lnTo>
                    <a:pt x="26" y="112"/>
                  </a:lnTo>
                  <a:lnTo>
                    <a:pt x="33" y="108"/>
                  </a:lnTo>
                  <a:lnTo>
                    <a:pt x="40" y="104"/>
                  </a:lnTo>
                  <a:lnTo>
                    <a:pt x="48" y="99"/>
                  </a:lnTo>
                  <a:lnTo>
                    <a:pt x="54" y="94"/>
                  </a:lnTo>
                  <a:lnTo>
                    <a:pt x="61" y="90"/>
                  </a:lnTo>
                  <a:lnTo>
                    <a:pt x="67" y="86"/>
                  </a:lnTo>
                  <a:lnTo>
                    <a:pt x="72" y="83"/>
                  </a:lnTo>
                  <a:lnTo>
                    <a:pt x="76" y="80"/>
                  </a:lnTo>
                  <a:lnTo>
                    <a:pt x="79" y="78"/>
                  </a:lnTo>
                  <a:lnTo>
                    <a:pt x="80" y="77"/>
                  </a:lnTo>
                  <a:lnTo>
                    <a:pt x="239" y="16"/>
                  </a:lnTo>
                  <a:lnTo>
                    <a:pt x="242" y="16"/>
                  </a:lnTo>
                  <a:lnTo>
                    <a:pt x="245" y="14"/>
                  </a:lnTo>
                  <a:lnTo>
                    <a:pt x="248" y="13"/>
                  </a:lnTo>
                  <a:lnTo>
                    <a:pt x="252" y="12"/>
                  </a:lnTo>
                  <a:lnTo>
                    <a:pt x="255" y="11"/>
                  </a:lnTo>
                  <a:lnTo>
                    <a:pt x="259" y="10"/>
                  </a:lnTo>
                  <a:lnTo>
                    <a:pt x="263" y="8"/>
                  </a:lnTo>
                  <a:lnTo>
                    <a:pt x="266" y="7"/>
                  </a:lnTo>
                  <a:lnTo>
                    <a:pt x="270" y="6"/>
                  </a:lnTo>
                  <a:lnTo>
                    <a:pt x="272" y="5"/>
                  </a:lnTo>
                  <a:lnTo>
                    <a:pt x="275" y="4"/>
                  </a:lnTo>
                  <a:lnTo>
                    <a:pt x="278" y="3"/>
                  </a:lnTo>
                  <a:lnTo>
                    <a:pt x="280" y="2"/>
                  </a:lnTo>
                  <a:lnTo>
                    <a:pt x="283" y="1"/>
                  </a:lnTo>
                  <a:lnTo>
                    <a:pt x="284" y="0"/>
                  </a:lnTo>
                  <a:lnTo>
                    <a:pt x="28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endParaRPr>
            </a:p>
          </p:txBody>
        </p:sp>
      </p:grpSp>
      <p:sp>
        <p:nvSpPr>
          <p:cNvPr id="33" name="Rectangle 32"/>
          <p:cNvSpPr>
            <a:spLocks noChangeArrowheads="1"/>
          </p:cNvSpPr>
          <p:nvPr/>
        </p:nvSpPr>
        <p:spPr bwMode="auto">
          <a:xfrm>
            <a:off x="1684337" y="3117850"/>
            <a:ext cx="2400300" cy="232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285750" indent="-285750">
              <a:buSzPct val="75000"/>
              <a:buFont typeface="Arial" panose="020B0604020202020204" pitchFamily="34" charset="0"/>
              <a:buChar char="•"/>
            </a:pPr>
            <a:r>
              <a:rPr lang="en-US" altLang="en-US" sz="1600" b="0" i="0" dirty="0">
                <a:latin typeface="+mn-lt"/>
              </a:rPr>
              <a:t>Gather data to convince you/others that old way no longer works.</a:t>
            </a:r>
            <a:br>
              <a:rPr lang="en-US" altLang="en-US" sz="1600" b="0" i="0" dirty="0">
                <a:latin typeface="+mn-lt"/>
              </a:rPr>
            </a:br>
            <a:endParaRPr lang="en-US" altLang="en-US" sz="1600" b="0" i="0" dirty="0">
              <a:latin typeface="+mn-lt"/>
            </a:endParaRPr>
          </a:p>
          <a:p>
            <a:pPr marL="285750" indent="-285750">
              <a:buSzPct val="75000"/>
              <a:buFont typeface="Arial" panose="020B0604020202020204" pitchFamily="34" charset="0"/>
              <a:buChar char="•"/>
            </a:pPr>
            <a:r>
              <a:rPr lang="en-US" altLang="en-US" sz="1600" b="0" i="0" dirty="0">
                <a:latin typeface="+mn-lt"/>
              </a:rPr>
              <a:t>Confront myths, assumptions, &amp; beliefs that prevent seeing problem &amp; changing.</a:t>
            </a:r>
            <a:r>
              <a:rPr lang="en-US" altLang="en-US" sz="1700" b="0" i="0" dirty="0">
                <a:latin typeface="+mn-lt"/>
              </a:rPr>
              <a:t>  </a:t>
            </a:r>
          </a:p>
        </p:txBody>
      </p:sp>
      <p:sp>
        <p:nvSpPr>
          <p:cNvPr id="34" name="Rectangle 33"/>
          <p:cNvSpPr>
            <a:spLocks noChangeArrowheads="1"/>
          </p:cNvSpPr>
          <p:nvPr/>
        </p:nvSpPr>
        <p:spPr bwMode="auto">
          <a:xfrm>
            <a:off x="4113212" y="3122613"/>
            <a:ext cx="2419350" cy="281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285750" indent="-285750">
              <a:buSzPct val="75000"/>
              <a:buFont typeface="Arial" panose="020B0604020202020204" pitchFamily="34" charset="0"/>
              <a:buChar char="•"/>
            </a:pPr>
            <a:r>
              <a:rPr lang="en-US" altLang="en-US" sz="1600" b="0" i="0" dirty="0">
                <a:latin typeface="+mn-lt"/>
              </a:rPr>
              <a:t>Increase dissatisfaction with old ways.</a:t>
            </a:r>
            <a:br>
              <a:rPr lang="en-US" altLang="en-US" sz="1600" b="0" i="0" dirty="0">
                <a:latin typeface="+mn-lt"/>
              </a:rPr>
            </a:br>
            <a:endParaRPr lang="en-US" altLang="en-US" sz="1600" b="0" i="0" dirty="0">
              <a:latin typeface="+mn-lt"/>
            </a:endParaRPr>
          </a:p>
          <a:p>
            <a:pPr marL="285750" indent="-285750">
              <a:buSzPct val="75000"/>
              <a:buFont typeface="Arial" panose="020B0604020202020204" pitchFamily="34" charset="0"/>
              <a:buChar char="•"/>
            </a:pPr>
            <a:r>
              <a:rPr lang="en-US" altLang="en-US" sz="1600" b="0" i="0" dirty="0">
                <a:latin typeface="+mn-lt"/>
              </a:rPr>
              <a:t>Increase confidence that change is achievable.</a:t>
            </a:r>
            <a:br>
              <a:rPr lang="en-US" altLang="en-US" sz="1600" b="0" i="0" dirty="0">
                <a:latin typeface="+mn-lt"/>
              </a:rPr>
            </a:br>
            <a:endParaRPr lang="en-US" altLang="en-US" sz="1600" b="0" i="0" dirty="0">
              <a:latin typeface="+mn-lt"/>
            </a:endParaRPr>
          </a:p>
          <a:p>
            <a:pPr marL="285750" indent="-285750">
              <a:buSzPct val="75000"/>
              <a:buFont typeface="Arial" panose="020B0604020202020204" pitchFamily="34" charset="0"/>
              <a:buChar char="•"/>
            </a:pPr>
            <a:r>
              <a:rPr lang="en-US" altLang="en-US" sz="1600" b="0" i="0" dirty="0">
                <a:latin typeface="+mn-lt"/>
              </a:rPr>
              <a:t>Outline costs of old way &amp; benefits of new way.</a:t>
            </a:r>
          </a:p>
          <a:p>
            <a:pPr>
              <a:buSzPct val="75000"/>
              <a:buFont typeface="Wingdings" panose="05000000000000000000" pitchFamily="2" charset="2"/>
              <a:buChar char="n"/>
            </a:pPr>
            <a:endParaRPr lang="en-US" altLang="en-US" sz="1700" b="0" i="0" dirty="0">
              <a:latin typeface="+mn-lt"/>
            </a:endParaRPr>
          </a:p>
        </p:txBody>
      </p:sp>
      <p:sp>
        <p:nvSpPr>
          <p:cNvPr id="35" name="Rectangle 34"/>
          <p:cNvSpPr>
            <a:spLocks noChangeArrowheads="1"/>
          </p:cNvSpPr>
          <p:nvPr/>
        </p:nvSpPr>
        <p:spPr bwMode="auto">
          <a:xfrm>
            <a:off x="6573837" y="3122613"/>
            <a:ext cx="241935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285750" indent="-285750">
              <a:buSzPct val="75000"/>
              <a:buFont typeface="Arial" panose="020B0604020202020204" pitchFamily="34" charset="0"/>
              <a:buChar char="•"/>
            </a:pPr>
            <a:r>
              <a:rPr lang="en-US" altLang="en-US" sz="1600" b="0" i="0" dirty="0">
                <a:latin typeface="+mn-lt"/>
              </a:rPr>
              <a:t>Form team to gather data.</a:t>
            </a:r>
            <a:br>
              <a:rPr lang="en-US" altLang="en-US" sz="1600" b="0" i="0" dirty="0">
                <a:latin typeface="+mn-lt"/>
              </a:rPr>
            </a:br>
            <a:endParaRPr lang="en-US" altLang="en-US" sz="1600" b="0" i="0" dirty="0">
              <a:latin typeface="+mn-lt"/>
            </a:endParaRPr>
          </a:p>
          <a:p>
            <a:pPr marL="285750" indent="-285750">
              <a:buSzPct val="75000"/>
              <a:buFont typeface="Arial" panose="020B0604020202020204" pitchFamily="34" charset="0"/>
              <a:buChar char="•"/>
            </a:pPr>
            <a:r>
              <a:rPr lang="en-US" altLang="en-US" sz="1600" b="0" i="0" dirty="0">
                <a:latin typeface="+mn-lt"/>
              </a:rPr>
              <a:t>Have management talk about data &amp; need for change.</a:t>
            </a:r>
            <a:br>
              <a:rPr lang="en-US" altLang="en-US" sz="1600" b="0" i="0" dirty="0">
                <a:latin typeface="+mn-lt"/>
              </a:rPr>
            </a:br>
            <a:endParaRPr lang="en-US" altLang="en-US" sz="1600" b="0" i="0" dirty="0">
              <a:latin typeface="+mn-lt"/>
            </a:endParaRPr>
          </a:p>
          <a:p>
            <a:pPr marL="285750" indent="-285750">
              <a:buSzPct val="75000"/>
              <a:buFont typeface="Arial" panose="020B0604020202020204" pitchFamily="34" charset="0"/>
              <a:buChar char="•"/>
            </a:pPr>
            <a:r>
              <a:rPr lang="en-US" altLang="en-US" sz="1600" b="0" i="0" dirty="0">
                <a:latin typeface="+mn-lt"/>
              </a:rPr>
              <a:t>Assess individual readiness to change.</a:t>
            </a:r>
            <a:br>
              <a:rPr lang="en-US" altLang="en-US" sz="1600" b="0" i="0" dirty="0">
                <a:latin typeface="+mn-lt"/>
              </a:rPr>
            </a:br>
            <a:endParaRPr lang="en-US" altLang="en-US" sz="1600" b="0" i="0" dirty="0">
              <a:latin typeface="+mn-lt"/>
            </a:endParaRPr>
          </a:p>
          <a:p>
            <a:pPr marL="285750" indent="-285750">
              <a:buSzPct val="75000"/>
              <a:buFont typeface="Arial" panose="020B0604020202020204" pitchFamily="34" charset="0"/>
              <a:buChar char="•"/>
            </a:pPr>
            <a:r>
              <a:rPr lang="en-US" altLang="en-US" sz="1600" b="0" i="0" dirty="0">
                <a:latin typeface="+mn-lt"/>
              </a:rPr>
              <a:t>Identify specific behaviors to change.</a:t>
            </a:r>
          </a:p>
        </p:txBody>
      </p:sp>
      <p:sp>
        <p:nvSpPr>
          <p:cNvPr id="36" name="Rectangle 35"/>
          <p:cNvSpPr>
            <a:spLocks noChangeArrowheads="1"/>
          </p:cNvSpPr>
          <p:nvPr/>
        </p:nvSpPr>
        <p:spPr bwMode="auto">
          <a:xfrm>
            <a:off x="274637" y="3625850"/>
            <a:ext cx="1235075"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dirty="0">
                <a:latin typeface="+mn-lt"/>
              </a:rPr>
              <a:t>“</a:t>
            </a:r>
            <a:r>
              <a:rPr lang="en-US" altLang="en-US" sz="1400" dirty="0">
                <a:solidFill>
                  <a:schemeClr val="hlink"/>
                </a:solidFill>
                <a:latin typeface="+mn-lt"/>
              </a:rPr>
              <a:t>Coming to Grips with  </a:t>
            </a:r>
          </a:p>
          <a:p>
            <a:pPr algn="l">
              <a:lnSpc>
                <a:spcPct val="85000"/>
              </a:lnSpc>
            </a:pPr>
            <a:r>
              <a:rPr lang="en-US" altLang="en-US" sz="1400" dirty="0">
                <a:solidFill>
                  <a:schemeClr val="hlink"/>
                </a:solidFill>
                <a:latin typeface="+mn-lt"/>
              </a:rPr>
              <a:t>the Problem”</a:t>
            </a:r>
            <a:endParaRPr lang="en-US" altLang="en-US" sz="1400" dirty="0">
              <a:latin typeface="+mn-lt"/>
            </a:endParaRPr>
          </a:p>
        </p:txBody>
      </p:sp>
    </p:spTree>
    <p:extLst>
      <p:ext uri="{BB962C8B-B14F-4D97-AF65-F5344CB8AC3E}">
        <p14:creationId xmlns:p14="http://schemas.microsoft.com/office/powerpoint/2010/main" val="2619711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0419" y="301114"/>
            <a:ext cx="7009932" cy="707886"/>
          </a:xfrm>
          <a:prstGeom prst="rect">
            <a:avLst/>
          </a:prstGeom>
          <a:noFill/>
        </p:spPr>
        <p:txBody>
          <a:bodyPr wrap="none" rtlCol="0">
            <a:spAutoFit/>
          </a:bodyPr>
          <a:lstStyle/>
          <a:p>
            <a:pPr algn="ctr"/>
            <a:r>
              <a:rPr lang="en-US" sz="4000" b="1" cap="all" dirty="0" smtClean="0">
                <a:solidFill>
                  <a:schemeClr val="bg1"/>
                </a:solidFill>
              </a:rPr>
              <a:t>Leading sustainable </a:t>
            </a:r>
            <a:r>
              <a:rPr lang="en-US" sz="4000" b="1" cap="all" dirty="0">
                <a:solidFill>
                  <a:schemeClr val="bg1"/>
                </a:solidFill>
              </a:rPr>
              <a:t>c</a:t>
            </a:r>
            <a:r>
              <a:rPr lang="en-US" sz="4000" b="1" cap="all" dirty="0" smtClean="0">
                <a:solidFill>
                  <a:schemeClr val="bg1"/>
                </a:solidFill>
              </a:rPr>
              <a:t>hange</a:t>
            </a:r>
            <a:endParaRPr lang="en-US" sz="4000" b="1" cap="all" dirty="0">
              <a:solidFill>
                <a:schemeClr val="bg1"/>
              </a:solidFill>
            </a:endParaRPr>
          </a:p>
        </p:txBody>
      </p:sp>
      <p:sp>
        <p:nvSpPr>
          <p:cNvPr id="88" name="Freeform 87"/>
          <p:cNvSpPr>
            <a:spLocks/>
          </p:cNvSpPr>
          <p:nvPr/>
        </p:nvSpPr>
        <p:spPr bwMode="auto">
          <a:xfrm>
            <a:off x="152400" y="1905000"/>
            <a:ext cx="1470025" cy="1074738"/>
          </a:xfrm>
          <a:custGeom>
            <a:avLst/>
            <a:gdLst>
              <a:gd name="T0" fmla="*/ 0 w 926"/>
              <a:gd name="T1" fmla="*/ 0 h 677"/>
              <a:gd name="T2" fmla="*/ 926 w 926"/>
              <a:gd name="T3" fmla="*/ 677 h 677"/>
              <a:gd name="T4" fmla="*/ 0 w 926"/>
              <a:gd name="T5" fmla="*/ 0 h 677"/>
            </a:gdLst>
            <a:ahLst/>
            <a:cxnLst>
              <a:cxn ang="0">
                <a:pos x="T0" y="T1"/>
              </a:cxn>
              <a:cxn ang="0">
                <a:pos x="T2" y="T3"/>
              </a:cxn>
              <a:cxn ang="0">
                <a:pos x="T4" y="T5"/>
              </a:cxn>
            </a:cxnLst>
            <a:rect l="0" t="0" r="r" b="b"/>
            <a:pathLst>
              <a:path w="926" h="677">
                <a:moveTo>
                  <a:pt x="0" y="0"/>
                </a:moveTo>
                <a:lnTo>
                  <a:pt x="926" y="677"/>
                </a:lnTo>
                <a:lnTo>
                  <a:pt x="0" y="0"/>
                </a:lnTo>
                <a:close/>
              </a:path>
            </a:pathLst>
          </a:custGeom>
          <a:solidFill>
            <a:srgbClr val="FFFF66"/>
          </a:solidFill>
          <a:ln w="12700">
            <a:solidFill>
              <a:srgbClr val="000000"/>
            </a:solidFill>
            <a:prstDash val="solid"/>
            <a:round/>
            <a:headEnd/>
            <a:tailEnd/>
          </a:ln>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89" name="Freeform 88"/>
          <p:cNvSpPr>
            <a:spLocks/>
          </p:cNvSpPr>
          <p:nvPr/>
        </p:nvSpPr>
        <p:spPr bwMode="auto">
          <a:xfrm>
            <a:off x="169863" y="1898650"/>
            <a:ext cx="8789987" cy="1074738"/>
          </a:xfrm>
          <a:custGeom>
            <a:avLst/>
            <a:gdLst>
              <a:gd name="T0" fmla="*/ 0 w 5537"/>
              <a:gd name="T1" fmla="*/ 8 h 677"/>
              <a:gd name="T2" fmla="*/ 911 w 5537"/>
              <a:gd name="T3" fmla="*/ 677 h 677"/>
              <a:gd name="T4" fmla="*/ 5537 w 5537"/>
              <a:gd name="T5" fmla="*/ 677 h 677"/>
              <a:gd name="T6" fmla="*/ 5537 w 5537"/>
              <a:gd name="T7" fmla="*/ 0 h 677"/>
              <a:gd name="T8" fmla="*/ 8 w 5537"/>
              <a:gd name="T9" fmla="*/ 0 h 677"/>
              <a:gd name="T10" fmla="*/ 0 w 5537"/>
              <a:gd name="T11" fmla="*/ 8 h 677"/>
            </a:gdLst>
            <a:ahLst/>
            <a:cxnLst>
              <a:cxn ang="0">
                <a:pos x="T0" y="T1"/>
              </a:cxn>
              <a:cxn ang="0">
                <a:pos x="T2" y="T3"/>
              </a:cxn>
              <a:cxn ang="0">
                <a:pos x="T4" y="T5"/>
              </a:cxn>
              <a:cxn ang="0">
                <a:pos x="T6" y="T7"/>
              </a:cxn>
              <a:cxn ang="0">
                <a:pos x="T8" y="T9"/>
              </a:cxn>
              <a:cxn ang="0">
                <a:pos x="T10" y="T11"/>
              </a:cxn>
            </a:cxnLst>
            <a:rect l="0" t="0" r="r" b="b"/>
            <a:pathLst>
              <a:path w="5537" h="677">
                <a:moveTo>
                  <a:pt x="0" y="8"/>
                </a:moveTo>
                <a:lnTo>
                  <a:pt x="911" y="677"/>
                </a:lnTo>
                <a:lnTo>
                  <a:pt x="5537" y="677"/>
                </a:lnTo>
                <a:lnTo>
                  <a:pt x="5537" y="0"/>
                </a:lnTo>
                <a:lnTo>
                  <a:pt x="8"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90" name="Freeform 89"/>
          <p:cNvSpPr>
            <a:spLocks/>
          </p:cNvSpPr>
          <p:nvPr/>
        </p:nvSpPr>
        <p:spPr bwMode="auto">
          <a:xfrm>
            <a:off x="176213" y="1905000"/>
            <a:ext cx="8789987" cy="1074738"/>
          </a:xfrm>
          <a:custGeom>
            <a:avLst/>
            <a:gdLst>
              <a:gd name="T0" fmla="*/ 0 w 5537"/>
              <a:gd name="T1" fmla="*/ 7 h 677"/>
              <a:gd name="T2" fmla="*/ 911 w 5537"/>
              <a:gd name="T3" fmla="*/ 677 h 677"/>
              <a:gd name="T4" fmla="*/ 5537 w 5537"/>
              <a:gd name="T5" fmla="*/ 677 h 677"/>
              <a:gd name="T6" fmla="*/ 5537 w 5537"/>
              <a:gd name="T7" fmla="*/ 0 h 677"/>
              <a:gd name="T8" fmla="*/ 8 w 5537"/>
              <a:gd name="T9" fmla="*/ 0 h 677"/>
            </a:gdLst>
            <a:ahLst/>
            <a:cxnLst>
              <a:cxn ang="0">
                <a:pos x="T0" y="T1"/>
              </a:cxn>
              <a:cxn ang="0">
                <a:pos x="T2" y="T3"/>
              </a:cxn>
              <a:cxn ang="0">
                <a:pos x="T4" y="T5"/>
              </a:cxn>
              <a:cxn ang="0">
                <a:pos x="T6" y="T7"/>
              </a:cxn>
              <a:cxn ang="0">
                <a:pos x="T8" y="T9"/>
              </a:cxn>
            </a:cxnLst>
            <a:rect l="0" t="0" r="r" b="b"/>
            <a:pathLst>
              <a:path w="5537" h="677">
                <a:moveTo>
                  <a:pt x="0" y="7"/>
                </a:moveTo>
                <a:lnTo>
                  <a:pt x="911" y="677"/>
                </a:lnTo>
                <a:lnTo>
                  <a:pt x="5537" y="677"/>
                </a:lnTo>
                <a:lnTo>
                  <a:pt x="5537" y="0"/>
                </a:lnTo>
                <a:lnTo>
                  <a:pt x="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91" name="Line 6"/>
          <p:cNvSpPr>
            <a:spLocks noChangeShapeType="1"/>
          </p:cNvSpPr>
          <p:nvPr/>
        </p:nvSpPr>
        <p:spPr bwMode="auto">
          <a:xfrm>
            <a:off x="146050" y="2979738"/>
            <a:ext cx="179863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92" name="Line 7"/>
          <p:cNvSpPr>
            <a:spLocks noChangeShapeType="1"/>
          </p:cNvSpPr>
          <p:nvPr/>
        </p:nvSpPr>
        <p:spPr bwMode="auto">
          <a:xfrm>
            <a:off x="1622425" y="1911350"/>
            <a:ext cx="1588" cy="44926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93" name="Line 8"/>
          <p:cNvSpPr>
            <a:spLocks noChangeShapeType="1"/>
          </p:cNvSpPr>
          <p:nvPr/>
        </p:nvSpPr>
        <p:spPr bwMode="auto">
          <a:xfrm>
            <a:off x="4068763" y="1898650"/>
            <a:ext cx="1587" cy="4505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94" name="Line 9"/>
          <p:cNvSpPr>
            <a:spLocks noChangeShapeType="1"/>
          </p:cNvSpPr>
          <p:nvPr/>
        </p:nvSpPr>
        <p:spPr bwMode="auto">
          <a:xfrm>
            <a:off x="6519863" y="1898650"/>
            <a:ext cx="1587" cy="4352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95" name="Rectangle 94"/>
          <p:cNvSpPr>
            <a:spLocks noChangeArrowheads="1"/>
          </p:cNvSpPr>
          <p:nvPr/>
        </p:nvSpPr>
        <p:spPr bwMode="auto">
          <a:xfrm>
            <a:off x="1765300" y="1979613"/>
            <a:ext cx="2209800" cy="8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cs typeface="Times New Roman" panose="02020603050405020304" pitchFamily="18" charset="0"/>
              </a:rPr>
              <a:t>Mind-set</a:t>
            </a:r>
          </a:p>
          <a:p>
            <a:pPr algn="l"/>
            <a:r>
              <a:rPr lang="en-US" altLang="en-US" sz="1700" b="0" i="0" dirty="0">
                <a:latin typeface="+mn-lt"/>
                <a:cs typeface="Times New Roman" panose="02020603050405020304" pitchFamily="18" charset="0"/>
              </a:rPr>
              <a:t>(Thinking/</a:t>
            </a:r>
          </a:p>
          <a:p>
            <a:pPr algn="l"/>
            <a:r>
              <a:rPr lang="en-US" altLang="en-US" sz="1700" b="0" i="0" dirty="0">
                <a:latin typeface="+mn-lt"/>
                <a:cs typeface="Times New Roman" panose="02020603050405020304" pitchFamily="18" charset="0"/>
              </a:rPr>
              <a:t>Understanding)</a:t>
            </a:r>
          </a:p>
        </p:txBody>
      </p:sp>
      <p:sp>
        <p:nvSpPr>
          <p:cNvPr id="96" name="Rectangle 95"/>
          <p:cNvSpPr>
            <a:spLocks noChangeArrowheads="1"/>
          </p:cNvSpPr>
          <p:nvPr/>
        </p:nvSpPr>
        <p:spPr bwMode="auto">
          <a:xfrm>
            <a:off x="298450" y="3225800"/>
            <a:ext cx="1235075" cy="2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i="0" u="sng" dirty="0">
                <a:solidFill>
                  <a:schemeClr val="hlink"/>
                </a:solidFill>
                <a:latin typeface="+mn-lt"/>
                <a:cs typeface="Times New Roman" panose="02020603050405020304" pitchFamily="18" charset="0"/>
              </a:rPr>
              <a:t>Stage Two:</a:t>
            </a:r>
            <a:endParaRPr lang="en-US" altLang="en-US" sz="1400" i="0" dirty="0">
              <a:latin typeface="+mn-lt"/>
              <a:cs typeface="Times New Roman" panose="02020603050405020304" pitchFamily="18" charset="0"/>
            </a:endParaRPr>
          </a:p>
        </p:txBody>
      </p:sp>
      <p:sp>
        <p:nvSpPr>
          <p:cNvPr id="97" name="Rectangle 96"/>
          <p:cNvSpPr>
            <a:spLocks noChangeArrowheads="1"/>
          </p:cNvSpPr>
          <p:nvPr/>
        </p:nvSpPr>
        <p:spPr bwMode="auto">
          <a:xfrm>
            <a:off x="649288" y="1946275"/>
            <a:ext cx="1006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nSpc>
                <a:spcPct val="90000"/>
              </a:lnSpc>
            </a:pPr>
            <a:r>
              <a:rPr lang="en-US" altLang="en-US" sz="1400" b="0" i="0" dirty="0">
                <a:latin typeface="+mn-lt"/>
                <a:cs typeface="Times New Roman" panose="02020603050405020304" pitchFamily="18" charset="0"/>
              </a:rPr>
              <a:t>Arenas of Change</a:t>
            </a:r>
          </a:p>
        </p:txBody>
      </p:sp>
      <p:sp>
        <p:nvSpPr>
          <p:cNvPr id="98" name="Rectangle 97"/>
          <p:cNvSpPr>
            <a:spLocks noChangeArrowheads="1"/>
          </p:cNvSpPr>
          <p:nvPr/>
        </p:nvSpPr>
        <p:spPr bwMode="auto">
          <a:xfrm>
            <a:off x="139700" y="2339975"/>
            <a:ext cx="1166813"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cs typeface="Times New Roman" panose="02020603050405020304" pitchFamily="18" charset="0"/>
              </a:rPr>
              <a:t>Stages           of Change Management</a:t>
            </a:r>
          </a:p>
        </p:txBody>
      </p:sp>
      <p:sp>
        <p:nvSpPr>
          <p:cNvPr id="99" name="Rectangle 98"/>
          <p:cNvSpPr>
            <a:spLocks noChangeArrowheads="1"/>
          </p:cNvSpPr>
          <p:nvPr/>
        </p:nvSpPr>
        <p:spPr bwMode="auto">
          <a:xfrm>
            <a:off x="4281488" y="1979613"/>
            <a:ext cx="1997075" cy="8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cs typeface="Times New Roman" panose="02020603050405020304" pitchFamily="18" charset="0"/>
              </a:rPr>
              <a:t>Motivation</a:t>
            </a:r>
          </a:p>
          <a:p>
            <a:pPr algn="l"/>
            <a:r>
              <a:rPr lang="en-US" altLang="en-US" sz="1700" b="0" i="0" dirty="0">
                <a:latin typeface="+mn-lt"/>
                <a:cs typeface="Times New Roman" panose="02020603050405020304" pitchFamily="18" charset="0"/>
              </a:rPr>
              <a:t>(Emotional/</a:t>
            </a:r>
            <a:br>
              <a:rPr lang="en-US" altLang="en-US" sz="1700" b="0" i="0" dirty="0">
                <a:latin typeface="+mn-lt"/>
                <a:cs typeface="Times New Roman" panose="02020603050405020304" pitchFamily="18" charset="0"/>
              </a:rPr>
            </a:br>
            <a:r>
              <a:rPr lang="en-US" altLang="en-US" sz="1700" b="0" i="0" dirty="0">
                <a:latin typeface="+mn-lt"/>
                <a:cs typeface="Times New Roman" panose="02020603050405020304" pitchFamily="18" charset="0"/>
              </a:rPr>
              <a:t>Intuitive Dynamics)</a:t>
            </a:r>
          </a:p>
        </p:txBody>
      </p:sp>
      <p:sp>
        <p:nvSpPr>
          <p:cNvPr id="100" name="Rectangle 99"/>
          <p:cNvSpPr>
            <a:spLocks noChangeArrowheads="1"/>
          </p:cNvSpPr>
          <p:nvPr/>
        </p:nvSpPr>
        <p:spPr bwMode="auto">
          <a:xfrm>
            <a:off x="6751638" y="1979613"/>
            <a:ext cx="1997075"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cs typeface="Times New Roman" panose="02020603050405020304" pitchFamily="18" charset="0"/>
              </a:rPr>
              <a:t>Behavior</a:t>
            </a:r>
          </a:p>
          <a:p>
            <a:pPr algn="l"/>
            <a:r>
              <a:rPr lang="en-US" altLang="en-US" sz="1700" b="0" i="0" dirty="0">
                <a:latin typeface="+mn-lt"/>
                <a:cs typeface="Times New Roman" panose="02020603050405020304" pitchFamily="18" charset="0"/>
              </a:rPr>
              <a:t>(Capability)</a:t>
            </a:r>
          </a:p>
        </p:txBody>
      </p:sp>
      <p:sp>
        <p:nvSpPr>
          <p:cNvPr id="101" name="Freeform 100"/>
          <p:cNvSpPr>
            <a:spLocks/>
          </p:cNvSpPr>
          <p:nvPr/>
        </p:nvSpPr>
        <p:spPr bwMode="auto">
          <a:xfrm>
            <a:off x="7945438" y="2214563"/>
            <a:ext cx="514350" cy="292100"/>
          </a:xfrm>
          <a:custGeom>
            <a:avLst/>
            <a:gdLst>
              <a:gd name="T0" fmla="*/ 129 w 324"/>
              <a:gd name="T1" fmla="*/ 17 h 184"/>
              <a:gd name="T2" fmla="*/ 155 w 324"/>
              <a:gd name="T3" fmla="*/ 18 h 184"/>
              <a:gd name="T4" fmla="*/ 162 w 324"/>
              <a:gd name="T5" fmla="*/ 21 h 184"/>
              <a:gd name="T6" fmla="*/ 206 w 324"/>
              <a:gd name="T7" fmla="*/ 56 h 184"/>
              <a:gd name="T8" fmla="*/ 227 w 324"/>
              <a:gd name="T9" fmla="*/ 84 h 184"/>
              <a:gd name="T10" fmla="*/ 259 w 324"/>
              <a:gd name="T11" fmla="*/ 95 h 184"/>
              <a:gd name="T12" fmla="*/ 272 w 324"/>
              <a:gd name="T13" fmla="*/ 101 h 184"/>
              <a:gd name="T14" fmla="*/ 284 w 324"/>
              <a:gd name="T15" fmla="*/ 102 h 184"/>
              <a:gd name="T16" fmla="*/ 297 w 324"/>
              <a:gd name="T17" fmla="*/ 103 h 184"/>
              <a:gd name="T18" fmla="*/ 307 w 324"/>
              <a:gd name="T19" fmla="*/ 105 h 184"/>
              <a:gd name="T20" fmla="*/ 315 w 324"/>
              <a:gd name="T21" fmla="*/ 111 h 184"/>
              <a:gd name="T22" fmla="*/ 316 w 324"/>
              <a:gd name="T23" fmla="*/ 120 h 184"/>
              <a:gd name="T24" fmla="*/ 311 w 324"/>
              <a:gd name="T25" fmla="*/ 126 h 184"/>
              <a:gd name="T26" fmla="*/ 318 w 324"/>
              <a:gd name="T27" fmla="*/ 129 h 184"/>
              <a:gd name="T28" fmla="*/ 323 w 324"/>
              <a:gd name="T29" fmla="*/ 137 h 184"/>
              <a:gd name="T30" fmla="*/ 321 w 324"/>
              <a:gd name="T31" fmla="*/ 147 h 184"/>
              <a:gd name="T32" fmla="*/ 316 w 324"/>
              <a:gd name="T33" fmla="*/ 151 h 184"/>
              <a:gd name="T34" fmla="*/ 313 w 324"/>
              <a:gd name="T35" fmla="*/ 155 h 184"/>
              <a:gd name="T36" fmla="*/ 312 w 324"/>
              <a:gd name="T37" fmla="*/ 161 h 184"/>
              <a:gd name="T38" fmla="*/ 310 w 324"/>
              <a:gd name="T39" fmla="*/ 167 h 184"/>
              <a:gd name="T40" fmla="*/ 305 w 324"/>
              <a:gd name="T41" fmla="*/ 171 h 184"/>
              <a:gd name="T42" fmla="*/ 276 w 324"/>
              <a:gd name="T43" fmla="*/ 170 h 184"/>
              <a:gd name="T44" fmla="*/ 256 w 324"/>
              <a:gd name="T45" fmla="*/ 177 h 184"/>
              <a:gd name="T46" fmla="*/ 246 w 324"/>
              <a:gd name="T47" fmla="*/ 183 h 184"/>
              <a:gd name="T48" fmla="*/ 214 w 324"/>
              <a:gd name="T49" fmla="*/ 177 h 184"/>
              <a:gd name="T50" fmla="*/ 152 w 324"/>
              <a:gd name="T51" fmla="*/ 169 h 184"/>
              <a:gd name="T52" fmla="*/ 78 w 324"/>
              <a:gd name="T53" fmla="*/ 122 h 184"/>
              <a:gd name="T54" fmla="*/ 63 w 324"/>
              <a:gd name="T55" fmla="*/ 104 h 184"/>
              <a:gd name="T56" fmla="*/ 43 w 324"/>
              <a:gd name="T57" fmla="*/ 70 h 184"/>
              <a:gd name="T58" fmla="*/ 37 w 324"/>
              <a:gd name="T59" fmla="*/ 73 h 184"/>
              <a:gd name="T60" fmla="*/ 29 w 324"/>
              <a:gd name="T61" fmla="*/ 74 h 184"/>
              <a:gd name="T62" fmla="*/ 21 w 324"/>
              <a:gd name="T63" fmla="*/ 73 h 184"/>
              <a:gd name="T64" fmla="*/ 11 w 324"/>
              <a:gd name="T65" fmla="*/ 71 h 184"/>
              <a:gd name="T66" fmla="*/ 2 w 324"/>
              <a:gd name="T67" fmla="*/ 65 h 184"/>
              <a:gd name="T68" fmla="*/ 0 w 324"/>
              <a:gd name="T69" fmla="*/ 53 h 184"/>
              <a:gd name="T70" fmla="*/ 1 w 324"/>
              <a:gd name="T71" fmla="*/ 43 h 184"/>
              <a:gd name="T72" fmla="*/ 7 w 324"/>
              <a:gd name="T73" fmla="*/ 35 h 184"/>
              <a:gd name="T74" fmla="*/ 15 w 324"/>
              <a:gd name="T75" fmla="*/ 29 h 184"/>
              <a:gd name="T76" fmla="*/ 23 w 324"/>
              <a:gd name="T77" fmla="*/ 25 h 184"/>
              <a:gd name="T78" fmla="*/ 41 w 324"/>
              <a:gd name="T79" fmla="*/ 9 h 184"/>
              <a:gd name="T80" fmla="*/ 80 w 324"/>
              <a:gd name="T81" fmla="*/ 0 h 184"/>
              <a:gd name="T82" fmla="*/ 101 w 324"/>
              <a:gd name="T83" fmla="*/ 5 h 184"/>
              <a:gd name="T84" fmla="*/ 114 w 324"/>
              <a:gd name="T85" fmla="*/ 1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184">
                <a:moveTo>
                  <a:pt x="124" y="18"/>
                </a:moveTo>
                <a:lnTo>
                  <a:pt x="129" y="17"/>
                </a:lnTo>
                <a:lnTo>
                  <a:pt x="151" y="17"/>
                </a:lnTo>
                <a:lnTo>
                  <a:pt x="155" y="18"/>
                </a:lnTo>
                <a:lnTo>
                  <a:pt x="158" y="19"/>
                </a:lnTo>
                <a:lnTo>
                  <a:pt x="162" y="21"/>
                </a:lnTo>
                <a:lnTo>
                  <a:pt x="190" y="40"/>
                </a:lnTo>
                <a:lnTo>
                  <a:pt x="206" y="56"/>
                </a:lnTo>
                <a:lnTo>
                  <a:pt x="215" y="66"/>
                </a:lnTo>
                <a:lnTo>
                  <a:pt x="227" y="84"/>
                </a:lnTo>
                <a:lnTo>
                  <a:pt x="244" y="91"/>
                </a:lnTo>
                <a:lnTo>
                  <a:pt x="259" y="95"/>
                </a:lnTo>
                <a:lnTo>
                  <a:pt x="268" y="99"/>
                </a:lnTo>
                <a:lnTo>
                  <a:pt x="272" y="101"/>
                </a:lnTo>
                <a:lnTo>
                  <a:pt x="277" y="101"/>
                </a:lnTo>
                <a:lnTo>
                  <a:pt x="284" y="102"/>
                </a:lnTo>
                <a:lnTo>
                  <a:pt x="291" y="102"/>
                </a:lnTo>
                <a:lnTo>
                  <a:pt x="297" y="103"/>
                </a:lnTo>
                <a:lnTo>
                  <a:pt x="302" y="104"/>
                </a:lnTo>
                <a:lnTo>
                  <a:pt x="307" y="105"/>
                </a:lnTo>
                <a:lnTo>
                  <a:pt x="312" y="108"/>
                </a:lnTo>
                <a:lnTo>
                  <a:pt x="315" y="111"/>
                </a:lnTo>
                <a:lnTo>
                  <a:pt x="316" y="116"/>
                </a:lnTo>
                <a:lnTo>
                  <a:pt x="316" y="120"/>
                </a:lnTo>
                <a:lnTo>
                  <a:pt x="314" y="124"/>
                </a:lnTo>
                <a:lnTo>
                  <a:pt x="311" y="126"/>
                </a:lnTo>
                <a:lnTo>
                  <a:pt x="315" y="127"/>
                </a:lnTo>
                <a:lnTo>
                  <a:pt x="318" y="129"/>
                </a:lnTo>
                <a:lnTo>
                  <a:pt x="321" y="132"/>
                </a:lnTo>
                <a:lnTo>
                  <a:pt x="323" y="137"/>
                </a:lnTo>
                <a:lnTo>
                  <a:pt x="323" y="142"/>
                </a:lnTo>
                <a:lnTo>
                  <a:pt x="321" y="147"/>
                </a:lnTo>
                <a:lnTo>
                  <a:pt x="318" y="149"/>
                </a:lnTo>
                <a:lnTo>
                  <a:pt x="316" y="151"/>
                </a:lnTo>
                <a:lnTo>
                  <a:pt x="312" y="152"/>
                </a:lnTo>
                <a:lnTo>
                  <a:pt x="313" y="155"/>
                </a:lnTo>
                <a:lnTo>
                  <a:pt x="313" y="158"/>
                </a:lnTo>
                <a:lnTo>
                  <a:pt x="312" y="161"/>
                </a:lnTo>
                <a:lnTo>
                  <a:pt x="311" y="164"/>
                </a:lnTo>
                <a:lnTo>
                  <a:pt x="310" y="167"/>
                </a:lnTo>
                <a:lnTo>
                  <a:pt x="308" y="169"/>
                </a:lnTo>
                <a:lnTo>
                  <a:pt x="305" y="171"/>
                </a:lnTo>
                <a:lnTo>
                  <a:pt x="301" y="171"/>
                </a:lnTo>
                <a:lnTo>
                  <a:pt x="276" y="170"/>
                </a:lnTo>
                <a:lnTo>
                  <a:pt x="259" y="172"/>
                </a:lnTo>
                <a:lnTo>
                  <a:pt x="256" y="177"/>
                </a:lnTo>
                <a:lnTo>
                  <a:pt x="252" y="181"/>
                </a:lnTo>
                <a:lnTo>
                  <a:pt x="246" y="183"/>
                </a:lnTo>
                <a:lnTo>
                  <a:pt x="240" y="182"/>
                </a:lnTo>
                <a:lnTo>
                  <a:pt x="214" y="177"/>
                </a:lnTo>
                <a:lnTo>
                  <a:pt x="194" y="174"/>
                </a:lnTo>
                <a:lnTo>
                  <a:pt x="152" y="169"/>
                </a:lnTo>
                <a:lnTo>
                  <a:pt x="92" y="137"/>
                </a:lnTo>
                <a:lnTo>
                  <a:pt x="78" y="122"/>
                </a:lnTo>
                <a:lnTo>
                  <a:pt x="69" y="112"/>
                </a:lnTo>
                <a:lnTo>
                  <a:pt x="63" y="104"/>
                </a:lnTo>
                <a:lnTo>
                  <a:pt x="53" y="89"/>
                </a:lnTo>
                <a:lnTo>
                  <a:pt x="43" y="70"/>
                </a:lnTo>
                <a:lnTo>
                  <a:pt x="41" y="71"/>
                </a:lnTo>
                <a:lnTo>
                  <a:pt x="37" y="73"/>
                </a:lnTo>
                <a:lnTo>
                  <a:pt x="34" y="73"/>
                </a:lnTo>
                <a:lnTo>
                  <a:pt x="29" y="74"/>
                </a:lnTo>
                <a:lnTo>
                  <a:pt x="25" y="74"/>
                </a:lnTo>
                <a:lnTo>
                  <a:pt x="21" y="73"/>
                </a:lnTo>
                <a:lnTo>
                  <a:pt x="17" y="72"/>
                </a:lnTo>
                <a:lnTo>
                  <a:pt x="11" y="71"/>
                </a:lnTo>
                <a:lnTo>
                  <a:pt x="6" y="68"/>
                </a:lnTo>
                <a:lnTo>
                  <a:pt x="2" y="65"/>
                </a:lnTo>
                <a:lnTo>
                  <a:pt x="0" y="59"/>
                </a:lnTo>
                <a:lnTo>
                  <a:pt x="0" y="53"/>
                </a:lnTo>
                <a:lnTo>
                  <a:pt x="0" y="48"/>
                </a:lnTo>
                <a:lnTo>
                  <a:pt x="1" y="43"/>
                </a:lnTo>
                <a:lnTo>
                  <a:pt x="4" y="39"/>
                </a:lnTo>
                <a:lnTo>
                  <a:pt x="7" y="35"/>
                </a:lnTo>
                <a:lnTo>
                  <a:pt x="11" y="32"/>
                </a:lnTo>
                <a:lnTo>
                  <a:pt x="15" y="29"/>
                </a:lnTo>
                <a:lnTo>
                  <a:pt x="19" y="27"/>
                </a:lnTo>
                <a:lnTo>
                  <a:pt x="23" y="25"/>
                </a:lnTo>
                <a:lnTo>
                  <a:pt x="25" y="21"/>
                </a:lnTo>
                <a:lnTo>
                  <a:pt x="41" y="9"/>
                </a:lnTo>
                <a:lnTo>
                  <a:pt x="60" y="1"/>
                </a:lnTo>
                <a:lnTo>
                  <a:pt x="80" y="0"/>
                </a:lnTo>
                <a:lnTo>
                  <a:pt x="94" y="3"/>
                </a:lnTo>
                <a:lnTo>
                  <a:pt x="101" y="5"/>
                </a:lnTo>
                <a:lnTo>
                  <a:pt x="107" y="8"/>
                </a:lnTo>
                <a:lnTo>
                  <a:pt x="114" y="11"/>
                </a:lnTo>
                <a:lnTo>
                  <a:pt x="124" y="18"/>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02" name="Freeform 101"/>
          <p:cNvSpPr>
            <a:spLocks/>
          </p:cNvSpPr>
          <p:nvPr/>
        </p:nvSpPr>
        <p:spPr bwMode="auto">
          <a:xfrm>
            <a:off x="8105775" y="2398713"/>
            <a:ext cx="252413" cy="103187"/>
          </a:xfrm>
          <a:custGeom>
            <a:avLst/>
            <a:gdLst>
              <a:gd name="T0" fmla="*/ 153 w 159"/>
              <a:gd name="T1" fmla="*/ 64 h 65"/>
              <a:gd name="T2" fmla="*/ 157 w 159"/>
              <a:gd name="T3" fmla="*/ 58 h 65"/>
              <a:gd name="T4" fmla="*/ 158 w 159"/>
              <a:gd name="T5" fmla="*/ 52 h 65"/>
              <a:gd name="T6" fmla="*/ 157 w 159"/>
              <a:gd name="T7" fmla="*/ 46 h 65"/>
              <a:gd name="T8" fmla="*/ 152 w 159"/>
              <a:gd name="T9" fmla="*/ 40 h 65"/>
              <a:gd name="T10" fmla="*/ 147 w 159"/>
              <a:gd name="T11" fmla="*/ 37 h 65"/>
              <a:gd name="T12" fmla="*/ 140 w 159"/>
              <a:gd name="T13" fmla="*/ 35 h 65"/>
              <a:gd name="T14" fmla="*/ 132 w 159"/>
              <a:gd name="T15" fmla="*/ 33 h 65"/>
              <a:gd name="T16" fmla="*/ 124 w 159"/>
              <a:gd name="T17" fmla="*/ 32 h 65"/>
              <a:gd name="T18" fmla="*/ 115 w 159"/>
              <a:gd name="T19" fmla="*/ 32 h 65"/>
              <a:gd name="T20" fmla="*/ 106 w 159"/>
              <a:gd name="T21" fmla="*/ 31 h 65"/>
              <a:gd name="T22" fmla="*/ 101 w 159"/>
              <a:gd name="T23" fmla="*/ 27 h 65"/>
              <a:gd name="T24" fmla="*/ 92 w 159"/>
              <a:gd name="T25" fmla="*/ 22 h 65"/>
              <a:gd name="T26" fmla="*/ 82 w 159"/>
              <a:gd name="T27" fmla="*/ 20 h 65"/>
              <a:gd name="T28" fmla="*/ 72 w 159"/>
              <a:gd name="T29" fmla="*/ 19 h 65"/>
              <a:gd name="T30" fmla="*/ 65 w 159"/>
              <a:gd name="T31" fmla="*/ 13 h 65"/>
              <a:gd name="T32" fmla="*/ 58 w 159"/>
              <a:gd name="T33" fmla="*/ 9 h 65"/>
              <a:gd name="T34" fmla="*/ 49 w 159"/>
              <a:gd name="T35" fmla="*/ 4 h 65"/>
              <a:gd name="T36" fmla="*/ 40 w 159"/>
              <a:gd name="T37" fmla="*/ 1 h 65"/>
              <a:gd name="T38" fmla="*/ 29 w 159"/>
              <a:gd name="T39" fmla="*/ 0 h 65"/>
              <a:gd name="T40" fmla="*/ 21 w 159"/>
              <a:gd name="T41" fmla="*/ 1 h 65"/>
              <a:gd name="T42" fmla="*/ 9 w 159"/>
              <a:gd name="T43" fmla="*/ 2 h 65"/>
              <a:gd name="T44" fmla="*/ 0 w 159"/>
              <a:gd name="T45"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65">
                <a:moveTo>
                  <a:pt x="153" y="64"/>
                </a:moveTo>
                <a:lnTo>
                  <a:pt x="157" y="58"/>
                </a:lnTo>
                <a:lnTo>
                  <a:pt x="158" y="52"/>
                </a:lnTo>
                <a:lnTo>
                  <a:pt x="157" y="46"/>
                </a:lnTo>
                <a:lnTo>
                  <a:pt x="152" y="40"/>
                </a:lnTo>
                <a:lnTo>
                  <a:pt x="147" y="37"/>
                </a:lnTo>
                <a:lnTo>
                  <a:pt x="140" y="35"/>
                </a:lnTo>
                <a:lnTo>
                  <a:pt x="132" y="33"/>
                </a:lnTo>
                <a:lnTo>
                  <a:pt x="124" y="32"/>
                </a:lnTo>
                <a:lnTo>
                  <a:pt x="115" y="32"/>
                </a:lnTo>
                <a:lnTo>
                  <a:pt x="106" y="31"/>
                </a:lnTo>
                <a:lnTo>
                  <a:pt x="101" y="27"/>
                </a:lnTo>
                <a:lnTo>
                  <a:pt x="92" y="22"/>
                </a:lnTo>
                <a:lnTo>
                  <a:pt x="82" y="20"/>
                </a:lnTo>
                <a:lnTo>
                  <a:pt x="72" y="19"/>
                </a:lnTo>
                <a:lnTo>
                  <a:pt x="65" y="13"/>
                </a:lnTo>
                <a:lnTo>
                  <a:pt x="58" y="9"/>
                </a:lnTo>
                <a:lnTo>
                  <a:pt x="49" y="4"/>
                </a:lnTo>
                <a:lnTo>
                  <a:pt x="40" y="1"/>
                </a:lnTo>
                <a:lnTo>
                  <a:pt x="29" y="0"/>
                </a:lnTo>
                <a:lnTo>
                  <a:pt x="21" y="1"/>
                </a:lnTo>
                <a:lnTo>
                  <a:pt x="9" y="2"/>
                </a:lnTo>
                <a:lnTo>
                  <a:pt x="0" y="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03" name="Freeform 102"/>
          <p:cNvSpPr>
            <a:spLocks/>
          </p:cNvSpPr>
          <p:nvPr/>
        </p:nvSpPr>
        <p:spPr bwMode="auto">
          <a:xfrm>
            <a:off x="8212138" y="2406650"/>
            <a:ext cx="228600" cy="50800"/>
          </a:xfrm>
          <a:custGeom>
            <a:avLst/>
            <a:gdLst>
              <a:gd name="T0" fmla="*/ 143 w 144"/>
              <a:gd name="T1" fmla="*/ 31 h 32"/>
              <a:gd name="T2" fmla="*/ 140 w 144"/>
              <a:gd name="T3" fmla="*/ 27 h 32"/>
              <a:gd name="T4" fmla="*/ 135 w 144"/>
              <a:gd name="T5" fmla="*/ 24 h 32"/>
              <a:gd name="T6" fmla="*/ 129 w 144"/>
              <a:gd name="T7" fmla="*/ 23 h 32"/>
              <a:gd name="T8" fmla="*/ 122 w 144"/>
              <a:gd name="T9" fmla="*/ 22 h 32"/>
              <a:gd name="T10" fmla="*/ 115 w 144"/>
              <a:gd name="T11" fmla="*/ 21 h 32"/>
              <a:gd name="T12" fmla="*/ 107 w 144"/>
              <a:gd name="T13" fmla="*/ 21 h 32"/>
              <a:gd name="T14" fmla="*/ 99 w 144"/>
              <a:gd name="T15" fmla="*/ 22 h 32"/>
              <a:gd name="T16" fmla="*/ 91 w 144"/>
              <a:gd name="T17" fmla="*/ 20 h 32"/>
              <a:gd name="T18" fmla="*/ 83 w 144"/>
              <a:gd name="T19" fmla="*/ 17 h 32"/>
              <a:gd name="T20" fmla="*/ 75 w 144"/>
              <a:gd name="T21" fmla="*/ 16 h 32"/>
              <a:gd name="T22" fmla="*/ 67 w 144"/>
              <a:gd name="T23" fmla="*/ 15 h 32"/>
              <a:gd name="T24" fmla="*/ 59 w 144"/>
              <a:gd name="T25" fmla="*/ 14 h 32"/>
              <a:gd name="T26" fmla="*/ 54 w 144"/>
              <a:gd name="T27" fmla="*/ 11 h 32"/>
              <a:gd name="T28" fmla="*/ 48 w 144"/>
              <a:gd name="T29" fmla="*/ 7 h 32"/>
              <a:gd name="T30" fmla="*/ 41 w 144"/>
              <a:gd name="T31" fmla="*/ 4 h 32"/>
              <a:gd name="T32" fmla="*/ 34 w 144"/>
              <a:gd name="T33" fmla="*/ 1 h 32"/>
              <a:gd name="T34" fmla="*/ 27 w 144"/>
              <a:gd name="T35" fmla="*/ 0 h 32"/>
              <a:gd name="T36" fmla="*/ 20 w 144"/>
              <a:gd name="T37" fmla="*/ 0 h 32"/>
              <a:gd name="T38" fmla="*/ 12 w 144"/>
              <a:gd name="T39" fmla="*/ 2 h 32"/>
              <a:gd name="T40" fmla="*/ 8 w 144"/>
              <a:gd name="T41" fmla="*/ 5 h 32"/>
              <a:gd name="T42" fmla="*/ 3 w 144"/>
              <a:gd name="T43" fmla="*/ 8 h 32"/>
              <a:gd name="T44" fmla="*/ 0 w 144"/>
              <a:gd name="T4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32">
                <a:moveTo>
                  <a:pt x="143" y="31"/>
                </a:moveTo>
                <a:lnTo>
                  <a:pt x="140" y="27"/>
                </a:lnTo>
                <a:lnTo>
                  <a:pt x="135" y="24"/>
                </a:lnTo>
                <a:lnTo>
                  <a:pt x="129" y="23"/>
                </a:lnTo>
                <a:lnTo>
                  <a:pt x="122" y="22"/>
                </a:lnTo>
                <a:lnTo>
                  <a:pt x="115" y="21"/>
                </a:lnTo>
                <a:lnTo>
                  <a:pt x="107" y="21"/>
                </a:lnTo>
                <a:lnTo>
                  <a:pt x="99" y="22"/>
                </a:lnTo>
                <a:lnTo>
                  <a:pt x="91" y="20"/>
                </a:lnTo>
                <a:lnTo>
                  <a:pt x="83" y="17"/>
                </a:lnTo>
                <a:lnTo>
                  <a:pt x="75" y="16"/>
                </a:lnTo>
                <a:lnTo>
                  <a:pt x="67" y="15"/>
                </a:lnTo>
                <a:lnTo>
                  <a:pt x="59" y="14"/>
                </a:lnTo>
                <a:lnTo>
                  <a:pt x="54" y="11"/>
                </a:lnTo>
                <a:lnTo>
                  <a:pt x="48" y="7"/>
                </a:lnTo>
                <a:lnTo>
                  <a:pt x="41" y="4"/>
                </a:lnTo>
                <a:lnTo>
                  <a:pt x="34" y="1"/>
                </a:lnTo>
                <a:lnTo>
                  <a:pt x="27" y="0"/>
                </a:lnTo>
                <a:lnTo>
                  <a:pt x="20" y="0"/>
                </a:lnTo>
                <a:lnTo>
                  <a:pt x="12" y="2"/>
                </a:lnTo>
                <a:lnTo>
                  <a:pt x="8" y="5"/>
                </a:lnTo>
                <a:lnTo>
                  <a:pt x="3" y="8"/>
                </a:lnTo>
                <a:lnTo>
                  <a:pt x="0" y="1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04" name="Freeform 103"/>
          <p:cNvSpPr>
            <a:spLocks/>
          </p:cNvSpPr>
          <p:nvPr/>
        </p:nvSpPr>
        <p:spPr bwMode="auto">
          <a:xfrm>
            <a:off x="8251825" y="2389188"/>
            <a:ext cx="188913" cy="26987"/>
          </a:xfrm>
          <a:custGeom>
            <a:avLst/>
            <a:gdLst>
              <a:gd name="T0" fmla="*/ 118 w 119"/>
              <a:gd name="T1" fmla="*/ 16 h 17"/>
              <a:gd name="T2" fmla="*/ 112 w 119"/>
              <a:gd name="T3" fmla="*/ 15 h 17"/>
              <a:gd name="T4" fmla="*/ 105 w 119"/>
              <a:gd name="T5" fmla="*/ 14 h 17"/>
              <a:gd name="T6" fmla="*/ 95 w 119"/>
              <a:gd name="T7" fmla="*/ 14 h 17"/>
              <a:gd name="T8" fmla="*/ 87 w 119"/>
              <a:gd name="T9" fmla="*/ 14 h 17"/>
              <a:gd name="T10" fmla="*/ 77 w 119"/>
              <a:gd name="T11" fmla="*/ 12 h 17"/>
              <a:gd name="T12" fmla="*/ 66 w 119"/>
              <a:gd name="T13" fmla="*/ 11 h 17"/>
              <a:gd name="T14" fmla="*/ 58 w 119"/>
              <a:gd name="T15" fmla="*/ 11 h 17"/>
              <a:gd name="T16" fmla="*/ 48 w 119"/>
              <a:gd name="T17" fmla="*/ 8 h 17"/>
              <a:gd name="T18" fmla="*/ 39 w 119"/>
              <a:gd name="T19" fmla="*/ 3 h 17"/>
              <a:gd name="T20" fmla="*/ 29 w 119"/>
              <a:gd name="T21" fmla="*/ 1 h 17"/>
              <a:gd name="T22" fmla="*/ 22 w 119"/>
              <a:gd name="T23" fmla="*/ 0 h 17"/>
              <a:gd name="T24" fmla="*/ 15 w 119"/>
              <a:gd name="T25" fmla="*/ 0 h 17"/>
              <a:gd name="T26" fmla="*/ 7 w 119"/>
              <a:gd name="T27" fmla="*/ 1 h 17"/>
              <a:gd name="T28" fmla="*/ 0 w 119"/>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7">
                <a:moveTo>
                  <a:pt x="118" y="16"/>
                </a:moveTo>
                <a:lnTo>
                  <a:pt x="112" y="15"/>
                </a:lnTo>
                <a:lnTo>
                  <a:pt x="105" y="14"/>
                </a:lnTo>
                <a:lnTo>
                  <a:pt x="95" y="14"/>
                </a:lnTo>
                <a:lnTo>
                  <a:pt x="87" y="14"/>
                </a:lnTo>
                <a:lnTo>
                  <a:pt x="77" y="12"/>
                </a:lnTo>
                <a:lnTo>
                  <a:pt x="66" y="11"/>
                </a:lnTo>
                <a:lnTo>
                  <a:pt x="58" y="11"/>
                </a:lnTo>
                <a:lnTo>
                  <a:pt x="48" y="8"/>
                </a:lnTo>
                <a:lnTo>
                  <a:pt x="39" y="3"/>
                </a:lnTo>
                <a:lnTo>
                  <a:pt x="29" y="1"/>
                </a:lnTo>
                <a:lnTo>
                  <a:pt x="22" y="0"/>
                </a:lnTo>
                <a:lnTo>
                  <a:pt x="15" y="0"/>
                </a:lnTo>
                <a:lnTo>
                  <a:pt x="7" y="1"/>
                </a:lnTo>
                <a:lnTo>
                  <a:pt x="0"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05" name="Freeform 104"/>
          <p:cNvSpPr>
            <a:spLocks/>
          </p:cNvSpPr>
          <p:nvPr/>
        </p:nvSpPr>
        <p:spPr bwMode="auto">
          <a:xfrm>
            <a:off x="8001000" y="2252663"/>
            <a:ext cx="34925" cy="42862"/>
          </a:xfrm>
          <a:custGeom>
            <a:avLst/>
            <a:gdLst>
              <a:gd name="T0" fmla="*/ 0 w 22"/>
              <a:gd name="T1" fmla="*/ 0 h 27"/>
              <a:gd name="T2" fmla="*/ 5 w 22"/>
              <a:gd name="T3" fmla="*/ 0 h 27"/>
              <a:gd name="T4" fmla="*/ 8 w 22"/>
              <a:gd name="T5" fmla="*/ 1 h 27"/>
              <a:gd name="T6" fmla="*/ 12 w 22"/>
              <a:gd name="T7" fmla="*/ 2 h 27"/>
              <a:gd name="T8" fmla="*/ 16 w 22"/>
              <a:gd name="T9" fmla="*/ 5 h 27"/>
              <a:gd name="T10" fmla="*/ 19 w 22"/>
              <a:gd name="T11" fmla="*/ 8 h 27"/>
              <a:gd name="T12" fmla="*/ 21 w 22"/>
              <a:gd name="T13" fmla="*/ 14 h 27"/>
              <a:gd name="T14" fmla="*/ 21 w 22"/>
              <a:gd name="T15" fmla="*/ 19 h 27"/>
              <a:gd name="T16" fmla="*/ 20 w 2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0" y="0"/>
                </a:moveTo>
                <a:lnTo>
                  <a:pt x="5" y="0"/>
                </a:lnTo>
                <a:lnTo>
                  <a:pt x="8" y="1"/>
                </a:lnTo>
                <a:lnTo>
                  <a:pt x="12" y="2"/>
                </a:lnTo>
                <a:lnTo>
                  <a:pt x="16" y="5"/>
                </a:lnTo>
                <a:lnTo>
                  <a:pt x="19" y="8"/>
                </a:lnTo>
                <a:lnTo>
                  <a:pt x="21" y="14"/>
                </a:lnTo>
                <a:lnTo>
                  <a:pt x="21" y="19"/>
                </a:lnTo>
                <a:lnTo>
                  <a:pt x="20" y="2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06" name="Freeform 105"/>
          <p:cNvSpPr>
            <a:spLocks/>
          </p:cNvSpPr>
          <p:nvPr/>
        </p:nvSpPr>
        <p:spPr bwMode="auto">
          <a:xfrm>
            <a:off x="8016875" y="2265363"/>
            <a:ext cx="26988" cy="58737"/>
          </a:xfrm>
          <a:custGeom>
            <a:avLst/>
            <a:gdLst>
              <a:gd name="T0" fmla="*/ 16 w 17"/>
              <a:gd name="T1" fmla="*/ 0 h 37"/>
              <a:gd name="T2" fmla="*/ 14 w 17"/>
              <a:gd name="T3" fmla="*/ 8 h 37"/>
              <a:gd name="T4" fmla="*/ 13 w 17"/>
              <a:gd name="T5" fmla="*/ 17 h 37"/>
              <a:gd name="T6" fmla="*/ 11 w 17"/>
              <a:gd name="T7" fmla="*/ 23 h 37"/>
              <a:gd name="T8" fmla="*/ 9 w 17"/>
              <a:gd name="T9" fmla="*/ 27 h 37"/>
              <a:gd name="T10" fmla="*/ 6 w 17"/>
              <a:gd name="T11" fmla="*/ 30 h 37"/>
              <a:gd name="T12" fmla="*/ 3 w 17"/>
              <a:gd name="T13" fmla="*/ 33 h 37"/>
              <a:gd name="T14" fmla="*/ 0 w 17"/>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6" y="0"/>
                </a:moveTo>
                <a:lnTo>
                  <a:pt x="14" y="8"/>
                </a:lnTo>
                <a:lnTo>
                  <a:pt x="13" y="17"/>
                </a:lnTo>
                <a:lnTo>
                  <a:pt x="11" y="23"/>
                </a:lnTo>
                <a:lnTo>
                  <a:pt x="9" y="27"/>
                </a:lnTo>
                <a:lnTo>
                  <a:pt x="6" y="30"/>
                </a:lnTo>
                <a:lnTo>
                  <a:pt x="3" y="33"/>
                </a:lnTo>
                <a:lnTo>
                  <a:pt x="0" y="3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07" name="Freeform 106"/>
          <p:cNvSpPr>
            <a:spLocks/>
          </p:cNvSpPr>
          <p:nvPr/>
        </p:nvSpPr>
        <p:spPr bwMode="auto">
          <a:xfrm>
            <a:off x="8024813" y="2312988"/>
            <a:ext cx="38100" cy="26987"/>
          </a:xfrm>
          <a:custGeom>
            <a:avLst/>
            <a:gdLst>
              <a:gd name="T0" fmla="*/ 0 w 24"/>
              <a:gd name="T1" fmla="*/ 0 h 17"/>
              <a:gd name="T2" fmla="*/ 6 w 24"/>
              <a:gd name="T3" fmla="*/ 0 h 17"/>
              <a:gd name="T4" fmla="*/ 11 w 24"/>
              <a:gd name="T5" fmla="*/ 0 h 17"/>
              <a:gd name="T6" fmla="*/ 16 w 24"/>
              <a:gd name="T7" fmla="*/ 6 h 17"/>
              <a:gd name="T8" fmla="*/ 23 w 24"/>
              <a:gd name="T9" fmla="*/ 16 h 17"/>
            </a:gdLst>
            <a:ahLst/>
            <a:cxnLst>
              <a:cxn ang="0">
                <a:pos x="T0" y="T1"/>
              </a:cxn>
              <a:cxn ang="0">
                <a:pos x="T2" y="T3"/>
              </a:cxn>
              <a:cxn ang="0">
                <a:pos x="T4" y="T5"/>
              </a:cxn>
              <a:cxn ang="0">
                <a:pos x="T6" y="T7"/>
              </a:cxn>
              <a:cxn ang="0">
                <a:pos x="T8" y="T9"/>
              </a:cxn>
            </a:cxnLst>
            <a:rect l="0" t="0" r="r" b="b"/>
            <a:pathLst>
              <a:path w="24" h="17">
                <a:moveTo>
                  <a:pt x="0" y="0"/>
                </a:moveTo>
                <a:lnTo>
                  <a:pt x="6" y="0"/>
                </a:lnTo>
                <a:lnTo>
                  <a:pt x="11" y="0"/>
                </a:lnTo>
                <a:lnTo>
                  <a:pt x="16" y="6"/>
                </a:lnTo>
                <a:lnTo>
                  <a:pt x="2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08" name="Freeform 107"/>
          <p:cNvSpPr>
            <a:spLocks/>
          </p:cNvSpPr>
          <p:nvPr/>
        </p:nvSpPr>
        <p:spPr bwMode="auto">
          <a:xfrm>
            <a:off x="8016875" y="2320925"/>
            <a:ext cx="44450" cy="26988"/>
          </a:xfrm>
          <a:custGeom>
            <a:avLst/>
            <a:gdLst>
              <a:gd name="T0" fmla="*/ 0 w 28"/>
              <a:gd name="T1" fmla="*/ 2 h 17"/>
              <a:gd name="T2" fmla="*/ 6 w 28"/>
              <a:gd name="T3" fmla="*/ 0 h 17"/>
              <a:gd name="T4" fmla="*/ 9 w 28"/>
              <a:gd name="T5" fmla="*/ 0 h 17"/>
              <a:gd name="T6" fmla="*/ 14 w 28"/>
              <a:gd name="T7" fmla="*/ 0 h 17"/>
              <a:gd name="T8" fmla="*/ 19 w 28"/>
              <a:gd name="T9" fmla="*/ 2 h 17"/>
              <a:gd name="T10" fmla="*/ 23 w 28"/>
              <a:gd name="T11" fmla="*/ 10 h 17"/>
              <a:gd name="T12" fmla="*/ 27 w 2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8" h="17">
                <a:moveTo>
                  <a:pt x="0" y="2"/>
                </a:moveTo>
                <a:lnTo>
                  <a:pt x="6" y="0"/>
                </a:lnTo>
                <a:lnTo>
                  <a:pt x="9" y="0"/>
                </a:lnTo>
                <a:lnTo>
                  <a:pt x="14" y="0"/>
                </a:lnTo>
                <a:lnTo>
                  <a:pt x="19" y="2"/>
                </a:lnTo>
                <a:lnTo>
                  <a:pt x="23" y="10"/>
                </a:lnTo>
                <a:lnTo>
                  <a:pt x="2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09" name="Freeform 108"/>
          <p:cNvSpPr>
            <a:spLocks/>
          </p:cNvSpPr>
          <p:nvPr/>
        </p:nvSpPr>
        <p:spPr bwMode="auto">
          <a:xfrm>
            <a:off x="8139113" y="2243138"/>
            <a:ext cx="26987" cy="87312"/>
          </a:xfrm>
          <a:custGeom>
            <a:avLst/>
            <a:gdLst>
              <a:gd name="T0" fmla="*/ 4 w 17"/>
              <a:gd name="T1" fmla="*/ 0 h 55"/>
              <a:gd name="T2" fmla="*/ 7 w 17"/>
              <a:gd name="T3" fmla="*/ 4 h 55"/>
              <a:gd name="T4" fmla="*/ 10 w 17"/>
              <a:gd name="T5" fmla="*/ 8 h 55"/>
              <a:gd name="T6" fmla="*/ 13 w 17"/>
              <a:gd name="T7" fmla="*/ 14 h 55"/>
              <a:gd name="T8" fmla="*/ 16 w 17"/>
              <a:gd name="T9" fmla="*/ 19 h 55"/>
              <a:gd name="T10" fmla="*/ 16 w 17"/>
              <a:gd name="T11" fmla="*/ 26 h 55"/>
              <a:gd name="T12" fmla="*/ 14 w 17"/>
              <a:gd name="T13" fmla="*/ 32 h 55"/>
              <a:gd name="T14" fmla="*/ 13 w 17"/>
              <a:gd name="T15" fmla="*/ 38 h 55"/>
              <a:gd name="T16" fmla="*/ 8 w 17"/>
              <a:gd name="T17" fmla="*/ 44 h 55"/>
              <a:gd name="T18" fmla="*/ 4 w 17"/>
              <a:gd name="T19" fmla="*/ 49 h 55"/>
              <a:gd name="T20" fmla="*/ 0 w 1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5">
                <a:moveTo>
                  <a:pt x="4" y="0"/>
                </a:moveTo>
                <a:lnTo>
                  <a:pt x="7" y="4"/>
                </a:lnTo>
                <a:lnTo>
                  <a:pt x="10" y="8"/>
                </a:lnTo>
                <a:lnTo>
                  <a:pt x="13" y="14"/>
                </a:lnTo>
                <a:lnTo>
                  <a:pt x="16" y="19"/>
                </a:lnTo>
                <a:lnTo>
                  <a:pt x="16" y="26"/>
                </a:lnTo>
                <a:lnTo>
                  <a:pt x="14" y="32"/>
                </a:lnTo>
                <a:lnTo>
                  <a:pt x="13" y="38"/>
                </a:lnTo>
                <a:lnTo>
                  <a:pt x="8" y="44"/>
                </a:lnTo>
                <a:lnTo>
                  <a:pt x="4" y="49"/>
                </a:lnTo>
                <a:lnTo>
                  <a:pt x="0" y="5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0" name="Freeform 109"/>
          <p:cNvSpPr>
            <a:spLocks/>
          </p:cNvSpPr>
          <p:nvPr/>
        </p:nvSpPr>
        <p:spPr bwMode="auto">
          <a:xfrm>
            <a:off x="8059738" y="2347913"/>
            <a:ext cx="55562" cy="26987"/>
          </a:xfrm>
          <a:custGeom>
            <a:avLst/>
            <a:gdLst>
              <a:gd name="T0" fmla="*/ 0 w 35"/>
              <a:gd name="T1" fmla="*/ 16 h 17"/>
              <a:gd name="T2" fmla="*/ 6 w 35"/>
              <a:gd name="T3" fmla="*/ 11 h 17"/>
              <a:gd name="T4" fmla="*/ 12 w 35"/>
              <a:gd name="T5" fmla="*/ 7 h 17"/>
              <a:gd name="T6" fmla="*/ 17 w 35"/>
              <a:gd name="T7" fmla="*/ 4 h 17"/>
              <a:gd name="T8" fmla="*/ 23 w 35"/>
              <a:gd name="T9" fmla="*/ 1 h 17"/>
              <a:gd name="T10" fmla="*/ 29 w 35"/>
              <a:gd name="T11" fmla="*/ 0 h 17"/>
              <a:gd name="T12" fmla="*/ 34 w 3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0" y="16"/>
                </a:moveTo>
                <a:lnTo>
                  <a:pt x="6" y="11"/>
                </a:lnTo>
                <a:lnTo>
                  <a:pt x="12" y="7"/>
                </a:lnTo>
                <a:lnTo>
                  <a:pt x="17" y="4"/>
                </a:lnTo>
                <a:lnTo>
                  <a:pt x="23" y="1"/>
                </a:lnTo>
                <a:lnTo>
                  <a:pt x="29" y="0"/>
                </a:lnTo>
                <a:lnTo>
                  <a:pt x="34"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1" name="Freeform 110"/>
          <p:cNvSpPr>
            <a:spLocks/>
          </p:cNvSpPr>
          <p:nvPr/>
        </p:nvSpPr>
        <p:spPr bwMode="auto">
          <a:xfrm>
            <a:off x="8134350" y="2290763"/>
            <a:ext cx="88900" cy="55562"/>
          </a:xfrm>
          <a:custGeom>
            <a:avLst/>
            <a:gdLst>
              <a:gd name="T0" fmla="*/ 0 w 56"/>
              <a:gd name="T1" fmla="*/ 34 h 35"/>
              <a:gd name="T2" fmla="*/ 6 w 56"/>
              <a:gd name="T3" fmla="*/ 34 h 35"/>
              <a:gd name="T4" fmla="*/ 15 w 56"/>
              <a:gd name="T5" fmla="*/ 32 h 35"/>
              <a:gd name="T6" fmla="*/ 23 w 56"/>
              <a:gd name="T7" fmla="*/ 29 h 35"/>
              <a:gd name="T8" fmla="*/ 30 w 56"/>
              <a:gd name="T9" fmla="*/ 26 h 35"/>
              <a:gd name="T10" fmla="*/ 37 w 56"/>
              <a:gd name="T11" fmla="*/ 22 h 35"/>
              <a:gd name="T12" fmla="*/ 45 w 56"/>
              <a:gd name="T13" fmla="*/ 16 h 35"/>
              <a:gd name="T14" fmla="*/ 48 w 56"/>
              <a:gd name="T15" fmla="*/ 11 h 35"/>
              <a:gd name="T16" fmla="*/ 55 w 5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34"/>
                </a:moveTo>
                <a:lnTo>
                  <a:pt x="6" y="34"/>
                </a:lnTo>
                <a:lnTo>
                  <a:pt x="15" y="32"/>
                </a:lnTo>
                <a:lnTo>
                  <a:pt x="23" y="29"/>
                </a:lnTo>
                <a:lnTo>
                  <a:pt x="30" y="26"/>
                </a:lnTo>
                <a:lnTo>
                  <a:pt x="37" y="22"/>
                </a:lnTo>
                <a:lnTo>
                  <a:pt x="45" y="16"/>
                </a:lnTo>
                <a:lnTo>
                  <a:pt x="48" y="11"/>
                </a:lnTo>
                <a:lnTo>
                  <a:pt x="55"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2" name="Freeform 111"/>
          <p:cNvSpPr>
            <a:spLocks/>
          </p:cNvSpPr>
          <p:nvPr/>
        </p:nvSpPr>
        <p:spPr bwMode="auto">
          <a:xfrm>
            <a:off x="8167688" y="2330450"/>
            <a:ext cx="42862" cy="26988"/>
          </a:xfrm>
          <a:custGeom>
            <a:avLst/>
            <a:gdLst>
              <a:gd name="T0" fmla="*/ 0 w 27"/>
              <a:gd name="T1" fmla="*/ 16 h 17"/>
              <a:gd name="T2" fmla="*/ 11 w 27"/>
              <a:gd name="T3" fmla="*/ 10 h 17"/>
              <a:gd name="T4" fmla="*/ 20 w 27"/>
              <a:gd name="T5" fmla="*/ 5 h 17"/>
              <a:gd name="T6" fmla="*/ 26 w 27"/>
              <a:gd name="T7" fmla="*/ 0 h 17"/>
            </a:gdLst>
            <a:ahLst/>
            <a:cxnLst>
              <a:cxn ang="0">
                <a:pos x="T0" y="T1"/>
              </a:cxn>
              <a:cxn ang="0">
                <a:pos x="T2" y="T3"/>
              </a:cxn>
              <a:cxn ang="0">
                <a:pos x="T4" y="T5"/>
              </a:cxn>
              <a:cxn ang="0">
                <a:pos x="T6" y="T7"/>
              </a:cxn>
            </a:cxnLst>
            <a:rect l="0" t="0" r="r" b="b"/>
            <a:pathLst>
              <a:path w="27" h="17">
                <a:moveTo>
                  <a:pt x="0" y="16"/>
                </a:moveTo>
                <a:lnTo>
                  <a:pt x="11" y="10"/>
                </a:lnTo>
                <a:lnTo>
                  <a:pt x="20" y="5"/>
                </a:lnTo>
                <a:lnTo>
                  <a:pt x="2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3" name="Freeform 112"/>
          <p:cNvSpPr>
            <a:spLocks/>
          </p:cNvSpPr>
          <p:nvPr/>
        </p:nvSpPr>
        <p:spPr bwMode="auto">
          <a:xfrm>
            <a:off x="8148638" y="2325688"/>
            <a:ext cx="123825" cy="50800"/>
          </a:xfrm>
          <a:custGeom>
            <a:avLst/>
            <a:gdLst>
              <a:gd name="T0" fmla="*/ 0 w 78"/>
              <a:gd name="T1" fmla="*/ 31 h 32"/>
              <a:gd name="T2" fmla="*/ 8 w 78"/>
              <a:gd name="T3" fmla="*/ 26 h 32"/>
              <a:gd name="T4" fmla="*/ 17 w 78"/>
              <a:gd name="T5" fmla="*/ 23 h 32"/>
              <a:gd name="T6" fmla="*/ 25 w 78"/>
              <a:gd name="T7" fmla="*/ 20 h 32"/>
              <a:gd name="T8" fmla="*/ 36 w 78"/>
              <a:gd name="T9" fmla="*/ 16 h 32"/>
              <a:gd name="T10" fmla="*/ 44 w 78"/>
              <a:gd name="T11" fmla="*/ 12 h 32"/>
              <a:gd name="T12" fmla="*/ 46 w 78"/>
              <a:gd name="T13" fmla="*/ 12 h 32"/>
              <a:gd name="T14" fmla="*/ 58 w 78"/>
              <a:gd name="T15" fmla="*/ 4 h 32"/>
              <a:gd name="T16" fmla="*/ 68 w 78"/>
              <a:gd name="T17" fmla="*/ 2 h 32"/>
              <a:gd name="T18" fmla="*/ 77 w 7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2">
                <a:moveTo>
                  <a:pt x="0" y="31"/>
                </a:moveTo>
                <a:lnTo>
                  <a:pt x="8" y="26"/>
                </a:lnTo>
                <a:lnTo>
                  <a:pt x="17" y="23"/>
                </a:lnTo>
                <a:lnTo>
                  <a:pt x="25" y="20"/>
                </a:lnTo>
                <a:lnTo>
                  <a:pt x="36" y="16"/>
                </a:lnTo>
                <a:lnTo>
                  <a:pt x="44" y="12"/>
                </a:lnTo>
                <a:lnTo>
                  <a:pt x="46" y="12"/>
                </a:lnTo>
                <a:lnTo>
                  <a:pt x="58" y="4"/>
                </a:lnTo>
                <a:lnTo>
                  <a:pt x="68" y="2"/>
                </a:lnTo>
                <a:lnTo>
                  <a:pt x="77"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4" name="Freeform 113"/>
          <p:cNvSpPr>
            <a:spLocks/>
          </p:cNvSpPr>
          <p:nvPr/>
        </p:nvSpPr>
        <p:spPr bwMode="auto">
          <a:xfrm>
            <a:off x="7981950" y="2252663"/>
            <a:ext cx="26988" cy="26987"/>
          </a:xfrm>
          <a:custGeom>
            <a:avLst/>
            <a:gdLst>
              <a:gd name="T0" fmla="*/ 0 w 17"/>
              <a:gd name="T1" fmla="*/ 16 h 17"/>
              <a:gd name="T2" fmla="*/ 9 w 17"/>
              <a:gd name="T3" fmla="*/ 16 h 17"/>
              <a:gd name="T4" fmla="*/ 16 w 17"/>
              <a:gd name="T5" fmla="*/ 0 h 17"/>
            </a:gdLst>
            <a:ahLst/>
            <a:cxnLst>
              <a:cxn ang="0">
                <a:pos x="T0" y="T1"/>
              </a:cxn>
              <a:cxn ang="0">
                <a:pos x="T2" y="T3"/>
              </a:cxn>
              <a:cxn ang="0">
                <a:pos x="T4" y="T5"/>
              </a:cxn>
            </a:cxnLst>
            <a:rect l="0" t="0" r="r" b="b"/>
            <a:pathLst>
              <a:path w="17" h="17">
                <a:moveTo>
                  <a:pt x="0" y="16"/>
                </a:moveTo>
                <a:lnTo>
                  <a:pt x="9" y="16"/>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5" name="Freeform 114"/>
          <p:cNvSpPr>
            <a:spLocks/>
          </p:cNvSpPr>
          <p:nvPr/>
        </p:nvSpPr>
        <p:spPr bwMode="auto">
          <a:xfrm>
            <a:off x="8193088" y="2428875"/>
            <a:ext cx="28575" cy="26988"/>
          </a:xfrm>
          <a:custGeom>
            <a:avLst/>
            <a:gdLst>
              <a:gd name="T0" fmla="*/ 17 w 18"/>
              <a:gd name="T1" fmla="*/ 0 h 17"/>
              <a:gd name="T2" fmla="*/ 12 w 18"/>
              <a:gd name="T3" fmla="*/ 3 h 17"/>
              <a:gd name="T4" fmla="*/ 8 w 18"/>
              <a:gd name="T5" fmla="*/ 3 h 17"/>
              <a:gd name="T6" fmla="*/ 4 w 18"/>
              <a:gd name="T7" fmla="*/ 9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2" y="3"/>
                </a:lnTo>
                <a:lnTo>
                  <a:pt x="8" y="3"/>
                </a:lnTo>
                <a:lnTo>
                  <a:pt x="4"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6" name="Freeform 115"/>
          <p:cNvSpPr>
            <a:spLocks/>
          </p:cNvSpPr>
          <p:nvPr/>
        </p:nvSpPr>
        <p:spPr bwMode="auto">
          <a:xfrm>
            <a:off x="8247063" y="2447925"/>
            <a:ext cx="28575" cy="26988"/>
          </a:xfrm>
          <a:custGeom>
            <a:avLst/>
            <a:gdLst>
              <a:gd name="T0" fmla="*/ 17 w 18"/>
              <a:gd name="T1" fmla="*/ 0 h 17"/>
              <a:gd name="T2" fmla="*/ 11 w 18"/>
              <a:gd name="T3" fmla="*/ 0 h 17"/>
              <a:gd name="T4" fmla="*/ 5 w 18"/>
              <a:gd name="T5" fmla="*/ 5 h 17"/>
              <a:gd name="T6" fmla="*/ 0 w 18"/>
              <a:gd name="T7" fmla="*/ 16 h 17"/>
            </a:gdLst>
            <a:ahLst/>
            <a:cxnLst>
              <a:cxn ang="0">
                <a:pos x="T0" y="T1"/>
              </a:cxn>
              <a:cxn ang="0">
                <a:pos x="T2" y="T3"/>
              </a:cxn>
              <a:cxn ang="0">
                <a:pos x="T4" y="T5"/>
              </a:cxn>
              <a:cxn ang="0">
                <a:pos x="T6" y="T7"/>
              </a:cxn>
            </a:cxnLst>
            <a:rect l="0" t="0" r="r" b="b"/>
            <a:pathLst>
              <a:path w="18" h="17">
                <a:moveTo>
                  <a:pt x="17" y="0"/>
                </a:moveTo>
                <a:lnTo>
                  <a:pt x="11" y="0"/>
                </a:lnTo>
                <a:lnTo>
                  <a:pt x="5" y="5"/>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7" name="Freeform 116"/>
          <p:cNvSpPr>
            <a:spLocks/>
          </p:cNvSpPr>
          <p:nvPr/>
        </p:nvSpPr>
        <p:spPr bwMode="auto">
          <a:xfrm>
            <a:off x="8272463" y="2428875"/>
            <a:ext cx="38100" cy="26988"/>
          </a:xfrm>
          <a:custGeom>
            <a:avLst/>
            <a:gdLst>
              <a:gd name="T0" fmla="*/ 23 w 24"/>
              <a:gd name="T1" fmla="*/ 0 h 17"/>
              <a:gd name="T2" fmla="*/ 19 w 24"/>
              <a:gd name="T3" fmla="*/ 1 h 17"/>
              <a:gd name="T4" fmla="*/ 14 w 24"/>
              <a:gd name="T5" fmla="*/ 2 h 17"/>
              <a:gd name="T6" fmla="*/ 10 w 24"/>
              <a:gd name="T7" fmla="*/ 5 h 17"/>
              <a:gd name="T8" fmla="*/ 6 w 24"/>
              <a:gd name="T9" fmla="*/ 8 h 17"/>
              <a:gd name="T10" fmla="*/ 3 w 24"/>
              <a:gd name="T11" fmla="*/ 11 h 17"/>
              <a:gd name="T12" fmla="*/ 1 w 24"/>
              <a:gd name="T13" fmla="*/ 14 h 17"/>
              <a:gd name="T14" fmla="*/ 0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3" y="0"/>
                </a:moveTo>
                <a:lnTo>
                  <a:pt x="19" y="1"/>
                </a:lnTo>
                <a:lnTo>
                  <a:pt x="14" y="2"/>
                </a:lnTo>
                <a:lnTo>
                  <a:pt x="10" y="5"/>
                </a:lnTo>
                <a:lnTo>
                  <a:pt x="6" y="8"/>
                </a:lnTo>
                <a:lnTo>
                  <a:pt x="3" y="11"/>
                </a:lnTo>
                <a:lnTo>
                  <a:pt x="1" y="14"/>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8" name="Freeform 117"/>
          <p:cNvSpPr>
            <a:spLocks/>
          </p:cNvSpPr>
          <p:nvPr/>
        </p:nvSpPr>
        <p:spPr bwMode="auto">
          <a:xfrm>
            <a:off x="8342313" y="2441575"/>
            <a:ext cx="30162" cy="26988"/>
          </a:xfrm>
          <a:custGeom>
            <a:avLst/>
            <a:gdLst>
              <a:gd name="T0" fmla="*/ 18 w 19"/>
              <a:gd name="T1" fmla="*/ 0 h 17"/>
              <a:gd name="T2" fmla="*/ 9 w 19"/>
              <a:gd name="T3" fmla="*/ 2 h 17"/>
              <a:gd name="T4" fmla="*/ 6 w 19"/>
              <a:gd name="T5" fmla="*/ 5 h 17"/>
              <a:gd name="T6" fmla="*/ 2 w 19"/>
              <a:gd name="T7" fmla="*/ 10 h 17"/>
              <a:gd name="T8" fmla="*/ 0 w 19"/>
              <a:gd name="T9" fmla="*/ 16 h 17"/>
            </a:gdLst>
            <a:ahLst/>
            <a:cxnLst>
              <a:cxn ang="0">
                <a:pos x="T0" y="T1"/>
              </a:cxn>
              <a:cxn ang="0">
                <a:pos x="T2" y="T3"/>
              </a:cxn>
              <a:cxn ang="0">
                <a:pos x="T4" y="T5"/>
              </a:cxn>
              <a:cxn ang="0">
                <a:pos x="T6" y="T7"/>
              </a:cxn>
              <a:cxn ang="0">
                <a:pos x="T8" y="T9"/>
              </a:cxn>
            </a:cxnLst>
            <a:rect l="0" t="0" r="r" b="b"/>
            <a:pathLst>
              <a:path w="19" h="17">
                <a:moveTo>
                  <a:pt x="18" y="0"/>
                </a:moveTo>
                <a:lnTo>
                  <a:pt x="9" y="2"/>
                </a:lnTo>
                <a:lnTo>
                  <a:pt x="6" y="5"/>
                </a:lnTo>
                <a:lnTo>
                  <a:pt x="2"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19" name="Freeform 118"/>
          <p:cNvSpPr>
            <a:spLocks/>
          </p:cNvSpPr>
          <p:nvPr/>
        </p:nvSpPr>
        <p:spPr bwMode="auto">
          <a:xfrm>
            <a:off x="8364538" y="2411413"/>
            <a:ext cx="33337" cy="26987"/>
          </a:xfrm>
          <a:custGeom>
            <a:avLst/>
            <a:gdLst>
              <a:gd name="T0" fmla="*/ 20 w 21"/>
              <a:gd name="T1" fmla="*/ 0 h 17"/>
              <a:gd name="T2" fmla="*/ 13 w 21"/>
              <a:gd name="T3" fmla="*/ 3 h 17"/>
              <a:gd name="T4" fmla="*/ 9 w 21"/>
              <a:gd name="T5" fmla="*/ 6 h 17"/>
              <a:gd name="T6" fmla="*/ 6 w 21"/>
              <a:gd name="T7" fmla="*/ 9 h 17"/>
              <a:gd name="T8" fmla="*/ 3 w 21"/>
              <a:gd name="T9" fmla="*/ 12 h 17"/>
              <a:gd name="T10" fmla="*/ 0 w 21"/>
              <a:gd name="T11" fmla="*/ 16 h 17"/>
            </a:gdLst>
            <a:ahLst/>
            <a:cxnLst>
              <a:cxn ang="0">
                <a:pos x="T0" y="T1"/>
              </a:cxn>
              <a:cxn ang="0">
                <a:pos x="T2" y="T3"/>
              </a:cxn>
              <a:cxn ang="0">
                <a:pos x="T4" y="T5"/>
              </a:cxn>
              <a:cxn ang="0">
                <a:pos x="T6" y="T7"/>
              </a:cxn>
              <a:cxn ang="0">
                <a:pos x="T8" y="T9"/>
              </a:cxn>
              <a:cxn ang="0">
                <a:pos x="T10" y="T11"/>
              </a:cxn>
            </a:cxnLst>
            <a:rect l="0" t="0" r="r" b="b"/>
            <a:pathLst>
              <a:path w="21" h="17">
                <a:moveTo>
                  <a:pt x="20" y="0"/>
                </a:moveTo>
                <a:lnTo>
                  <a:pt x="13" y="3"/>
                </a:lnTo>
                <a:lnTo>
                  <a:pt x="9" y="6"/>
                </a:lnTo>
                <a:lnTo>
                  <a:pt x="6" y="9"/>
                </a:lnTo>
                <a:lnTo>
                  <a:pt x="3" y="12"/>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0" name="Freeform 119"/>
          <p:cNvSpPr>
            <a:spLocks/>
          </p:cNvSpPr>
          <p:nvPr/>
        </p:nvSpPr>
        <p:spPr bwMode="auto">
          <a:xfrm>
            <a:off x="8315325" y="2406650"/>
            <a:ext cx="28575" cy="26988"/>
          </a:xfrm>
          <a:custGeom>
            <a:avLst/>
            <a:gdLst>
              <a:gd name="T0" fmla="*/ 17 w 18"/>
              <a:gd name="T1" fmla="*/ 0 h 17"/>
              <a:gd name="T2" fmla="*/ 10 w 18"/>
              <a:gd name="T3" fmla="*/ 2 h 17"/>
              <a:gd name="T4" fmla="*/ 7 w 18"/>
              <a:gd name="T5" fmla="*/ 6 h 17"/>
              <a:gd name="T6" fmla="*/ 3 w 18"/>
              <a:gd name="T7" fmla="*/ 10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0" y="2"/>
                </a:lnTo>
                <a:lnTo>
                  <a:pt x="7" y="6"/>
                </a:lnTo>
                <a:lnTo>
                  <a:pt x="3"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1" name="Freeform 120"/>
          <p:cNvSpPr>
            <a:spLocks/>
          </p:cNvSpPr>
          <p:nvPr/>
        </p:nvSpPr>
        <p:spPr bwMode="auto">
          <a:xfrm>
            <a:off x="8350250" y="2374900"/>
            <a:ext cx="34925" cy="26988"/>
          </a:xfrm>
          <a:custGeom>
            <a:avLst/>
            <a:gdLst>
              <a:gd name="T0" fmla="*/ 21 w 22"/>
              <a:gd name="T1" fmla="*/ 0 h 17"/>
              <a:gd name="T2" fmla="*/ 12 w 22"/>
              <a:gd name="T3" fmla="*/ 2 h 17"/>
              <a:gd name="T4" fmla="*/ 7 w 22"/>
              <a:gd name="T5" fmla="*/ 5 h 17"/>
              <a:gd name="T6" fmla="*/ 3 w 22"/>
              <a:gd name="T7" fmla="*/ 8 h 17"/>
              <a:gd name="T8" fmla="*/ 1 w 22"/>
              <a:gd name="T9" fmla="*/ 11 h 17"/>
              <a:gd name="T10" fmla="*/ 0 w 22"/>
              <a:gd name="T11" fmla="*/ 16 h 17"/>
            </a:gdLst>
            <a:ahLst/>
            <a:cxnLst>
              <a:cxn ang="0">
                <a:pos x="T0" y="T1"/>
              </a:cxn>
              <a:cxn ang="0">
                <a:pos x="T2" y="T3"/>
              </a:cxn>
              <a:cxn ang="0">
                <a:pos x="T4" y="T5"/>
              </a:cxn>
              <a:cxn ang="0">
                <a:pos x="T6" y="T7"/>
              </a:cxn>
              <a:cxn ang="0">
                <a:pos x="T8" y="T9"/>
              </a:cxn>
              <a:cxn ang="0">
                <a:pos x="T10" y="T11"/>
              </a:cxn>
            </a:cxnLst>
            <a:rect l="0" t="0" r="r" b="b"/>
            <a:pathLst>
              <a:path w="22" h="17">
                <a:moveTo>
                  <a:pt x="21" y="0"/>
                </a:moveTo>
                <a:lnTo>
                  <a:pt x="12" y="2"/>
                </a:lnTo>
                <a:lnTo>
                  <a:pt x="7" y="5"/>
                </a:lnTo>
                <a:lnTo>
                  <a:pt x="3" y="8"/>
                </a:lnTo>
                <a:lnTo>
                  <a:pt x="1" y="11"/>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2" name="Freeform 121"/>
          <p:cNvSpPr>
            <a:spLocks/>
          </p:cNvSpPr>
          <p:nvPr/>
        </p:nvSpPr>
        <p:spPr bwMode="auto">
          <a:xfrm>
            <a:off x="8288338" y="2359025"/>
            <a:ext cx="50800" cy="26988"/>
          </a:xfrm>
          <a:custGeom>
            <a:avLst/>
            <a:gdLst>
              <a:gd name="T0" fmla="*/ 31 w 32"/>
              <a:gd name="T1" fmla="*/ 0 h 17"/>
              <a:gd name="T2" fmla="*/ 18 w 32"/>
              <a:gd name="T3" fmla="*/ 0 h 17"/>
              <a:gd name="T4" fmla="*/ 9 w 32"/>
              <a:gd name="T5" fmla="*/ 4 h 17"/>
              <a:gd name="T6" fmla="*/ 3 w 32"/>
              <a:gd name="T7" fmla="*/ 9 h 17"/>
              <a:gd name="T8" fmla="*/ 0 w 32"/>
              <a:gd name="T9" fmla="*/ 16 h 17"/>
            </a:gdLst>
            <a:ahLst/>
            <a:cxnLst>
              <a:cxn ang="0">
                <a:pos x="T0" y="T1"/>
              </a:cxn>
              <a:cxn ang="0">
                <a:pos x="T2" y="T3"/>
              </a:cxn>
              <a:cxn ang="0">
                <a:pos x="T4" y="T5"/>
              </a:cxn>
              <a:cxn ang="0">
                <a:pos x="T6" y="T7"/>
              </a:cxn>
              <a:cxn ang="0">
                <a:pos x="T8" y="T9"/>
              </a:cxn>
            </a:cxnLst>
            <a:rect l="0" t="0" r="r" b="b"/>
            <a:pathLst>
              <a:path w="32" h="17">
                <a:moveTo>
                  <a:pt x="31" y="0"/>
                </a:moveTo>
                <a:lnTo>
                  <a:pt x="18" y="0"/>
                </a:lnTo>
                <a:lnTo>
                  <a:pt x="9" y="4"/>
                </a:lnTo>
                <a:lnTo>
                  <a:pt x="3"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3" name="Freeform 122"/>
          <p:cNvSpPr>
            <a:spLocks/>
          </p:cNvSpPr>
          <p:nvPr/>
        </p:nvSpPr>
        <p:spPr bwMode="auto">
          <a:xfrm>
            <a:off x="8272463" y="2366963"/>
            <a:ext cx="26987" cy="26987"/>
          </a:xfrm>
          <a:custGeom>
            <a:avLst/>
            <a:gdLst>
              <a:gd name="T0" fmla="*/ 5 w 17"/>
              <a:gd name="T1" fmla="*/ 16 h 17"/>
              <a:gd name="T2" fmla="*/ 0 w 17"/>
              <a:gd name="T3" fmla="*/ 11 h 17"/>
              <a:gd name="T4" fmla="*/ 5 w 17"/>
              <a:gd name="T5" fmla="*/ 5 h 17"/>
              <a:gd name="T6" fmla="*/ 16 w 17"/>
              <a:gd name="T7" fmla="*/ 0 h 17"/>
            </a:gdLst>
            <a:ahLst/>
            <a:cxnLst>
              <a:cxn ang="0">
                <a:pos x="T0" y="T1"/>
              </a:cxn>
              <a:cxn ang="0">
                <a:pos x="T2" y="T3"/>
              </a:cxn>
              <a:cxn ang="0">
                <a:pos x="T4" y="T5"/>
              </a:cxn>
              <a:cxn ang="0">
                <a:pos x="T6" y="T7"/>
              </a:cxn>
            </a:cxnLst>
            <a:rect l="0" t="0" r="r" b="b"/>
            <a:pathLst>
              <a:path w="17" h="17">
                <a:moveTo>
                  <a:pt x="5" y="16"/>
                </a:moveTo>
                <a:lnTo>
                  <a:pt x="0" y="11"/>
                </a:lnTo>
                <a:lnTo>
                  <a:pt x="5" y="5"/>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4" name="Freeform 123"/>
          <p:cNvSpPr>
            <a:spLocks/>
          </p:cNvSpPr>
          <p:nvPr/>
        </p:nvSpPr>
        <p:spPr bwMode="auto">
          <a:xfrm>
            <a:off x="8232775" y="2390775"/>
            <a:ext cx="26988" cy="26988"/>
          </a:xfrm>
          <a:custGeom>
            <a:avLst/>
            <a:gdLst>
              <a:gd name="T0" fmla="*/ 16 w 17"/>
              <a:gd name="T1" fmla="*/ 16 h 17"/>
              <a:gd name="T2" fmla="*/ 8 w 17"/>
              <a:gd name="T3" fmla="*/ 9 h 17"/>
              <a:gd name="T4" fmla="*/ 0 w 17"/>
              <a:gd name="T5" fmla="*/ 0 h 17"/>
            </a:gdLst>
            <a:ahLst/>
            <a:cxnLst>
              <a:cxn ang="0">
                <a:pos x="T0" y="T1"/>
              </a:cxn>
              <a:cxn ang="0">
                <a:pos x="T2" y="T3"/>
              </a:cxn>
              <a:cxn ang="0">
                <a:pos x="T4" y="T5"/>
              </a:cxn>
            </a:cxnLst>
            <a:rect l="0" t="0" r="r" b="b"/>
            <a:pathLst>
              <a:path w="17" h="17">
                <a:moveTo>
                  <a:pt x="16" y="16"/>
                </a:moveTo>
                <a:lnTo>
                  <a:pt x="8" y="9"/>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5" name="Line 42"/>
          <p:cNvSpPr>
            <a:spLocks noChangeShapeType="1"/>
          </p:cNvSpPr>
          <p:nvPr/>
        </p:nvSpPr>
        <p:spPr bwMode="auto">
          <a:xfrm flipH="1" flipV="1">
            <a:off x="8247063" y="2481263"/>
            <a:ext cx="6350" cy="95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6" name="Freeform 125"/>
          <p:cNvSpPr>
            <a:spLocks/>
          </p:cNvSpPr>
          <p:nvPr/>
        </p:nvSpPr>
        <p:spPr bwMode="auto">
          <a:xfrm>
            <a:off x="8396288" y="2127250"/>
            <a:ext cx="436562" cy="320675"/>
          </a:xfrm>
          <a:custGeom>
            <a:avLst/>
            <a:gdLst>
              <a:gd name="T0" fmla="*/ 84 w 275"/>
              <a:gd name="T1" fmla="*/ 4 h 202"/>
              <a:gd name="T2" fmla="*/ 124 w 275"/>
              <a:gd name="T3" fmla="*/ 0 h 202"/>
              <a:gd name="T4" fmla="*/ 141 w 275"/>
              <a:gd name="T5" fmla="*/ 1 h 202"/>
              <a:gd name="T6" fmla="*/ 152 w 275"/>
              <a:gd name="T7" fmla="*/ 4 h 202"/>
              <a:gd name="T8" fmla="*/ 175 w 275"/>
              <a:gd name="T9" fmla="*/ 6 h 202"/>
              <a:gd name="T10" fmla="*/ 215 w 275"/>
              <a:gd name="T11" fmla="*/ 9 h 202"/>
              <a:gd name="T12" fmla="*/ 253 w 275"/>
              <a:gd name="T13" fmla="*/ 9 h 202"/>
              <a:gd name="T14" fmla="*/ 268 w 275"/>
              <a:gd name="T15" fmla="*/ 11 h 202"/>
              <a:gd name="T16" fmla="*/ 273 w 275"/>
              <a:gd name="T17" fmla="*/ 17 h 202"/>
              <a:gd name="T18" fmla="*/ 274 w 275"/>
              <a:gd name="T19" fmla="*/ 27 h 202"/>
              <a:gd name="T20" fmla="*/ 270 w 275"/>
              <a:gd name="T21" fmla="*/ 36 h 202"/>
              <a:gd name="T22" fmla="*/ 265 w 275"/>
              <a:gd name="T23" fmla="*/ 41 h 202"/>
              <a:gd name="T24" fmla="*/ 256 w 275"/>
              <a:gd name="T25" fmla="*/ 45 h 202"/>
              <a:gd name="T26" fmla="*/ 239 w 275"/>
              <a:gd name="T27" fmla="*/ 48 h 202"/>
              <a:gd name="T28" fmla="*/ 226 w 275"/>
              <a:gd name="T29" fmla="*/ 50 h 202"/>
              <a:gd name="T30" fmla="*/ 215 w 275"/>
              <a:gd name="T31" fmla="*/ 49 h 202"/>
              <a:gd name="T32" fmla="*/ 201 w 275"/>
              <a:gd name="T33" fmla="*/ 47 h 202"/>
              <a:gd name="T34" fmla="*/ 192 w 275"/>
              <a:gd name="T35" fmla="*/ 48 h 202"/>
              <a:gd name="T36" fmla="*/ 186 w 275"/>
              <a:gd name="T37" fmla="*/ 51 h 202"/>
              <a:gd name="T38" fmla="*/ 179 w 275"/>
              <a:gd name="T39" fmla="*/ 57 h 202"/>
              <a:gd name="T40" fmla="*/ 175 w 275"/>
              <a:gd name="T41" fmla="*/ 65 h 202"/>
              <a:gd name="T42" fmla="*/ 176 w 275"/>
              <a:gd name="T43" fmla="*/ 69 h 202"/>
              <a:gd name="T44" fmla="*/ 183 w 275"/>
              <a:gd name="T45" fmla="*/ 87 h 202"/>
              <a:gd name="T46" fmla="*/ 199 w 275"/>
              <a:gd name="T47" fmla="*/ 114 h 202"/>
              <a:gd name="T48" fmla="*/ 209 w 275"/>
              <a:gd name="T49" fmla="*/ 136 h 202"/>
              <a:gd name="T50" fmla="*/ 222 w 275"/>
              <a:gd name="T51" fmla="*/ 150 h 202"/>
              <a:gd name="T52" fmla="*/ 236 w 275"/>
              <a:gd name="T53" fmla="*/ 161 h 202"/>
              <a:gd name="T54" fmla="*/ 242 w 275"/>
              <a:gd name="T55" fmla="*/ 168 h 202"/>
              <a:gd name="T56" fmla="*/ 244 w 275"/>
              <a:gd name="T57" fmla="*/ 174 h 202"/>
              <a:gd name="T58" fmla="*/ 244 w 275"/>
              <a:gd name="T59" fmla="*/ 179 h 202"/>
              <a:gd name="T60" fmla="*/ 242 w 275"/>
              <a:gd name="T61" fmla="*/ 185 h 202"/>
              <a:gd name="T62" fmla="*/ 239 w 275"/>
              <a:gd name="T63" fmla="*/ 190 h 202"/>
              <a:gd name="T64" fmla="*/ 233 w 275"/>
              <a:gd name="T65" fmla="*/ 192 h 202"/>
              <a:gd name="T66" fmla="*/ 226 w 275"/>
              <a:gd name="T67" fmla="*/ 193 h 202"/>
              <a:gd name="T68" fmla="*/ 214 w 275"/>
              <a:gd name="T69" fmla="*/ 190 h 202"/>
              <a:gd name="T70" fmla="*/ 209 w 275"/>
              <a:gd name="T71" fmla="*/ 194 h 202"/>
              <a:gd name="T72" fmla="*/ 201 w 275"/>
              <a:gd name="T73" fmla="*/ 196 h 202"/>
              <a:gd name="T74" fmla="*/ 192 w 275"/>
              <a:gd name="T75" fmla="*/ 195 h 202"/>
              <a:gd name="T76" fmla="*/ 182 w 275"/>
              <a:gd name="T77" fmla="*/ 193 h 202"/>
              <a:gd name="T78" fmla="*/ 173 w 275"/>
              <a:gd name="T79" fmla="*/ 191 h 202"/>
              <a:gd name="T80" fmla="*/ 171 w 275"/>
              <a:gd name="T81" fmla="*/ 196 h 202"/>
              <a:gd name="T82" fmla="*/ 165 w 275"/>
              <a:gd name="T83" fmla="*/ 200 h 202"/>
              <a:gd name="T84" fmla="*/ 156 w 275"/>
              <a:gd name="T85" fmla="*/ 201 h 202"/>
              <a:gd name="T86" fmla="*/ 141 w 275"/>
              <a:gd name="T87" fmla="*/ 197 h 202"/>
              <a:gd name="T88" fmla="*/ 112 w 275"/>
              <a:gd name="T89" fmla="*/ 184 h 202"/>
              <a:gd name="T90" fmla="*/ 105 w 275"/>
              <a:gd name="T91" fmla="*/ 183 h 202"/>
              <a:gd name="T92" fmla="*/ 100 w 275"/>
              <a:gd name="T93" fmla="*/ 185 h 202"/>
              <a:gd name="T94" fmla="*/ 95 w 275"/>
              <a:gd name="T95" fmla="*/ 186 h 202"/>
              <a:gd name="T96" fmla="*/ 90 w 275"/>
              <a:gd name="T97" fmla="*/ 185 h 202"/>
              <a:gd name="T98" fmla="*/ 85 w 275"/>
              <a:gd name="T99" fmla="*/ 184 h 202"/>
              <a:gd name="T100" fmla="*/ 81 w 275"/>
              <a:gd name="T101" fmla="*/ 182 h 202"/>
              <a:gd name="T102" fmla="*/ 73 w 275"/>
              <a:gd name="T103" fmla="*/ 174 h 202"/>
              <a:gd name="T104" fmla="*/ 56 w 275"/>
              <a:gd name="T105" fmla="*/ 160 h 202"/>
              <a:gd name="T106" fmla="*/ 44 w 275"/>
              <a:gd name="T107" fmla="*/ 147 h 202"/>
              <a:gd name="T108" fmla="*/ 30 w 275"/>
              <a:gd name="T109" fmla="*/ 134 h 202"/>
              <a:gd name="T110" fmla="*/ 6 w 275"/>
              <a:gd name="T111" fmla="*/ 97 h 202"/>
              <a:gd name="T112" fmla="*/ 0 w 275"/>
              <a:gd name="T113" fmla="*/ 72 h 202"/>
              <a:gd name="T114" fmla="*/ 0 w 275"/>
              <a:gd name="T115" fmla="*/ 51 h 202"/>
              <a:gd name="T116" fmla="*/ 7 w 275"/>
              <a:gd name="T117" fmla="*/ 36 h 202"/>
              <a:gd name="T118" fmla="*/ 15 w 275"/>
              <a:gd name="T119" fmla="*/ 28 h 202"/>
              <a:gd name="T120" fmla="*/ 26 w 275"/>
              <a:gd name="T121" fmla="*/ 24 h 202"/>
              <a:gd name="T122" fmla="*/ 38 w 275"/>
              <a:gd name="T123" fmla="*/ 22 h 202"/>
              <a:gd name="T124" fmla="*/ 51 w 275"/>
              <a:gd name="T125" fmla="*/ 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02">
                <a:moveTo>
                  <a:pt x="58" y="22"/>
                </a:moveTo>
                <a:lnTo>
                  <a:pt x="84" y="4"/>
                </a:lnTo>
                <a:lnTo>
                  <a:pt x="110" y="1"/>
                </a:lnTo>
                <a:lnTo>
                  <a:pt x="124" y="0"/>
                </a:lnTo>
                <a:lnTo>
                  <a:pt x="133" y="0"/>
                </a:lnTo>
                <a:lnTo>
                  <a:pt x="141" y="1"/>
                </a:lnTo>
                <a:lnTo>
                  <a:pt x="147" y="2"/>
                </a:lnTo>
                <a:lnTo>
                  <a:pt x="152" y="4"/>
                </a:lnTo>
                <a:lnTo>
                  <a:pt x="157" y="6"/>
                </a:lnTo>
                <a:lnTo>
                  <a:pt x="175" y="6"/>
                </a:lnTo>
                <a:lnTo>
                  <a:pt x="198" y="8"/>
                </a:lnTo>
                <a:lnTo>
                  <a:pt x="215" y="9"/>
                </a:lnTo>
                <a:lnTo>
                  <a:pt x="229" y="8"/>
                </a:lnTo>
                <a:lnTo>
                  <a:pt x="253" y="9"/>
                </a:lnTo>
                <a:lnTo>
                  <a:pt x="261" y="10"/>
                </a:lnTo>
                <a:lnTo>
                  <a:pt x="268" y="11"/>
                </a:lnTo>
                <a:lnTo>
                  <a:pt x="271" y="14"/>
                </a:lnTo>
                <a:lnTo>
                  <a:pt x="273" y="17"/>
                </a:lnTo>
                <a:lnTo>
                  <a:pt x="274" y="22"/>
                </a:lnTo>
                <a:lnTo>
                  <a:pt x="274" y="27"/>
                </a:lnTo>
                <a:lnTo>
                  <a:pt x="273" y="32"/>
                </a:lnTo>
                <a:lnTo>
                  <a:pt x="270" y="36"/>
                </a:lnTo>
                <a:lnTo>
                  <a:pt x="267" y="39"/>
                </a:lnTo>
                <a:lnTo>
                  <a:pt x="265" y="41"/>
                </a:lnTo>
                <a:lnTo>
                  <a:pt x="260" y="43"/>
                </a:lnTo>
                <a:lnTo>
                  <a:pt x="256" y="45"/>
                </a:lnTo>
                <a:lnTo>
                  <a:pt x="250" y="46"/>
                </a:lnTo>
                <a:lnTo>
                  <a:pt x="239" y="48"/>
                </a:lnTo>
                <a:lnTo>
                  <a:pt x="232" y="49"/>
                </a:lnTo>
                <a:lnTo>
                  <a:pt x="226" y="50"/>
                </a:lnTo>
                <a:lnTo>
                  <a:pt x="220" y="50"/>
                </a:lnTo>
                <a:lnTo>
                  <a:pt x="215" y="49"/>
                </a:lnTo>
                <a:lnTo>
                  <a:pt x="206" y="47"/>
                </a:lnTo>
                <a:lnTo>
                  <a:pt x="201" y="47"/>
                </a:lnTo>
                <a:lnTo>
                  <a:pt x="196" y="47"/>
                </a:lnTo>
                <a:lnTo>
                  <a:pt x="192" y="48"/>
                </a:lnTo>
                <a:lnTo>
                  <a:pt x="188" y="50"/>
                </a:lnTo>
                <a:lnTo>
                  <a:pt x="186" y="51"/>
                </a:lnTo>
                <a:lnTo>
                  <a:pt x="183" y="53"/>
                </a:lnTo>
                <a:lnTo>
                  <a:pt x="179" y="57"/>
                </a:lnTo>
                <a:lnTo>
                  <a:pt x="176" y="62"/>
                </a:lnTo>
                <a:lnTo>
                  <a:pt x="175" y="65"/>
                </a:lnTo>
                <a:lnTo>
                  <a:pt x="175" y="66"/>
                </a:lnTo>
                <a:lnTo>
                  <a:pt x="176" y="69"/>
                </a:lnTo>
                <a:lnTo>
                  <a:pt x="180" y="82"/>
                </a:lnTo>
                <a:lnTo>
                  <a:pt x="183" y="87"/>
                </a:lnTo>
                <a:lnTo>
                  <a:pt x="191" y="98"/>
                </a:lnTo>
                <a:lnTo>
                  <a:pt x="199" y="114"/>
                </a:lnTo>
                <a:lnTo>
                  <a:pt x="201" y="125"/>
                </a:lnTo>
                <a:lnTo>
                  <a:pt x="209" y="136"/>
                </a:lnTo>
                <a:lnTo>
                  <a:pt x="216" y="145"/>
                </a:lnTo>
                <a:lnTo>
                  <a:pt x="222" y="150"/>
                </a:lnTo>
                <a:lnTo>
                  <a:pt x="229" y="155"/>
                </a:lnTo>
                <a:lnTo>
                  <a:pt x="236" y="161"/>
                </a:lnTo>
                <a:lnTo>
                  <a:pt x="241" y="166"/>
                </a:lnTo>
                <a:lnTo>
                  <a:pt x="242" y="168"/>
                </a:lnTo>
                <a:lnTo>
                  <a:pt x="244" y="171"/>
                </a:lnTo>
                <a:lnTo>
                  <a:pt x="244" y="174"/>
                </a:lnTo>
                <a:lnTo>
                  <a:pt x="244" y="176"/>
                </a:lnTo>
                <a:lnTo>
                  <a:pt x="244" y="179"/>
                </a:lnTo>
                <a:lnTo>
                  <a:pt x="244" y="182"/>
                </a:lnTo>
                <a:lnTo>
                  <a:pt x="242" y="185"/>
                </a:lnTo>
                <a:lnTo>
                  <a:pt x="241" y="188"/>
                </a:lnTo>
                <a:lnTo>
                  <a:pt x="239" y="190"/>
                </a:lnTo>
                <a:lnTo>
                  <a:pt x="236" y="192"/>
                </a:lnTo>
                <a:lnTo>
                  <a:pt x="233" y="192"/>
                </a:lnTo>
                <a:lnTo>
                  <a:pt x="229" y="193"/>
                </a:lnTo>
                <a:lnTo>
                  <a:pt x="226" y="193"/>
                </a:lnTo>
                <a:lnTo>
                  <a:pt x="222" y="192"/>
                </a:lnTo>
                <a:lnTo>
                  <a:pt x="214" y="190"/>
                </a:lnTo>
                <a:lnTo>
                  <a:pt x="212" y="192"/>
                </a:lnTo>
                <a:lnTo>
                  <a:pt x="209" y="194"/>
                </a:lnTo>
                <a:lnTo>
                  <a:pt x="205" y="195"/>
                </a:lnTo>
                <a:lnTo>
                  <a:pt x="201" y="196"/>
                </a:lnTo>
                <a:lnTo>
                  <a:pt x="197" y="196"/>
                </a:lnTo>
                <a:lnTo>
                  <a:pt x="192" y="195"/>
                </a:lnTo>
                <a:lnTo>
                  <a:pt x="188" y="194"/>
                </a:lnTo>
                <a:lnTo>
                  <a:pt x="182" y="193"/>
                </a:lnTo>
                <a:lnTo>
                  <a:pt x="174" y="188"/>
                </a:lnTo>
                <a:lnTo>
                  <a:pt x="173" y="191"/>
                </a:lnTo>
                <a:lnTo>
                  <a:pt x="172" y="193"/>
                </a:lnTo>
                <a:lnTo>
                  <a:pt x="171" y="196"/>
                </a:lnTo>
                <a:lnTo>
                  <a:pt x="168" y="198"/>
                </a:lnTo>
                <a:lnTo>
                  <a:pt x="165" y="200"/>
                </a:lnTo>
                <a:lnTo>
                  <a:pt x="161" y="201"/>
                </a:lnTo>
                <a:lnTo>
                  <a:pt x="156" y="201"/>
                </a:lnTo>
                <a:lnTo>
                  <a:pt x="149" y="199"/>
                </a:lnTo>
                <a:lnTo>
                  <a:pt x="141" y="197"/>
                </a:lnTo>
                <a:lnTo>
                  <a:pt x="129" y="193"/>
                </a:lnTo>
                <a:lnTo>
                  <a:pt x="112" y="184"/>
                </a:lnTo>
                <a:lnTo>
                  <a:pt x="106" y="181"/>
                </a:lnTo>
                <a:lnTo>
                  <a:pt x="105" y="183"/>
                </a:lnTo>
                <a:lnTo>
                  <a:pt x="102" y="184"/>
                </a:lnTo>
                <a:lnTo>
                  <a:pt x="100" y="185"/>
                </a:lnTo>
                <a:lnTo>
                  <a:pt x="98" y="185"/>
                </a:lnTo>
                <a:lnTo>
                  <a:pt x="95" y="186"/>
                </a:lnTo>
                <a:lnTo>
                  <a:pt x="93" y="186"/>
                </a:lnTo>
                <a:lnTo>
                  <a:pt x="90" y="185"/>
                </a:lnTo>
                <a:lnTo>
                  <a:pt x="88" y="185"/>
                </a:lnTo>
                <a:lnTo>
                  <a:pt x="85" y="184"/>
                </a:lnTo>
                <a:lnTo>
                  <a:pt x="83" y="183"/>
                </a:lnTo>
                <a:lnTo>
                  <a:pt x="81" y="182"/>
                </a:lnTo>
                <a:lnTo>
                  <a:pt x="80" y="181"/>
                </a:lnTo>
                <a:lnTo>
                  <a:pt x="73" y="174"/>
                </a:lnTo>
                <a:lnTo>
                  <a:pt x="65" y="166"/>
                </a:lnTo>
                <a:lnTo>
                  <a:pt x="56" y="160"/>
                </a:lnTo>
                <a:lnTo>
                  <a:pt x="50" y="155"/>
                </a:lnTo>
                <a:lnTo>
                  <a:pt x="44" y="147"/>
                </a:lnTo>
                <a:lnTo>
                  <a:pt x="40" y="142"/>
                </a:lnTo>
                <a:lnTo>
                  <a:pt x="30" y="134"/>
                </a:lnTo>
                <a:lnTo>
                  <a:pt x="11" y="111"/>
                </a:lnTo>
                <a:lnTo>
                  <a:pt x="6" y="97"/>
                </a:lnTo>
                <a:lnTo>
                  <a:pt x="3" y="86"/>
                </a:lnTo>
                <a:lnTo>
                  <a:pt x="0" y="72"/>
                </a:lnTo>
                <a:lnTo>
                  <a:pt x="0" y="60"/>
                </a:lnTo>
                <a:lnTo>
                  <a:pt x="0" y="51"/>
                </a:lnTo>
                <a:lnTo>
                  <a:pt x="3" y="43"/>
                </a:lnTo>
                <a:lnTo>
                  <a:pt x="7" y="36"/>
                </a:lnTo>
                <a:lnTo>
                  <a:pt x="11" y="32"/>
                </a:lnTo>
                <a:lnTo>
                  <a:pt x="15" y="28"/>
                </a:lnTo>
                <a:lnTo>
                  <a:pt x="20" y="26"/>
                </a:lnTo>
                <a:lnTo>
                  <a:pt x="26" y="24"/>
                </a:lnTo>
                <a:lnTo>
                  <a:pt x="32" y="23"/>
                </a:lnTo>
                <a:lnTo>
                  <a:pt x="38" y="22"/>
                </a:lnTo>
                <a:lnTo>
                  <a:pt x="45" y="22"/>
                </a:lnTo>
                <a:lnTo>
                  <a:pt x="51" y="23"/>
                </a:lnTo>
                <a:lnTo>
                  <a:pt x="58" y="22"/>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7" name="Freeform 126"/>
          <p:cNvSpPr>
            <a:spLocks/>
          </p:cNvSpPr>
          <p:nvPr/>
        </p:nvSpPr>
        <p:spPr bwMode="auto">
          <a:xfrm>
            <a:off x="8458200" y="2325688"/>
            <a:ext cx="258763" cy="26987"/>
          </a:xfrm>
          <a:custGeom>
            <a:avLst/>
            <a:gdLst>
              <a:gd name="T0" fmla="*/ 0 w 163"/>
              <a:gd name="T1" fmla="*/ 5 h 17"/>
              <a:gd name="T2" fmla="*/ 9 w 163"/>
              <a:gd name="T3" fmla="*/ 3 h 17"/>
              <a:gd name="T4" fmla="*/ 15 w 163"/>
              <a:gd name="T5" fmla="*/ 1 h 17"/>
              <a:gd name="T6" fmla="*/ 21 w 163"/>
              <a:gd name="T7" fmla="*/ 1 h 17"/>
              <a:gd name="T8" fmla="*/ 29 w 163"/>
              <a:gd name="T9" fmla="*/ 3 h 17"/>
              <a:gd name="T10" fmla="*/ 33 w 163"/>
              <a:gd name="T11" fmla="*/ 4 h 17"/>
              <a:gd name="T12" fmla="*/ 38 w 163"/>
              <a:gd name="T13" fmla="*/ 6 h 17"/>
              <a:gd name="T14" fmla="*/ 43 w 163"/>
              <a:gd name="T15" fmla="*/ 10 h 17"/>
              <a:gd name="T16" fmla="*/ 48 w 163"/>
              <a:gd name="T17" fmla="*/ 13 h 17"/>
              <a:gd name="T18" fmla="*/ 52 w 163"/>
              <a:gd name="T19" fmla="*/ 11 h 17"/>
              <a:gd name="T20" fmla="*/ 58 w 163"/>
              <a:gd name="T21" fmla="*/ 9 h 17"/>
              <a:gd name="T22" fmla="*/ 64 w 163"/>
              <a:gd name="T23" fmla="*/ 9 h 17"/>
              <a:gd name="T24" fmla="*/ 71 w 163"/>
              <a:gd name="T25" fmla="*/ 9 h 17"/>
              <a:gd name="T26" fmla="*/ 77 w 163"/>
              <a:gd name="T27" fmla="*/ 9 h 17"/>
              <a:gd name="T28" fmla="*/ 82 w 163"/>
              <a:gd name="T29" fmla="*/ 11 h 17"/>
              <a:gd name="T30" fmla="*/ 88 w 163"/>
              <a:gd name="T31" fmla="*/ 13 h 17"/>
              <a:gd name="T32" fmla="*/ 91 w 163"/>
              <a:gd name="T33" fmla="*/ 16 h 17"/>
              <a:gd name="T34" fmla="*/ 97 w 163"/>
              <a:gd name="T35" fmla="*/ 13 h 17"/>
              <a:gd name="T36" fmla="*/ 102 w 163"/>
              <a:gd name="T37" fmla="*/ 11 h 17"/>
              <a:gd name="T38" fmla="*/ 108 w 163"/>
              <a:gd name="T39" fmla="*/ 10 h 17"/>
              <a:gd name="T40" fmla="*/ 112 w 163"/>
              <a:gd name="T41" fmla="*/ 10 h 17"/>
              <a:gd name="T42" fmla="*/ 116 w 163"/>
              <a:gd name="T43" fmla="*/ 10 h 17"/>
              <a:gd name="T44" fmla="*/ 122 w 163"/>
              <a:gd name="T45" fmla="*/ 10 h 17"/>
              <a:gd name="T46" fmla="*/ 130 w 163"/>
              <a:gd name="T47" fmla="*/ 11 h 17"/>
              <a:gd name="T48" fmla="*/ 134 w 163"/>
              <a:gd name="T49" fmla="*/ 6 h 17"/>
              <a:gd name="T50" fmla="*/ 137 w 163"/>
              <a:gd name="T51" fmla="*/ 4 h 17"/>
              <a:gd name="T52" fmla="*/ 141 w 163"/>
              <a:gd name="T53" fmla="*/ 3 h 17"/>
              <a:gd name="T54" fmla="*/ 145 w 163"/>
              <a:gd name="T55" fmla="*/ 1 h 17"/>
              <a:gd name="T56" fmla="*/ 149 w 163"/>
              <a:gd name="T57" fmla="*/ 0 h 17"/>
              <a:gd name="T58" fmla="*/ 153 w 163"/>
              <a:gd name="T59" fmla="*/ 0 h 17"/>
              <a:gd name="T60" fmla="*/ 158 w 163"/>
              <a:gd name="T61" fmla="*/ 0 h 17"/>
              <a:gd name="T62" fmla="*/ 162 w 163"/>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7">
                <a:moveTo>
                  <a:pt x="0" y="5"/>
                </a:moveTo>
                <a:lnTo>
                  <a:pt x="9" y="3"/>
                </a:lnTo>
                <a:lnTo>
                  <a:pt x="15" y="1"/>
                </a:lnTo>
                <a:lnTo>
                  <a:pt x="21" y="1"/>
                </a:lnTo>
                <a:lnTo>
                  <a:pt x="29" y="3"/>
                </a:lnTo>
                <a:lnTo>
                  <a:pt x="33" y="4"/>
                </a:lnTo>
                <a:lnTo>
                  <a:pt x="38" y="6"/>
                </a:lnTo>
                <a:lnTo>
                  <a:pt x="43" y="10"/>
                </a:lnTo>
                <a:lnTo>
                  <a:pt x="48" y="13"/>
                </a:lnTo>
                <a:lnTo>
                  <a:pt x="52" y="11"/>
                </a:lnTo>
                <a:lnTo>
                  <a:pt x="58" y="9"/>
                </a:lnTo>
                <a:lnTo>
                  <a:pt x="64" y="9"/>
                </a:lnTo>
                <a:lnTo>
                  <a:pt x="71" y="9"/>
                </a:lnTo>
                <a:lnTo>
                  <a:pt x="77" y="9"/>
                </a:lnTo>
                <a:lnTo>
                  <a:pt x="82" y="11"/>
                </a:lnTo>
                <a:lnTo>
                  <a:pt x="88" y="13"/>
                </a:lnTo>
                <a:lnTo>
                  <a:pt x="91" y="16"/>
                </a:lnTo>
                <a:lnTo>
                  <a:pt x="97" y="13"/>
                </a:lnTo>
                <a:lnTo>
                  <a:pt x="102" y="11"/>
                </a:lnTo>
                <a:lnTo>
                  <a:pt x="108" y="10"/>
                </a:lnTo>
                <a:lnTo>
                  <a:pt x="112" y="10"/>
                </a:lnTo>
                <a:lnTo>
                  <a:pt x="116" y="10"/>
                </a:lnTo>
                <a:lnTo>
                  <a:pt x="122" y="10"/>
                </a:lnTo>
                <a:lnTo>
                  <a:pt x="130" y="11"/>
                </a:lnTo>
                <a:lnTo>
                  <a:pt x="134" y="6"/>
                </a:lnTo>
                <a:lnTo>
                  <a:pt x="137" y="4"/>
                </a:lnTo>
                <a:lnTo>
                  <a:pt x="141" y="3"/>
                </a:lnTo>
                <a:lnTo>
                  <a:pt x="145" y="1"/>
                </a:lnTo>
                <a:lnTo>
                  <a:pt x="149" y="0"/>
                </a:lnTo>
                <a:lnTo>
                  <a:pt x="153" y="0"/>
                </a:lnTo>
                <a:lnTo>
                  <a:pt x="158" y="0"/>
                </a:lnTo>
                <a:lnTo>
                  <a:pt x="162"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8" name="Freeform 127"/>
          <p:cNvSpPr>
            <a:spLocks/>
          </p:cNvSpPr>
          <p:nvPr/>
        </p:nvSpPr>
        <p:spPr bwMode="auto">
          <a:xfrm>
            <a:off x="8429625" y="2276475"/>
            <a:ext cx="206375" cy="26988"/>
          </a:xfrm>
          <a:custGeom>
            <a:avLst/>
            <a:gdLst>
              <a:gd name="T0" fmla="*/ 0 w 130"/>
              <a:gd name="T1" fmla="*/ 12 h 17"/>
              <a:gd name="T2" fmla="*/ 11 w 130"/>
              <a:gd name="T3" fmla="*/ 4 h 17"/>
              <a:gd name="T4" fmla="*/ 21 w 130"/>
              <a:gd name="T5" fmla="*/ 1 h 17"/>
              <a:gd name="T6" fmla="*/ 31 w 130"/>
              <a:gd name="T7" fmla="*/ 0 h 17"/>
              <a:gd name="T8" fmla="*/ 38 w 130"/>
              <a:gd name="T9" fmla="*/ 0 h 17"/>
              <a:gd name="T10" fmla="*/ 47 w 130"/>
              <a:gd name="T11" fmla="*/ 3 h 17"/>
              <a:gd name="T12" fmla="*/ 59 w 130"/>
              <a:gd name="T13" fmla="*/ 9 h 17"/>
              <a:gd name="T14" fmla="*/ 75 w 130"/>
              <a:gd name="T15" fmla="*/ 16 h 17"/>
              <a:gd name="T16" fmla="*/ 94 w 130"/>
              <a:gd name="T17" fmla="*/ 16 h 17"/>
              <a:gd name="T18" fmla="*/ 107 w 130"/>
              <a:gd name="T19" fmla="*/ 11 h 17"/>
              <a:gd name="T20" fmla="*/ 120 w 130"/>
              <a:gd name="T21" fmla="*/ 8 h 17"/>
              <a:gd name="T22" fmla="*/ 129 w 130"/>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7">
                <a:moveTo>
                  <a:pt x="0" y="12"/>
                </a:moveTo>
                <a:lnTo>
                  <a:pt x="11" y="4"/>
                </a:lnTo>
                <a:lnTo>
                  <a:pt x="21" y="1"/>
                </a:lnTo>
                <a:lnTo>
                  <a:pt x="31" y="0"/>
                </a:lnTo>
                <a:lnTo>
                  <a:pt x="38" y="0"/>
                </a:lnTo>
                <a:lnTo>
                  <a:pt x="47" y="3"/>
                </a:lnTo>
                <a:lnTo>
                  <a:pt x="59" y="9"/>
                </a:lnTo>
                <a:lnTo>
                  <a:pt x="75" y="16"/>
                </a:lnTo>
                <a:lnTo>
                  <a:pt x="94" y="16"/>
                </a:lnTo>
                <a:lnTo>
                  <a:pt x="107" y="11"/>
                </a:lnTo>
                <a:lnTo>
                  <a:pt x="120" y="8"/>
                </a:lnTo>
                <a:lnTo>
                  <a:pt x="129"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29" name="Freeform 128"/>
          <p:cNvSpPr>
            <a:spLocks/>
          </p:cNvSpPr>
          <p:nvPr/>
        </p:nvSpPr>
        <p:spPr bwMode="auto">
          <a:xfrm>
            <a:off x="8513763" y="2260600"/>
            <a:ext cx="168275" cy="26988"/>
          </a:xfrm>
          <a:custGeom>
            <a:avLst/>
            <a:gdLst>
              <a:gd name="T0" fmla="*/ 0 w 106"/>
              <a:gd name="T1" fmla="*/ 16 h 17"/>
              <a:gd name="T2" fmla="*/ 19 w 106"/>
              <a:gd name="T3" fmla="*/ 16 h 17"/>
              <a:gd name="T4" fmla="*/ 42 w 106"/>
              <a:gd name="T5" fmla="*/ 16 h 17"/>
              <a:gd name="T6" fmla="*/ 59 w 106"/>
              <a:gd name="T7" fmla="*/ 16 h 17"/>
              <a:gd name="T8" fmla="*/ 81 w 106"/>
              <a:gd name="T9" fmla="*/ 5 h 17"/>
              <a:gd name="T10" fmla="*/ 90 w 106"/>
              <a:gd name="T11" fmla="*/ 0 h 17"/>
              <a:gd name="T12" fmla="*/ 98 w 106"/>
              <a:gd name="T13" fmla="*/ 0 h 17"/>
              <a:gd name="T14" fmla="*/ 105 w 106"/>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
                <a:moveTo>
                  <a:pt x="0" y="16"/>
                </a:moveTo>
                <a:lnTo>
                  <a:pt x="19" y="16"/>
                </a:lnTo>
                <a:lnTo>
                  <a:pt x="42" y="16"/>
                </a:lnTo>
                <a:lnTo>
                  <a:pt x="59" y="16"/>
                </a:lnTo>
                <a:lnTo>
                  <a:pt x="81" y="5"/>
                </a:lnTo>
                <a:lnTo>
                  <a:pt x="90" y="0"/>
                </a:lnTo>
                <a:lnTo>
                  <a:pt x="98" y="0"/>
                </a:lnTo>
                <a:lnTo>
                  <a:pt x="105" y="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0" name="Freeform 129"/>
          <p:cNvSpPr>
            <a:spLocks/>
          </p:cNvSpPr>
          <p:nvPr/>
        </p:nvSpPr>
        <p:spPr bwMode="auto">
          <a:xfrm>
            <a:off x="8486775" y="2162175"/>
            <a:ext cx="111125" cy="95250"/>
          </a:xfrm>
          <a:custGeom>
            <a:avLst/>
            <a:gdLst>
              <a:gd name="T0" fmla="*/ 0 w 70"/>
              <a:gd name="T1" fmla="*/ 0 h 60"/>
              <a:gd name="T2" fmla="*/ 1 w 70"/>
              <a:gd name="T3" fmla="*/ 8 h 60"/>
              <a:gd name="T4" fmla="*/ 4 w 70"/>
              <a:gd name="T5" fmla="*/ 18 h 60"/>
              <a:gd name="T6" fmla="*/ 8 w 70"/>
              <a:gd name="T7" fmla="*/ 26 h 60"/>
              <a:gd name="T8" fmla="*/ 12 w 70"/>
              <a:gd name="T9" fmla="*/ 33 h 60"/>
              <a:gd name="T10" fmla="*/ 19 w 70"/>
              <a:gd name="T11" fmla="*/ 39 h 60"/>
              <a:gd name="T12" fmla="*/ 25 w 70"/>
              <a:gd name="T13" fmla="*/ 45 h 60"/>
              <a:gd name="T14" fmla="*/ 32 w 70"/>
              <a:gd name="T15" fmla="*/ 50 h 60"/>
              <a:gd name="T16" fmla="*/ 40 w 70"/>
              <a:gd name="T17" fmla="*/ 54 h 60"/>
              <a:gd name="T18" fmla="*/ 49 w 70"/>
              <a:gd name="T19" fmla="*/ 56 h 60"/>
              <a:gd name="T20" fmla="*/ 69 w 70"/>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0">
                <a:moveTo>
                  <a:pt x="0" y="0"/>
                </a:moveTo>
                <a:lnTo>
                  <a:pt x="1" y="8"/>
                </a:lnTo>
                <a:lnTo>
                  <a:pt x="4" y="18"/>
                </a:lnTo>
                <a:lnTo>
                  <a:pt x="8" y="26"/>
                </a:lnTo>
                <a:lnTo>
                  <a:pt x="12" y="33"/>
                </a:lnTo>
                <a:lnTo>
                  <a:pt x="19" y="39"/>
                </a:lnTo>
                <a:lnTo>
                  <a:pt x="25" y="45"/>
                </a:lnTo>
                <a:lnTo>
                  <a:pt x="32" y="50"/>
                </a:lnTo>
                <a:lnTo>
                  <a:pt x="40" y="54"/>
                </a:lnTo>
                <a:lnTo>
                  <a:pt x="49" y="56"/>
                </a:lnTo>
                <a:lnTo>
                  <a:pt x="69" y="59"/>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1" name="Freeform 130"/>
          <p:cNvSpPr>
            <a:spLocks/>
          </p:cNvSpPr>
          <p:nvPr/>
        </p:nvSpPr>
        <p:spPr bwMode="auto">
          <a:xfrm>
            <a:off x="8504238" y="2212975"/>
            <a:ext cx="26987" cy="28575"/>
          </a:xfrm>
          <a:custGeom>
            <a:avLst/>
            <a:gdLst>
              <a:gd name="T0" fmla="*/ 0 w 17"/>
              <a:gd name="T1" fmla="*/ 0 h 18"/>
              <a:gd name="T2" fmla="*/ 3 w 17"/>
              <a:gd name="T3" fmla="*/ 9 h 18"/>
              <a:gd name="T4" fmla="*/ 12 w 17"/>
              <a:gd name="T5" fmla="*/ 14 h 18"/>
              <a:gd name="T6" fmla="*/ 16 w 17"/>
              <a:gd name="T7" fmla="*/ 17 h 18"/>
            </a:gdLst>
            <a:ahLst/>
            <a:cxnLst>
              <a:cxn ang="0">
                <a:pos x="T0" y="T1"/>
              </a:cxn>
              <a:cxn ang="0">
                <a:pos x="T2" y="T3"/>
              </a:cxn>
              <a:cxn ang="0">
                <a:pos x="T4" y="T5"/>
              </a:cxn>
              <a:cxn ang="0">
                <a:pos x="T6" y="T7"/>
              </a:cxn>
            </a:cxnLst>
            <a:rect l="0" t="0" r="r" b="b"/>
            <a:pathLst>
              <a:path w="17" h="18">
                <a:moveTo>
                  <a:pt x="0" y="0"/>
                </a:moveTo>
                <a:lnTo>
                  <a:pt x="3" y="9"/>
                </a:lnTo>
                <a:lnTo>
                  <a:pt x="12" y="14"/>
                </a:lnTo>
                <a:lnTo>
                  <a:pt x="16" y="1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2" name="Freeform 131"/>
          <p:cNvSpPr>
            <a:spLocks/>
          </p:cNvSpPr>
          <p:nvPr/>
        </p:nvSpPr>
        <p:spPr bwMode="auto">
          <a:xfrm>
            <a:off x="8645525" y="2138363"/>
            <a:ext cx="26988" cy="33337"/>
          </a:xfrm>
          <a:custGeom>
            <a:avLst/>
            <a:gdLst>
              <a:gd name="T0" fmla="*/ 0 w 17"/>
              <a:gd name="T1" fmla="*/ 0 h 21"/>
              <a:gd name="T2" fmla="*/ 6 w 17"/>
              <a:gd name="T3" fmla="*/ 2 h 21"/>
              <a:gd name="T4" fmla="*/ 13 w 17"/>
              <a:gd name="T5" fmla="*/ 8 h 21"/>
              <a:gd name="T6" fmla="*/ 16 w 17"/>
              <a:gd name="T7" fmla="*/ 13 h 21"/>
              <a:gd name="T8" fmla="*/ 16 w 17"/>
              <a:gd name="T9" fmla="*/ 20 h 21"/>
            </a:gdLst>
            <a:ahLst/>
            <a:cxnLst>
              <a:cxn ang="0">
                <a:pos x="T0" y="T1"/>
              </a:cxn>
              <a:cxn ang="0">
                <a:pos x="T2" y="T3"/>
              </a:cxn>
              <a:cxn ang="0">
                <a:pos x="T4" y="T5"/>
              </a:cxn>
              <a:cxn ang="0">
                <a:pos x="T6" y="T7"/>
              </a:cxn>
              <a:cxn ang="0">
                <a:pos x="T8" y="T9"/>
              </a:cxn>
            </a:cxnLst>
            <a:rect l="0" t="0" r="r" b="b"/>
            <a:pathLst>
              <a:path w="17" h="21">
                <a:moveTo>
                  <a:pt x="0" y="0"/>
                </a:moveTo>
                <a:lnTo>
                  <a:pt x="6" y="2"/>
                </a:lnTo>
                <a:lnTo>
                  <a:pt x="13" y="8"/>
                </a:lnTo>
                <a:lnTo>
                  <a:pt x="16" y="13"/>
                </a:lnTo>
                <a:lnTo>
                  <a:pt x="16" y="2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3" name="Freeform 132"/>
          <p:cNvSpPr>
            <a:spLocks/>
          </p:cNvSpPr>
          <p:nvPr/>
        </p:nvSpPr>
        <p:spPr bwMode="auto">
          <a:xfrm>
            <a:off x="8734425" y="2146300"/>
            <a:ext cx="26988" cy="50800"/>
          </a:xfrm>
          <a:custGeom>
            <a:avLst/>
            <a:gdLst>
              <a:gd name="T0" fmla="*/ 16 w 17"/>
              <a:gd name="T1" fmla="*/ 0 h 32"/>
              <a:gd name="T2" fmla="*/ 9 w 17"/>
              <a:gd name="T3" fmla="*/ 4 h 32"/>
              <a:gd name="T4" fmla="*/ 4 w 17"/>
              <a:gd name="T5" fmla="*/ 9 h 32"/>
              <a:gd name="T6" fmla="*/ 2 w 17"/>
              <a:gd name="T7" fmla="*/ 14 h 32"/>
              <a:gd name="T8" fmla="*/ 0 w 17"/>
              <a:gd name="T9" fmla="*/ 19 h 32"/>
              <a:gd name="T10" fmla="*/ 2 w 17"/>
              <a:gd name="T11" fmla="*/ 24 h 32"/>
              <a:gd name="T12" fmla="*/ 4 w 17"/>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16" y="0"/>
                </a:moveTo>
                <a:lnTo>
                  <a:pt x="9" y="4"/>
                </a:lnTo>
                <a:lnTo>
                  <a:pt x="4" y="9"/>
                </a:lnTo>
                <a:lnTo>
                  <a:pt x="2" y="14"/>
                </a:lnTo>
                <a:lnTo>
                  <a:pt x="0" y="19"/>
                </a:lnTo>
                <a:lnTo>
                  <a:pt x="2" y="24"/>
                </a:lnTo>
                <a:lnTo>
                  <a:pt x="4" y="31"/>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4" name="Freeform 133"/>
          <p:cNvSpPr>
            <a:spLocks/>
          </p:cNvSpPr>
          <p:nvPr/>
        </p:nvSpPr>
        <p:spPr bwMode="auto">
          <a:xfrm>
            <a:off x="8683625" y="2198688"/>
            <a:ext cx="44450" cy="26987"/>
          </a:xfrm>
          <a:custGeom>
            <a:avLst/>
            <a:gdLst>
              <a:gd name="T0" fmla="*/ 27 w 28"/>
              <a:gd name="T1" fmla="*/ 16 h 17"/>
              <a:gd name="T2" fmla="*/ 17 w 28"/>
              <a:gd name="T3" fmla="*/ 8 h 17"/>
              <a:gd name="T4" fmla="*/ 6 w 28"/>
              <a:gd name="T5" fmla="*/ 0 h 17"/>
              <a:gd name="T6" fmla="*/ 0 w 28"/>
              <a:gd name="T7" fmla="*/ 0 h 17"/>
            </a:gdLst>
            <a:ahLst/>
            <a:cxnLst>
              <a:cxn ang="0">
                <a:pos x="T0" y="T1"/>
              </a:cxn>
              <a:cxn ang="0">
                <a:pos x="T2" y="T3"/>
              </a:cxn>
              <a:cxn ang="0">
                <a:pos x="T4" y="T5"/>
              </a:cxn>
              <a:cxn ang="0">
                <a:pos x="T6" y="T7"/>
              </a:cxn>
            </a:cxnLst>
            <a:rect l="0" t="0" r="r" b="b"/>
            <a:pathLst>
              <a:path w="28" h="17">
                <a:moveTo>
                  <a:pt x="27" y="16"/>
                </a:moveTo>
                <a:lnTo>
                  <a:pt x="17" y="8"/>
                </a:lnTo>
                <a:lnTo>
                  <a:pt x="6" y="0"/>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5" name="Freeform 134"/>
          <p:cNvSpPr>
            <a:spLocks/>
          </p:cNvSpPr>
          <p:nvPr/>
        </p:nvSpPr>
        <p:spPr bwMode="auto">
          <a:xfrm>
            <a:off x="8666163" y="2341563"/>
            <a:ext cx="74612" cy="88900"/>
          </a:xfrm>
          <a:custGeom>
            <a:avLst/>
            <a:gdLst>
              <a:gd name="T0" fmla="*/ 0 w 47"/>
              <a:gd name="T1" fmla="*/ 0 h 56"/>
              <a:gd name="T2" fmla="*/ 2 w 47"/>
              <a:gd name="T3" fmla="*/ 3 h 56"/>
              <a:gd name="T4" fmla="*/ 6 w 47"/>
              <a:gd name="T5" fmla="*/ 6 h 56"/>
              <a:gd name="T6" fmla="*/ 12 w 47"/>
              <a:gd name="T7" fmla="*/ 11 h 56"/>
              <a:gd name="T8" fmla="*/ 17 w 47"/>
              <a:gd name="T9" fmla="*/ 18 h 56"/>
              <a:gd name="T10" fmla="*/ 20 w 47"/>
              <a:gd name="T11" fmla="*/ 22 h 56"/>
              <a:gd name="T12" fmla="*/ 26 w 47"/>
              <a:gd name="T13" fmla="*/ 24 h 56"/>
              <a:gd name="T14" fmla="*/ 32 w 47"/>
              <a:gd name="T15" fmla="*/ 27 h 56"/>
              <a:gd name="T16" fmla="*/ 38 w 47"/>
              <a:gd name="T17" fmla="*/ 30 h 56"/>
              <a:gd name="T18" fmla="*/ 40 w 47"/>
              <a:gd name="T19" fmla="*/ 33 h 56"/>
              <a:gd name="T20" fmla="*/ 42 w 47"/>
              <a:gd name="T21" fmla="*/ 35 h 56"/>
              <a:gd name="T22" fmla="*/ 44 w 47"/>
              <a:gd name="T23" fmla="*/ 40 h 56"/>
              <a:gd name="T24" fmla="*/ 46 w 47"/>
              <a:gd name="T25" fmla="*/ 44 h 56"/>
              <a:gd name="T26" fmla="*/ 46 w 47"/>
              <a:gd name="T27" fmla="*/ 48 h 56"/>
              <a:gd name="T28" fmla="*/ 46 w 47"/>
              <a:gd name="T29" fmla="*/ 52 h 56"/>
              <a:gd name="T30" fmla="*/ 44 w 47"/>
              <a:gd name="T3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6">
                <a:moveTo>
                  <a:pt x="0" y="0"/>
                </a:moveTo>
                <a:lnTo>
                  <a:pt x="2" y="3"/>
                </a:lnTo>
                <a:lnTo>
                  <a:pt x="6" y="6"/>
                </a:lnTo>
                <a:lnTo>
                  <a:pt x="12" y="11"/>
                </a:lnTo>
                <a:lnTo>
                  <a:pt x="17" y="18"/>
                </a:lnTo>
                <a:lnTo>
                  <a:pt x="20" y="22"/>
                </a:lnTo>
                <a:lnTo>
                  <a:pt x="26" y="24"/>
                </a:lnTo>
                <a:lnTo>
                  <a:pt x="32" y="27"/>
                </a:lnTo>
                <a:lnTo>
                  <a:pt x="38" y="30"/>
                </a:lnTo>
                <a:lnTo>
                  <a:pt x="40" y="33"/>
                </a:lnTo>
                <a:lnTo>
                  <a:pt x="42" y="35"/>
                </a:lnTo>
                <a:lnTo>
                  <a:pt x="44" y="40"/>
                </a:lnTo>
                <a:lnTo>
                  <a:pt x="46" y="44"/>
                </a:lnTo>
                <a:lnTo>
                  <a:pt x="46" y="48"/>
                </a:lnTo>
                <a:lnTo>
                  <a:pt x="46" y="52"/>
                </a:lnTo>
                <a:lnTo>
                  <a:pt x="44" y="5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6" name="Freeform 135"/>
          <p:cNvSpPr>
            <a:spLocks/>
          </p:cNvSpPr>
          <p:nvPr/>
        </p:nvSpPr>
        <p:spPr bwMode="auto">
          <a:xfrm>
            <a:off x="8602663" y="2347913"/>
            <a:ext cx="73025" cy="77787"/>
          </a:xfrm>
          <a:custGeom>
            <a:avLst/>
            <a:gdLst>
              <a:gd name="T0" fmla="*/ 0 w 46"/>
              <a:gd name="T1" fmla="*/ 0 h 49"/>
              <a:gd name="T2" fmla="*/ 2 w 46"/>
              <a:gd name="T3" fmla="*/ 8 h 49"/>
              <a:gd name="T4" fmla="*/ 5 w 46"/>
              <a:gd name="T5" fmla="*/ 12 h 49"/>
              <a:gd name="T6" fmla="*/ 10 w 46"/>
              <a:gd name="T7" fmla="*/ 15 h 49"/>
              <a:gd name="T8" fmla="*/ 15 w 46"/>
              <a:gd name="T9" fmla="*/ 18 h 49"/>
              <a:gd name="T10" fmla="*/ 18 w 46"/>
              <a:gd name="T11" fmla="*/ 22 h 49"/>
              <a:gd name="T12" fmla="*/ 23 w 46"/>
              <a:gd name="T13" fmla="*/ 26 h 49"/>
              <a:gd name="T14" fmla="*/ 28 w 46"/>
              <a:gd name="T15" fmla="*/ 29 h 49"/>
              <a:gd name="T16" fmla="*/ 34 w 46"/>
              <a:gd name="T17" fmla="*/ 33 h 49"/>
              <a:gd name="T18" fmla="*/ 38 w 46"/>
              <a:gd name="T19" fmla="*/ 36 h 49"/>
              <a:gd name="T20" fmla="*/ 41 w 46"/>
              <a:gd name="T21" fmla="*/ 39 h 49"/>
              <a:gd name="T22" fmla="*/ 43 w 46"/>
              <a:gd name="T23" fmla="*/ 43 h 49"/>
              <a:gd name="T24" fmla="*/ 44 w 46"/>
              <a:gd name="T25" fmla="*/ 45 h 49"/>
              <a:gd name="T26" fmla="*/ 45 w 46"/>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0" y="0"/>
                </a:moveTo>
                <a:lnTo>
                  <a:pt x="2" y="8"/>
                </a:lnTo>
                <a:lnTo>
                  <a:pt x="5" y="12"/>
                </a:lnTo>
                <a:lnTo>
                  <a:pt x="10" y="15"/>
                </a:lnTo>
                <a:lnTo>
                  <a:pt x="15" y="18"/>
                </a:lnTo>
                <a:lnTo>
                  <a:pt x="18" y="22"/>
                </a:lnTo>
                <a:lnTo>
                  <a:pt x="23" y="26"/>
                </a:lnTo>
                <a:lnTo>
                  <a:pt x="28" y="29"/>
                </a:lnTo>
                <a:lnTo>
                  <a:pt x="34" y="33"/>
                </a:lnTo>
                <a:lnTo>
                  <a:pt x="38" y="36"/>
                </a:lnTo>
                <a:lnTo>
                  <a:pt x="41" y="39"/>
                </a:lnTo>
                <a:lnTo>
                  <a:pt x="43" y="43"/>
                </a:lnTo>
                <a:lnTo>
                  <a:pt x="44" y="45"/>
                </a:lnTo>
                <a:lnTo>
                  <a:pt x="45" y="48"/>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7" name="Freeform 136"/>
          <p:cNvSpPr>
            <a:spLocks/>
          </p:cNvSpPr>
          <p:nvPr/>
        </p:nvSpPr>
        <p:spPr bwMode="auto">
          <a:xfrm>
            <a:off x="8531225" y="2344738"/>
            <a:ext cx="39688" cy="71437"/>
          </a:xfrm>
          <a:custGeom>
            <a:avLst/>
            <a:gdLst>
              <a:gd name="T0" fmla="*/ 2 w 25"/>
              <a:gd name="T1" fmla="*/ 0 h 45"/>
              <a:gd name="T2" fmla="*/ 0 w 25"/>
              <a:gd name="T3" fmla="*/ 4 h 45"/>
              <a:gd name="T4" fmla="*/ 2 w 25"/>
              <a:gd name="T5" fmla="*/ 5 h 45"/>
              <a:gd name="T6" fmla="*/ 4 w 25"/>
              <a:gd name="T7" fmla="*/ 7 h 45"/>
              <a:gd name="T8" fmla="*/ 6 w 25"/>
              <a:gd name="T9" fmla="*/ 9 h 45"/>
              <a:gd name="T10" fmla="*/ 8 w 25"/>
              <a:gd name="T11" fmla="*/ 10 h 45"/>
              <a:gd name="T12" fmla="*/ 9 w 25"/>
              <a:gd name="T13" fmla="*/ 12 h 45"/>
              <a:gd name="T14" fmla="*/ 11 w 25"/>
              <a:gd name="T15" fmla="*/ 14 h 45"/>
              <a:gd name="T16" fmla="*/ 12 w 25"/>
              <a:gd name="T17" fmla="*/ 16 h 45"/>
              <a:gd name="T18" fmla="*/ 16 w 25"/>
              <a:gd name="T19" fmla="*/ 19 h 45"/>
              <a:gd name="T20" fmla="*/ 18 w 25"/>
              <a:gd name="T21" fmla="*/ 21 h 45"/>
              <a:gd name="T22" fmla="*/ 20 w 25"/>
              <a:gd name="T23" fmla="*/ 23 h 45"/>
              <a:gd name="T24" fmla="*/ 22 w 25"/>
              <a:gd name="T25" fmla="*/ 25 h 45"/>
              <a:gd name="T26" fmla="*/ 22 w 25"/>
              <a:gd name="T27" fmla="*/ 27 h 45"/>
              <a:gd name="T28" fmla="*/ 23 w 25"/>
              <a:gd name="T29" fmla="*/ 30 h 45"/>
              <a:gd name="T30" fmla="*/ 24 w 25"/>
              <a:gd name="T31" fmla="*/ 33 h 45"/>
              <a:gd name="T32" fmla="*/ 23 w 25"/>
              <a:gd name="T33" fmla="*/ 37 h 45"/>
              <a:gd name="T34" fmla="*/ 23 w 25"/>
              <a:gd name="T35" fmla="*/ 40 h 45"/>
              <a:gd name="T36" fmla="*/ 22 w 25"/>
              <a:gd name="T37" fmla="*/ 42 h 45"/>
              <a:gd name="T38" fmla="*/ 21 w 25"/>
              <a:gd name="T3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2" y="0"/>
                </a:moveTo>
                <a:lnTo>
                  <a:pt x="0" y="4"/>
                </a:lnTo>
                <a:lnTo>
                  <a:pt x="2" y="5"/>
                </a:lnTo>
                <a:lnTo>
                  <a:pt x="4" y="7"/>
                </a:lnTo>
                <a:lnTo>
                  <a:pt x="6" y="9"/>
                </a:lnTo>
                <a:lnTo>
                  <a:pt x="8" y="10"/>
                </a:lnTo>
                <a:lnTo>
                  <a:pt x="9" y="12"/>
                </a:lnTo>
                <a:lnTo>
                  <a:pt x="11" y="14"/>
                </a:lnTo>
                <a:lnTo>
                  <a:pt x="12" y="16"/>
                </a:lnTo>
                <a:lnTo>
                  <a:pt x="16" y="19"/>
                </a:lnTo>
                <a:lnTo>
                  <a:pt x="18" y="21"/>
                </a:lnTo>
                <a:lnTo>
                  <a:pt x="20" y="23"/>
                </a:lnTo>
                <a:lnTo>
                  <a:pt x="22" y="25"/>
                </a:lnTo>
                <a:lnTo>
                  <a:pt x="22" y="27"/>
                </a:lnTo>
                <a:lnTo>
                  <a:pt x="23" y="30"/>
                </a:lnTo>
                <a:lnTo>
                  <a:pt x="24" y="33"/>
                </a:lnTo>
                <a:lnTo>
                  <a:pt x="23" y="37"/>
                </a:lnTo>
                <a:lnTo>
                  <a:pt x="23" y="40"/>
                </a:lnTo>
                <a:lnTo>
                  <a:pt x="22" y="42"/>
                </a:lnTo>
                <a:lnTo>
                  <a:pt x="21" y="4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8" name="Freeform 137"/>
          <p:cNvSpPr>
            <a:spLocks/>
          </p:cNvSpPr>
          <p:nvPr/>
        </p:nvSpPr>
        <p:spPr bwMode="auto">
          <a:xfrm>
            <a:off x="8667750" y="2224088"/>
            <a:ext cx="26988" cy="26987"/>
          </a:xfrm>
          <a:custGeom>
            <a:avLst/>
            <a:gdLst>
              <a:gd name="T0" fmla="*/ 16 w 17"/>
              <a:gd name="T1" fmla="*/ 0 h 17"/>
              <a:gd name="T2" fmla="*/ 12 w 17"/>
              <a:gd name="T3" fmla="*/ 2 h 17"/>
              <a:gd name="T4" fmla="*/ 9 w 17"/>
              <a:gd name="T5" fmla="*/ 4 h 17"/>
              <a:gd name="T6" fmla="*/ 6 w 17"/>
              <a:gd name="T7" fmla="*/ 6 h 17"/>
              <a:gd name="T8" fmla="*/ 3 w 17"/>
              <a:gd name="T9" fmla="*/ 8 h 17"/>
              <a:gd name="T10" fmla="*/ 3 w 17"/>
              <a:gd name="T11" fmla="*/ 10 h 17"/>
              <a:gd name="T12" fmla="*/ 0 w 17"/>
              <a:gd name="T13" fmla="*/ 12 h 17"/>
              <a:gd name="T14" fmla="*/ 3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6" y="0"/>
                </a:moveTo>
                <a:lnTo>
                  <a:pt x="12" y="2"/>
                </a:lnTo>
                <a:lnTo>
                  <a:pt x="9" y="4"/>
                </a:lnTo>
                <a:lnTo>
                  <a:pt x="6" y="6"/>
                </a:lnTo>
                <a:lnTo>
                  <a:pt x="3" y="8"/>
                </a:lnTo>
                <a:lnTo>
                  <a:pt x="3" y="10"/>
                </a:lnTo>
                <a:lnTo>
                  <a:pt x="0" y="12"/>
                </a:lnTo>
                <a:lnTo>
                  <a:pt x="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39" name="Freeform 138"/>
          <p:cNvSpPr>
            <a:spLocks/>
          </p:cNvSpPr>
          <p:nvPr/>
        </p:nvSpPr>
        <p:spPr bwMode="auto">
          <a:xfrm>
            <a:off x="8477250" y="2254250"/>
            <a:ext cx="28575" cy="26988"/>
          </a:xfrm>
          <a:custGeom>
            <a:avLst/>
            <a:gdLst>
              <a:gd name="T0" fmla="*/ 0 w 18"/>
              <a:gd name="T1" fmla="*/ 0 h 17"/>
              <a:gd name="T2" fmla="*/ 5 w 18"/>
              <a:gd name="T3" fmla="*/ 0 h 17"/>
              <a:gd name="T4" fmla="*/ 12 w 18"/>
              <a:gd name="T5" fmla="*/ 4 h 17"/>
              <a:gd name="T6" fmla="*/ 17 w 18"/>
              <a:gd name="T7" fmla="*/ 16 h 17"/>
            </a:gdLst>
            <a:ahLst/>
            <a:cxnLst>
              <a:cxn ang="0">
                <a:pos x="T0" y="T1"/>
              </a:cxn>
              <a:cxn ang="0">
                <a:pos x="T2" y="T3"/>
              </a:cxn>
              <a:cxn ang="0">
                <a:pos x="T4" y="T5"/>
              </a:cxn>
              <a:cxn ang="0">
                <a:pos x="T6" y="T7"/>
              </a:cxn>
            </a:cxnLst>
            <a:rect l="0" t="0" r="r" b="b"/>
            <a:pathLst>
              <a:path w="18" h="17">
                <a:moveTo>
                  <a:pt x="0" y="0"/>
                </a:moveTo>
                <a:lnTo>
                  <a:pt x="5" y="0"/>
                </a:lnTo>
                <a:lnTo>
                  <a:pt x="12" y="4"/>
                </a:lnTo>
                <a:lnTo>
                  <a:pt x="1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0" name="Freeform 139"/>
          <p:cNvSpPr>
            <a:spLocks/>
          </p:cNvSpPr>
          <p:nvPr/>
        </p:nvSpPr>
        <p:spPr bwMode="auto">
          <a:xfrm>
            <a:off x="8564563" y="2351088"/>
            <a:ext cx="173037" cy="28575"/>
          </a:xfrm>
          <a:custGeom>
            <a:avLst/>
            <a:gdLst>
              <a:gd name="T0" fmla="*/ 108 w 109"/>
              <a:gd name="T1" fmla="*/ 1 h 18"/>
              <a:gd name="T2" fmla="*/ 103 w 109"/>
              <a:gd name="T3" fmla="*/ 0 h 18"/>
              <a:gd name="T4" fmla="*/ 98 w 109"/>
              <a:gd name="T5" fmla="*/ 0 h 18"/>
              <a:gd name="T6" fmla="*/ 92 w 109"/>
              <a:gd name="T7" fmla="*/ 1 h 18"/>
              <a:gd name="T8" fmla="*/ 87 w 109"/>
              <a:gd name="T9" fmla="*/ 3 h 18"/>
              <a:gd name="T10" fmla="*/ 83 w 109"/>
              <a:gd name="T11" fmla="*/ 6 h 18"/>
              <a:gd name="T12" fmla="*/ 79 w 109"/>
              <a:gd name="T13" fmla="*/ 9 h 18"/>
              <a:gd name="T14" fmla="*/ 74 w 109"/>
              <a:gd name="T15" fmla="*/ 9 h 18"/>
              <a:gd name="T16" fmla="*/ 67 w 109"/>
              <a:gd name="T17" fmla="*/ 9 h 18"/>
              <a:gd name="T18" fmla="*/ 61 w 109"/>
              <a:gd name="T19" fmla="*/ 9 h 18"/>
              <a:gd name="T20" fmla="*/ 54 w 109"/>
              <a:gd name="T21" fmla="*/ 10 h 18"/>
              <a:gd name="T22" fmla="*/ 48 w 109"/>
              <a:gd name="T23" fmla="*/ 12 h 18"/>
              <a:gd name="T24" fmla="*/ 44 w 109"/>
              <a:gd name="T25" fmla="*/ 15 h 18"/>
              <a:gd name="T26" fmla="*/ 40 w 109"/>
              <a:gd name="T27" fmla="*/ 17 h 18"/>
              <a:gd name="T28" fmla="*/ 29 w 109"/>
              <a:gd name="T29" fmla="*/ 10 h 18"/>
              <a:gd name="T30" fmla="*/ 22 w 109"/>
              <a:gd name="T31" fmla="*/ 9 h 18"/>
              <a:gd name="T32" fmla="*/ 15 w 109"/>
              <a:gd name="T33" fmla="*/ 9 h 18"/>
              <a:gd name="T34" fmla="*/ 8 w 109"/>
              <a:gd name="T35" fmla="*/ 10 h 18"/>
              <a:gd name="T36" fmla="*/ 4 w 109"/>
              <a:gd name="T37" fmla="*/ 11 h 18"/>
              <a:gd name="T38" fmla="*/ 0 w 109"/>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8">
                <a:moveTo>
                  <a:pt x="108" y="1"/>
                </a:moveTo>
                <a:lnTo>
                  <a:pt x="103" y="0"/>
                </a:lnTo>
                <a:lnTo>
                  <a:pt x="98" y="0"/>
                </a:lnTo>
                <a:lnTo>
                  <a:pt x="92" y="1"/>
                </a:lnTo>
                <a:lnTo>
                  <a:pt x="87" y="3"/>
                </a:lnTo>
                <a:lnTo>
                  <a:pt x="83" y="6"/>
                </a:lnTo>
                <a:lnTo>
                  <a:pt x="79" y="9"/>
                </a:lnTo>
                <a:lnTo>
                  <a:pt x="74" y="9"/>
                </a:lnTo>
                <a:lnTo>
                  <a:pt x="67" y="9"/>
                </a:lnTo>
                <a:lnTo>
                  <a:pt x="61" y="9"/>
                </a:lnTo>
                <a:lnTo>
                  <a:pt x="54" y="10"/>
                </a:lnTo>
                <a:lnTo>
                  <a:pt x="48" y="12"/>
                </a:lnTo>
                <a:lnTo>
                  <a:pt x="44" y="15"/>
                </a:lnTo>
                <a:lnTo>
                  <a:pt x="40" y="17"/>
                </a:lnTo>
                <a:lnTo>
                  <a:pt x="29" y="10"/>
                </a:lnTo>
                <a:lnTo>
                  <a:pt x="22" y="9"/>
                </a:lnTo>
                <a:lnTo>
                  <a:pt x="15" y="9"/>
                </a:lnTo>
                <a:lnTo>
                  <a:pt x="8" y="10"/>
                </a:lnTo>
                <a:lnTo>
                  <a:pt x="4" y="11"/>
                </a:lnTo>
                <a:lnTo>
                  <a:pt x="0" y="12"/>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1" name="Freeform 140"/>
          <p:cNvSpPr>
            <a:spLocks/>
          </p:cNvSpPr>
          <p:nvPr/>
        </p:nvSpPr>
        <p:spPr bwMode="auto">
          <a:xfrm>
            <a:off x="8723313" y="2365375"/>
            <a:ext cx="28575" cy="26988"/>
          </a:xfrm>
          <a:custGeom>
            <a:avLst/>
            <a:gdLst>
              <a:gd name="T0" fmla="*/ 17 w 18"/>
              <a:gd name="T1" fmla="*/ 4 h 17"/>
              <a:gd name="T2" fmla="*/ 12 w 18"/>
              <a:gd name="T3" fmla="*/ 0 h 17"/>
              <a:gd name="T4" fmla="*/ 7 w 18"/>
              <a:gd name="T5" fmla="*/ 4 h 17"/>
              <a:gd name="T6" fmla="*/ 4 w 18"/>
              <a:gd name="T7" fmla="*/ 8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4"/>
                </a:moveTo>
                <a:lnTo>
                  <a:pt x="12" y="0"/>
                </a:lnTo>
                <a:lnTo>
                  <a:pt x="7" y="4"/>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2" name="Freeform 141"/>
          <p:cNvSpPr>
            <a:spLocks/>
          </p:cNvSpPr>
          <p:nvPr/>
        </p:nvSpPr>
        <p:spPr bwMode="auto">
          <a:xfrm>
            <a:off x="8666163" y="2378075"/>
            <a:ext cx="39687" cy="26988"/>
          </a:xfrm>
          <a:custGeom>
            <a:avLst/>
            <a:gdLst>
              <a:gd name="T0" fmla="*/ 24 w 25"/>
              <a:gd name="T1" fmla="*/ 1 h 17"/>
              <a:gd name="T2" fmla="*/ 19 w 25"/>
              <a:gd name="T3" fmla="*/ 0 h 17"/>
              <a:gd name="T4" fmla="*/ 14 w 25"/>
              <a:gd name="T5" fmla="*/ 1 h 17"/>
              <a:gd name="T6" fmla="*/ 8 w 25"/>
              <a:gd name="T7" fmla="*/ 5 h 17"/>
              <a:gd name="T8" fmla="*/ 4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1"/>
                </a:moveTo>
                <a:lnTo>
                  <a:pt x="19" y="0"/>
                </a:lnTo>
                <a:lnTo>
                  <a:pt x="14" y="1"/>
                </a:lnTo>
                <a:lnTo>
                  <a:pt x="8" y="5"/>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3" name="Freeform 142"/>
          <p:cNvSpPr>
            <a:spLocks/>
          </p:cNvSpPr>
          <p:nvPr/>
        </p:nvSpPr>
        <p:spPr bwMode="auto">
          <a:xfrm>
            <a:off x="8601075" y="2387600"/>
            <a:ext cx="38100" cy="26988"/>
          </a:xfrm>
          <a:custGeom>
            <a:avLst/>
            <a:gdLst>
              <a:gd name="T0" fmla="*/ 23 w 24"/>
              <a:gd name="T1" fmla="*/ 8 h 17"/>
              <a:gd name="T2" fmla="*/ 18 w 24"/>
              <a:gd name="T3" fmla="*/ 0 h 17"/>
              <a:gd name="T4" fmla="*/ 13 w 24"/>
              <a:gd name="T5" fmla="*/ 0 h 17"/>
              <a:gd name="T6" fmla="*/ 7 w 24"/>
              <a:gd name="T7" fmla="*/ 0 h 17"/>
              <a:gd name="T8" fmla="*/ 0 w 24"/>
              <a:gd name="T9" fmla="*/ 16 h 17"/>
            </a:gdLst>
            <a:ahLst/>
            <a:cxnLst>
              <a:cxn ang="0">
                <a:pos x="T0" y="T1"/>
              </a:cxn>
              <a:cxn ang="0">
                <a:pos x="T2" y="T3"/>
              </a:cxn>
              <a:cxn ang="0">
                <a:pos x="T4" y="T5"/>
              </a:cxn>
              <a:cxn ang="0">
                <a:pos x="T6" y="T7"/>
              </a:cxn>
              <a:cxn ang="0">
                <a:pos x="T8" y="T9"/>
              </a:cxn>
            </a:cxnLst>
            <a:rect l="0" t="0" r="r" b="b"/>
            <a:pathLst>
              <a:path w="24" h="17">
                <a:moveTo>
                  <a:pt x="23" y="8"/>
                </a:moveTo>
                <a:lnTo>
                  <a:pt x="18" y="0"/>
                </a:lnTo>
                <a:lnTo>
                  <a:pt x="13" y="0"/>
                </a:lnTo>
                <a:lnTo>
                  <a:pt x="7"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4" name="Freeform 143"/>
          <p:cNvSpPr>
            <a:spLocks/>
          </p:cNvSpPr>
          <p:nvPr/>
        </p:nvSpPr>
        <p:spPr bwMode="auto">
          <a:xfrm>
            <a:off x="8505825" y="2370138"/>
            <a:ext cx="39688" cy="26987"/>
          </a:xfrm>
          <a:custGeom>
            <a:avLst/>
            <a:gdLst>
              <a:gd name="T0" fmla="*/ 24 w 25"/>
              <a:gd name="T1" fmla="*/ 0 h 17"/>
              <a:gd name="T2" fmla="*/ 18 w 25"/>
              <a:gd name="T3" fmla="*/ 0 h 17"/>
              <a:gd name="T4" fmla="*/ 13 w 25"/>
              <a:gd name="T5" fmla="*/ 0 h 17"/>
              <a:gd name="T6" fmla="*/ 7 w 25"/>
              <a:gd name="T7" fmla="*/ 2 h 17"/>
              <a:gd name="T8" fmla="*/ 3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0"/>
                </a:moveTo>
                <a:lnTo>
                  <a:pt x="18" y="0"/>
                </a:lnTo>
                <a:lnTo>
                  <a:pt x="13" y="0"/>
                </a:lnTo>
                <a:lnTo>
                  <a:pt x="7" y="2"/>
                </a:lnTo>
                <a:lnTo>
                  <a:pt x="3"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5" name="Freeform 144"/>
          <p:cNvSpPr>
            <a:spLocks/>
          </p:cNvSpPr>
          <p:nvPr/>
        </p:nvSpPr>
        <p:spPr bwMode="auto">
          <a:xfrm>
            <a:off x="8486775" y="2349500"/>
            <a:ext cx="46038" cy="26988"/>
          </a:xfrm>
          <a:custGeom>
            <a:avLst/>
            <a:gdLst>
              <a:gd name="T0" fmla="*/ 28 w 29"/>
              <a:gd name="T1" fmla="*/ 8 h 17"/>
              <a:gd name="T2" fmla="*/ 21 w 29"/>
              <a:gd name="T3" fmla="*/ 0 h 17"/>
              <a:gd name="T4" fmla="*/ 15 w 29"/>
              <a:gd name="T5" fmla="*/ 0 h 17"/>
              <a:gd name="T6" fmla="*/ 10 w 29"/>
              <a:gd name="T7" fmla="*/ 0 h 17"/>
              <a:gd name="T8" fmla="*/ 5 w 29"/>
              <a:gd name="T9" fmla="*/ 0 h 17"/>
              <a:gd name="T10" fmla="*/ 0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28" y="8"/>
                </a:moveTo>
                <a:lnTo>
                  <a:pt x="21" y="0"/>
                </a:lnTo>
                <a:lnTo>
                  <a:pt x="15" y="0"/>
                </a:lnTo>
                <a:lnTo>
                  <a:pt x="10" y="0"/>
                </a:lnTo>
                <a:lnTo>
                  <a:pt x="5"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6" name="Freeform 145"/>
          <p:cNvSpPr>
            <a:spLocks/>
          </p:cNvSpPr>
          <p:nvPr/>
        </p:nvSpPr>
        <p:spPr bwMode="auto">
          <a:xfrm>
            <a:off x="3275013" y="2127250"/>
            <a:ext cx="528637" cy="476250"/>
          </a:xfrm>
          <a:custGeom>
            <a:avLst/>
            <a:gdLst>
              <a:gd name="T0" fmla="*/ 217 w 333"/>
              <a:gd name="T1" fmla="*/ 271 h 300"/>
              <a:gd name="T2" fmla="*/ 220 w 333"/>
              <a:gd name="T3" fmla="*/ 257 h 300"/>
              <a:gd name="T4" fmla="*/ 232 w 333"/>
              <a:gd name="T5" fmla="*/ 250 h 300"/>
              <a:gd name="T6" fmla="*/ 272 w 333"/>
              <a:gd name="T7" fmla="*/ 244 h 300"/>
              <a:gd name="T8" fmla="*/ 291 w 333"/>
              <a:gd name="T9" fmla="*/ 236 h 300"/>
              <a:gd name="T10" fmla="*/ 298 w 333"/>
              <a:gd name="T11" fmla="*/ 229 h 300"/>
              <a:gd name="T12" fmla="*/ 298 w 333"/>
              <a:gd name="T13" fmla="*/ 213 h 300"/>
              <a:gd name="T14" fmla="*/ 296 w 333"/>
              <a:gd name="T15" fmla="*/ 188 h 300"/>
              <a:gd name="T16" fmla="*/ 301 w 333"/>
              <a:gd name="T17" fmla="*/ 171 h 300"/>
              <a:gd name="T18" fmla="*/ 314 w 333"/>
              <a:gd name="T19" fmla="*/ 165 h 300"/>
              <a:gd name="T20" fmla="*/ 329 w 333"/>
              <a:gd name="T21" fmla="*/ 159 h 300"/>
              <a:gd name="T22" fmla="*/ 332 w 333"/>
              <a:gd name="T23" fmla="*/ 151 h 300"/>
              <a:gd name="T24" fmla="*/ 323 w 333"/>
              <a:gd name="T25" fmla="*/ 144 h 300"/>
              <a:gd name="T26" fmla="*/ 294 w 333"/>
              <a:gd name="T27" fmla="*/ 114 h 300"/>
              <a:gd name="T28" fmla="*/ 299 w 333"/>
              <a:gd name="T29" fmla="*/ 105 h 300"/>
              <a:gd name="T30" fmla="*/ 306 w 333"/>
              <a:gd name="T31" fmla="*/ 87 h 300"/>
              <a:gd name="T32" fmla="*/ 300 w 333"/>
              <a:gd name="T33" fmla="*/ 58 h 300"/>
              <a:gd name="T34" fmla="*/ 282 w 333"/>
              <a:gd name="T35" fmla="*/ 31 h 300"/>
              <a:gd name="T36" fmla="*/ 263 w 333"/>
              <a:gd name="T37" fmla="*/ 12 h 300"/>
              <a:gd name="T38" fmla="*/ 224 w 333"/>
              <a:gd name="T39" fmla="*/ 1 h 300"/>
              <a:gd name="T40" fmla="*/ 180 w 333"/>
              <a:gd name="T41" fmla="*/ 0 h 300"/>
              <a:gd name="T42" fmla="*/ 139 w 333"/>
              <a:gd name="T43" fmla="*/ 2 h 300"/>
              <a:gd name="T44" fmla="*/ 102 w 333"/>
              <a:gd name="T45" fmla="*/ 11 h 300"/>
              <a:gd name="T46" fmla="*/ 59 w 333"/>
              <a:gd name="T47" fmla="*/ 32 h 300"/>
              <a:gd name="T48" fmla="*/ 38 w 333"/>
              <a:gd name="T49" fmla="*/ 48 h 300"/>
              <a:gd name="T50" fmla="*/ 17 w 333"/>
              <a:gd name="T51" fmla="*/ 72 h 300"/>
              <a:gd name="T52" fmla="*/ 1 w 333"/>
              <a:gd name="T53" fmla="*/ 102 h 300"/>
              <a:gd name="T54" fmla="*/ 0 w 333"/>
              <a:gd name="T55" fmla="*/ 129 h 300"/>
              <a:gd name="T56" fmla="*/ 9 w 333"/>
              <a:gd name="T57" fmla="*/ 153 h 300"/>
              <a:gd name="T58" fmla="*/ 52 w 333"/>
              <a:gd name="T59" fmla="*/ 206 h 300"/>
              <a:gd name="T60" fmla="*/ 66 w 333"/>
              <a:gd name="T61" fmla="*/ 230 h 300"/>
              <a:gd name="T62" fmla="*/ 70 w 333"/>
              <a:gd name="T63" fmla="*/ 246 h 300"/>
              <a:gd name="T64" fmla="*/ 71 w 333"/>
              <a:gd name="T65" fmla="*/ 267 h 300"/>
              <a:gd name="T66" fmla="*/ 217 w 333"/>
              <a:gd name="T67"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 h="300">
                <a:moveTo>
                  <a:pt x="217" y="299"/>
                </a:moveTo>
                <a:lnTo>
                  <a:pt x="217" y="271"/>
                </a:lnTo>
                <a:lnTo>
                  <a:pt x="218" y="264"/>
                </a:lnTo>
                <a:lnTo>
                  <a:pt x="220" y="257"/>
                </a:lnTo>
                <a:lnTo>
                  <a:pt x="225" y="252"/>
                </a:lnTo>
                <a:lnTo>
                  <a:pt x="232" y="250"/>
                </a:lnTo>
                <a:lnTo>
                  <a:pt x="257" y="246"/>
                </a:lnTo>
                <a:lnTo>
                  <a:pt x="272" y="244"/>
                </a:lnTo>
                <a:lnTo>
                  <a:pt x="282" y="240"/>
                </a:lnTo>
                <a:lnTo>
                  <a:pt x="291" y="236"/>
                </a:lnTo>
                <a:lnTo>
                  <a:pt x="295" y="234"/>
                </a:lnTo>
                <a:lnTo>
                  <a:pt x="298" y="229"/>
                </a:lnTo>
                <a:lnTo>
                  <a:pt x="298" y="221"/>
                </a:lnTo>
                <a:lnTo>
                  <a:pt x="298" y="213"/>
                </a:lnTo>
                <a:lnTo>
                  <a:pt x="296" y="199"/>
                </a:lnTo>
                <a:lnTo>
                  <a:pt x="296" y="188"/>
                </a:lnTo>
                <a:lnTo>
                  <a:pt x="298" y="178"/>
                </a:lnTo>
                <a:lnTo>
                  <a:pt x="301" y="171"/>
                </a:lnTo>
                <a:lnTo>
                  <a:pt x="306" y="168"/>
                </a:lnTo>
                <a:lnTo>
                  <a:pt x="314" y="165"/>
                </a:lnTo>
                <a:lnTo>
                  <a:pt x="326" y="161"/>
                </a:lnTo>
                <a:lnTo>
                  <a:pt x="329" y="159"/>
                </a:lnTo>
                <a:lnTo>
                  <a:pt x="332" y="156"/>
                </a:lnTo>
                <a:lnTo>
                  <a:pt x="332" y="151"/>
                </a:lnTo>
                <a:lnTo>
                  <a:pt x="327" y="148"/>
                </a:lnTo>
                <a:lnTo>
                  <a:pt x="323" y="144"/>
                </a:lnTo>
                <a:lnTo>
                  <a:pt x="296" y="117"/>
                </a:lnTo>
                <a:lnTo>
                  <a:pt x="294" y="114"/>
                </a:lnTo>
                <a:lnTo>
                  <a:pt x="295" y="109"/>
                </a:lnTo>
                <a:lnTo>
                  <a:pt x="299" y="105"/>
                </a:lnTo>
                <a:lnTo>
                  <a:pt x="305" y="94"/>
                </a:lnTo>
                <a:lnTo>
                  <a:pt x="306" y="87"/>
                </a:lnTo>
                <a:lnTo>
                  <a:pt x="306" y="74"/>
                </a:lnTo>
                <a:lnTo>
                  <a:pt x="300" y="58"/>
                </a:lnTo>
                <a:lnTo>
                  <a:pt x="293" y="46"/>
                </a:lnTo>
                <a:lnTo>
                  <a:pt x="282" y="31"/>
                </a:lnTo>
                <a:lnTo>
                  <a:pt x="273" y="21"/>
                </a:lnTo>
                <a:lnTo>
                  <a:pt x="263" y="12"/>
                </a:lnTo>
                <a:lnTo>
                  <a:pt x="247" y="6"/>
                </a:lnTo>
                <a:lnTo>
                  <a:pt x="224" y="1"/>
                </a:lnTo>
                <a:lnTo>
                  <a:pt x="202" y="0"/>
                </a:lnTo>
                <a:lnTo>
                  <a:pt x="180" y="0"/>
                </a:lnTo>
                <a:lnTo>
                  <a:pt x="157" y="0"/>
                </a:lnTo>
                <a:lnTo>
                  <a:pt x="139" y="2"/>
                </a:lnTo>
                <a:lnTo>
                  <a:pt x="122" y="4"/>
                </a:lnTo>
                <a:lnTo>
                  <a:pt x="102" y="11"/>
                </a:lnTo>
                <a:lnTo>
                  <a:pt x="83" y="19"/>
                </a:lnTo>
                <a:lnTo>
                  <a:pt x="59" y="32"/>
                </a:lnTo>
                <a:lnTo>
                  <a:pt x="49" y="39"/>
                </a:lnTo>
                <a:lnTo>
                  <a:pt x="38" y="48"/>
                </a:lnTo>
                <a:lnTo>
                  <a:pt x="28" y="58"/>
                </a:lnTo>
                <a:lnTo>
                  <a:pt x="17" y="72"/>
                </a:lnTo>
                <a:lnTo>
                  <a:pt x="7" y="88"/>
                </a:lnTo>
                <a:lnTo>
                  <a:pt x="1" y="102"/>
                </a:lnTo>
                <a:lnTo>
                  <a:pt x="0" y="117"/>
                </a:lnTo>
                <a:lnTo>
                  <a:pt x="0" y="129"/>
                </a:lnTo>
                <a:lnTo>
                  <a:pt x="3" y="140"/>
                </a:lnTo>
                <a:lnTo>
                  <a:pt x="9" y="153"/>
                </a:lnTo>
                <a:lnTo>
                  <a:pt x="28" y="178"/>
                </a:lnTo>
                <a:lnTo>
                  <a:pt x="52" y="206"/>
                </a:lnTo>
                <a:lnTo>
                  <a:pt x="61" y="221"/>
                </a:lnTo>
                <a:lnTo>
                  <a:pt x="66" y="230"/>
                </a:lnTo>
                <a:lnTo>
                  <a:pt x="68" y="239"/>
                </a:lnTo>
                <a:lnTo>
                  <a:pt x="70" y="246"/>
                </a:lnTo>
                <a:lnTo>
                  <a:pt x="70" y="254"/>
                </a:lnTo>
                <a:lnTo>
                  <a:pt x="71" y="267"/>
                </a:lnTo>
                <a:lnTo>
                  <a:pt x="68" y="299"/>
                </a:lnTo>
                <a:lnTo>
                  <a:pt x="217" y="299"/>
                </a:lnTo>
              </a:path>
            </a:pathLst>
          </a:custGeom>
          <a:solidFill>
            <a:srgbClr val="3333CC"/>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7" name="Rectangle 146"/>
          <p:cNvSpPr>
            <a:spLocks noChangeArrowheads="1"/>
          </p:cNvSpPr>
          <p:nvPr/>
        </p:nvSpPr>
        <p:spPr bwMode="auto">
          <a:xfrm>
            <a:off x="5745163" y="2127250"/>
            <a:ext cx="57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8" name="Freeform 147"/>
          <p:cNvSpPr>
            <a:spLocks/>
          </p:cNvSpPr>
          <p:nvPr/>
        </p:nvSpPr>
        <p:spPr bwMode="auto">
          <a:xfrm>
            <a:off x="5749925" y="2127250"/>
            <a:ext cx="542925" cy="260350"/>
          </a:xfrm>
          <a:custGeom>
            <a:avLst/>
            <a:gdLst>
              <a:gd name="T0" fmla="*/ 115 w 342"/>
              <a:gd name="T1" fmla="*/ 138 h 164"/>
              <a:gd name="T2" fmla="*/ 71 w 342"/>
              <a:gd name="T3" fmla="*/ 155 h 164"/>
              <a:gd name="T4" fmla="*/ 50 w 342"/>
              <a:gd name="T5" fmla="*/ 161 h 164"/>
              <a:gd name="T6" fmla="*/ 38 w 342"/>
              <a:gd name="T7" fmla="*/ 145 h 164"/>
              <a:gd name="T8" fmla="*/ 53 w 342"/>
              <a:gd name="T9" fmla="*/ 131 h 164"/>
              <a:gd name="T10" fmla="*/ 82 w 342"/>
              <a:gd name="T11" fmla="*/ 110 h 164"/>
              <a:gd name="T12" fmla="*/ 92 w 342"/>
              <a:gd name="T13" fmla="*/ 101 h 164"/>
              <a:gd name="T14" fmla="*/ 62 w 342"/>
              <a:gd name="T15" fmla="*/ 113 h 164"/>
              <a:gd name="T16" fmla="*/ 36 w 342"/>
              <a:gd name="T17" fmla="*/ 124 h 164"/>
              <a:gd name="T18" fmla="*/ 26 w 342"/>
              <a:gd name="T19" fmla="*/ 120 h 164"/>
              <a:gd name="T20" fmla="*/ 24 w 342"/>
              <a:gd name="T21" fmla="*/ 110 h 164"/>
              <a:gd name="T22" fmla="*/ 50 w 342"/>
              <a:gd name="T23" fmla="*/ 93 h 164"/>
              <a:gd name="T24" fmla="*/ 81 w 342"/>
              <a:gd name="T25" fmla="*/ 71 h 164"/>
              <a:gd name="T26" fmla="*/ 78 w 342"/>
              <a:gd name="T27" fmla="*/ 71 h 164"/>
              <a:gd name="T28" fmla="*/ 44 w 342"/>
              <a:gd name="T29" fmla="*/ 87 h 164"/>
              <a:gd name="T30" fmla="*/ 19 w 342"/>
              <a:gd name="T31" fmla="*/ 100 h 164"/>
              <a:gd name="T32" fmla="*/ 12 w 342"/>
              <a:gd name="T33" fmla="*/ 91 h 164"/>
              <a:gd name="T34" fmla="*/ 13 w 342"/>
              <a:gd name="T35" fmla="*/ 83 h 164"/>
              <a:gd name="T36" fmla="*/ 36 w 342"/>
              <a:gd name="T37" fmla="*/ 64 h 164"/>
              <a:gd name="T38" fmla="*/ 57 w 342"/>
              <a:gd name="T39" fmla="*/ 48 h 164"/>
              <a:gd name="T40" fmla="*/ 42 w 342"/>
              <a:gd name="T41" fmla="*/ 53 h 164"/>
              <a:gd name="T42" fmla="*/ 18 w 342"/>
              <a:gd name="T43" fmla="*/ 65 h 164"/>
              <a:gd name="T44" fmla="*/ 5 w 342"/>
              <a:gd name="T45" fmla="*/ 68 h 164"/>
              <a:gd name="T46" fmla="*/ 0 w 342"/>
              <a:gd name="T47" fmla="*/ 57 h 164"/>
              <a:gd name="T48" fmla="*/ 8 w 342"/>
              <a:gd name="T49" fmla="*/ 47 h 164"/>
              <a:gd name="T50" fmla="*/ 9 w 342"/>
              <a:gd name="T51" fmla="*/ 37 h 164"/>
              <a:gd name="T52" fmla="*/ 15 w 342"/>
              <a:gd name="T53" fmla="*/ 23 h 164"/>
              <a:gd name="T54" fmla="*/ 40 w 342"/>
              <a:gd name="T55" fmla="*/ 7 h 164"/>
              <a:gd name="T56" fmla="*/ 87 w 342"/>
              <a:gd name="T57" fmla="*/ 3 h 164"/>
              <a:gd name="T58" fmla="*/ 101 w 342"/>
              <a:gd name="T59" fmla="*/ 11 h 164"/>
              <a:gd name="T60" fmla="*/ 122 w 342"/>
              <a:gd name="T61" fmla="*/ 5 h 164"/>
              <a:gd name="T62" fmla="*/ 140 w 342"/>
              <a:gd name="T63" fmla="*/ 2 h 164"/>
              <a:gd name="T64" fmla="*/ 143 w 342"/>
              <a:gd name="T65" fmla="*/ 20 h 164"/>
              <a:gd name="T66" fmla="*/ 124 w 342"/>
              <a:gd name="T67" fmla="*/ 26 h 164"/>
              <a:gd name="T68" fmla="*/ 108 w 342"/>
              <a:gd name="T69" fmla="*/ 36 h 164"/>
              <a:gd name="T70" fmla="*/ 118 w 342"/>
              <a:gd name="T71" fmla="*/ 36 h 164"/>
              <a:gd name="T72" fmla="*/ 151 w 342"/>
              <a:gd name="T73" fmla="*/ 24 h 164"/>
              <a:gd name="T74" fmla="*/ 175 w 342"/>
              <a:gd name="T75" fmla="*/ 16 h 164"/>
              <a:gd name="T76" fmla="*/ 186 w 342"/>
              <a:gd name="T77" fmla="*/ 28 h 164"/>
              <a:gd name="T78" fmla="*/ 179 w 342"/>
              <a:gd name="T79" fmla="*/ 38 h 164"/>
              <a:gd name="T80" fmla="*/ 168 w 342"/>
              <a:gd name="T81" fmla="*/ 48 h 164"/>
              <a:gd name="T82" fmla="*/ 216 w 342"/>
              <a:gd name="T83" fmla="*/ 28 h 164"/>
              <a:gd name="T84" fmla="*/ 265 w 342"/>
              <a:gd name="T85" fmla="*/ 7 h 164"/>
              <a:gd name="T86" fmla="*/ 283 w 342"/>
              <a:gd name="T87" fmla="*/ 4 h 164"/>
              <a:gd name="T88" fmla="*/ 295 w 342"/>
              <a:gd name="T89" fmla="*/ 8 h 164"/>
              <a:gd name="T90" fmla="*/ 300 w 342"/>
              <a:gd name="T91" fmla="*/ 22 h 164"/>
              <a:gd name="T92" fmla="*/ 289 w 342"/>
              <a:gd name="T93" fmla="*/ 30 h 164"/>
              <a:gd name="T94" fmla="*/ 292 w 342"/>
              <a:gd name="T95" fmla="*/ 31 h 164"/>
              <a:gd name="T96" fmla="*/ 310 w 342"/>
              <a:gd name="T97" fmla="*/ 22 h 164"/>
              <a:gd name="T98" fmla="*/ 324 w 342"/>
              <a:gd name="T99" fmla="*/ 16 h 164"/>
              <a:gd name="T100" fmla="*/ 330 w 342"/>
              <a:gd name="T101" fmla="*/ 30 h 164"/>
              <a:gd name="T102" fmla="*/ 336 w 342"/>
              <a:gd name="T103" fmla="*/ 29 h 164"/>
              <a:gd name="T104" fmla="*/ 339 w 342"/>
              <a:gd name="T105" fmla="*/ 44 h 164"/>
              <a:gd name="T106" fmla="*/ 324 w 342"/>
              <a:gd name="T107" fmla="*/ 52 h 164"/>
              <a:gd name="T108" fmla="*/ 306 w 342"/>
              <a:gd name="T109"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 h="164">
                <a:moveTo>
                  <a:pt x="143" y="125"/>
                </a:moveTo>
                <a:lnTo>
                  <a:pt x="139" y="127"/>
                </a:lnTo>
                <a:lnTo>
                  <a:pt x="134" y="129"/>
                </a:lnTo>
                <a:lnTo>
                  <a:pt x="128" y="132"/>
                </a:lnTo>
                <a:lnTo>
                  <a:pt x="122" y="134"/>
                </a:lnTo>
                <a:lnTo>
                  <a:pt x="115" y="138"/>
                </a:lnTo>
                <a:lnTo>
                  <a:pt x="107" y="141"/>
                </a:lnTo>
                <a:lnTo>
                  <a:pt x="100" y="144"/>
                </a:lnTo>
                <a:lnTo>
                  <a:pt x="92" y="147"/>
                </a:lnTo>
                <a:lnTo>
                  <a:pt x="85" y="150"/>
                </a:lnTo>
                <a:lnTo>
                  <a:pt x="78" y="152"/>
                </a:lnTo>
                <a:lnTo>
                  <a:pt x="71" y="155"/>
                </a:lnTo>
                <a:lnTo>
                  <a:pt x="65" y="157"/>
                </a:lnTo>
                <a:lnTo>
                  <a:pt x="60" y="159"/>
                </a:lnTo>
                <a:lnTo>
                  <a:pt x="56" y="161"/>
                </a:lnTo>
                <a:lnTo>
                  <a:pt x="53" y="163"/>
                </a:lnTo>
                <a:lnTo>
                  <a:pt x="52" y="163"/>
                </a:lnTo>
                <a:lnTo>
                  <a:pt x="50" y="161"/>
                </a:lnTo>
                <a:lnTo>
                  <a:pt x="48" y="158"/>
                </a:lnTo>
                <a:lnTo>
                  <a:pt x="46" y="156"/>
                </a:lnTo>
                <a:lnTo>
                  <a:pt x="44" y="153"/>
                </a:lnTo>
                <a:lnTo>
                  <a:pt x="42" y="150"/>
                </a:lnTo>
                <a:lnTo>
                  <a:pt x="39" y="147"/>
                </a:lnTo>
                <a:lnTo>
                  <a:pt x="38" y="145"/>
                </a:lnTo>
                <a:lnTo>
                  <a:pt x="36" y="144"/>
                </a:lnTo>
                <a:lnTo>
                  <a:pt x="38" y="142"/>
                </a:lnTo>
                <a:lnTo>
                  <a:pt x="41" y="140"/>
                </a:lnTo>
                <a:lnTo>
                  <a:pt x="45" y="138"/>
                </a:lnTo>
                <a:lnTo>
                  <a:pt x="49" y="134"/>
                </a:lnTo>
                <a:lnTo>
                  <a:pt x="53" y="131"/>
                </a:lnTo>
                <a:lnTo>
                  <a:pt x="58" y="127"/>
                </a:lnTo>
                <a:lnTo>
                  <a:pt x="63" y="124"/>
                </a:lnTo>
                <a:lnTo>
                  <a:pt x="68" y="120"/>
                </a:lnTo>
                <a:lnTo>
                  <a:pt x="73" y="117"/>
                </a:lnTo>
                <a:lnTo>
                  <a:pt x="77" y="113"/>
                </a:lnTo>
                <a:lnTo>
                  <a:pt x="82" y="110"/>
                </a:lnTo>
                <a:lnTo>
                  <a:pt x="86" y="106"/>
                </a:lnTo>
                <a:lnTo>
                  <a:pt x="89" y="104"/>
                </a:lnTo>
                <a:lnTo>
                  <a:pt x="92" y="102"/>
                </a:lnTo>
                <a:lnTo>
                  <a:pt x="94" y="100"/>
                </a:lnTo>
                <a:lnTo>
                  <a:pt x="96" y="99"/>
                </a:lnTo>
                <a:lnTo>
                  <a:pt x="92" y="101"/>
                </a:lnTo>
                <a:lnTo>
                  <a:pt x="88" y="102"/>
                </a:lnTo>
                <a:lnTo>
                  <a:pt x="83" y="104"/>
                </a:lnTo>
                <a:lnTo>
                  <a:pt x="78" y="106"/>
                </a:lnTo>
                <a:lnTo>
                  <a:pt x="73" y="109"/>
                </a:lnTo>
                <a:lnTo>
                  <a:pt x="68" y="111"/>
                </a:lnTo>
                <a:lnTo>
                  <a:pt x="62" y="113"/>
                </a:lnTo>
                <a:lnTo>
                  <a:pt x="57" y="115"/>
                </a:lnTo>
                <a:lnTo>
                  <a:pt x="52" y="117"/>
                </a:lnTo>
                <a:lnTo>
                  <a:pt x="48" y="119"/>
                </a:lnTo>
                <a:lnTo>
                  <a:pt x="43" y="121"/>
                </a:lnTo>
                <a:lnTo>
                  <a:pt x="39" y="123"/>
                </a:lnTo>
                <a:lnTo>
                  <a:pt x="36" y="124"/>
                </a:lnTo>
                <a:lnTo>
                  <a:pt x="33" y="125"/>
                </a:lnTo>
                <a:lnTo>
                  <a:pt x="31" y="126"/>
                </a:lnTo>
                <a:lnTo>
                  <a:pt x="30" y="126"/>
                </a:lnTo>
                <a:lnTo>
                  <a:pt x="29" y="124"/>
                </a:lnTo>
                <a:lnTo>
                  <a:pt x="27" y="122"/>
                </a:lnTo>
                <a:lnTo>
                  <a:pt x="26" y="120"/>
                </a:lnTo>
                <a:lnTo>
                  <a:pt x="25" y="118"/>
                </a:lnTo>
                <a:lnTo>
                  <a:pt x="24" y="115"/>
                </a:lnTo>
                <a:lnTo>
                  <a:pt x="24" y="113"/>
                </a:lnTo>
                <a:lnTo>
                  <a:pt x="23" y="112"/>
                </a:lnTo>
                <a:lnTo>
                  <a:pt x="23" y="111"/>
                </a:lnTo>
                <a:lnTo>
                  <a:pt x="24" y="110"/>
                </a:lnTo>
                <a:lnTo>
                  <a:pt x="27" y="107"/>
                </a:lnTo>
                <a:lnTo>
                  <a:pt x="30" y="105"/>
                </a:lnTo>
                <a:lnTo>
                  <a:pt x="34" y="102"/>
                </a:lnTo>
                <a:lnTo>
                  <a:pt x="39" y="99"/>
                </a:lnTo>
                <a:lnTo>
                  <a:pt x="44" y="96"/>
                </a:lnTo>
                <a:lnTo>
                  <a:pt x="50" y="93"/>
                </a:lnTo>
                <a:lnTo>
                  <a:pt x="55" y="89"/>
                </a:lnTo>
                <a:lnTo>
                  <a:pt x="61" y="85"/>
                </a:lnTo>
                <a:lnTo>
                  <a:pt x="67" y="82"/>
                </a:lnTo>
                <a:lnTo>
                  <a:pt x="72" y="77"/>
                </a:lnTo>
                <a:lnTo>
                  <a:pt x="77" y="74"/>
                </a:lnTo>
                <a:lnTo>
                  <a:pt x="81" y="71"/>
                </a:lnTo>
                <a:lnTo>
                  <a:pt x="85" y="69"/>
                </a:lnTo>
                <a:lnTo>
                  <a:pt x="88" y="68"/>
                </a:lnTo>
                <a:lnTo>
                  <a:pt x="89" y="66"/>
                </a:lnTo>
                <a:lnTo>
                  <a:pt x="86" y="68"/>
                </a:lnTo>
                <a:lnTo>
                  <a:pt x="83" y="69"/>
                </a:lnTo>
                <a:lnTo>
                  <a:pt x="78" y="71"/>
                </a:lnTo>
                <a:lnTo>
                  <a:pt x="73" y="73"/>
                </a:lnTo>
                <a:lnTo>
                  <a:pt x="68" y="75"/>
                </a:lnTo>
                <a:lnTo>
                  <a:pt x="62" y="78"/>
                </a:lnTo>
                <a:lnTo>
                  <a:pt x="56" y="80"/>
                </a:lnTo>
                <a:lnTo>
                  <a:pt x="50" y="84"/>
                </a:lnTo>
                <a:lnTo>
                  <a:pt x="44" y="87"/>
                </a:lnTo>
                <a:lnTo>
                  <a:pt x="38" y="89"/>
                </a:lnTo>
                <a:lnTo>
                  <a:pt x="33" y="92"/>
                </a:lnTo>
                <a:lnTo>
                  <a:pt x="28" y="94"/>
                </a:lnTo>
                <a:lnTo>
                  <a:pt x="24" y="96"/>
                </a:lnTo>
                <a:lnTo>
                  <a:pt x="21" y="98"/>
                </a:lnTo>
                <a:lnTo>
                  <a:pt x="19" y="100"/>
                </a:lnTo>
                <a:lnTo>
                  <a:pt x="18" y="101"/>
                </a:lnTo>
                <a:lnTo>
                  <a:pt x="16" y="99"/>
                </a:lnTo>
                <a:lnTo>
                  <a:pt x="15" y="97"/>
                </a:lnTo>
                <a:lnTo>
                  <a:pt x="14" y="95"/>
                </a:lnTo>
                <a:lnTo>
                  <a:pt x="13" y="93"/>
                </a:lnTo>
                <a:lnTo>
                  <a:pt x="12" y="91"/>
                </a:lnTo>
                <a:lnTo>
                  <a:pt x="11" y="90"/>
                </a:lnTo>
                <a:lnTo>
                  <a:pt x="10" y="89"/>
                </a:lnTo>
                <a:lnTo>
                  <a:pt x="10" y="87"/>
                </a:lnTo>
                <a:lnTo>
                  <a:pt x="10" y="86"/>
                </a:lnTo>
                <a:lnTo>
                  <a:pt x="11" y="85"/>
                </a:lnTo>
                <a:lnTo>
                  <a:pt x="13" y="83"/>
                </a:lnTo>
                <a:lnTo>
                  <a:pt x="16" y="79"/>
                </a:lnTo>
                <a:lnTo>
                  <a:pt x="20" y="76"/>
                </a:lnTo>
                <a:lnTo>
                  <a:pt x="23" y="73"/>
                </a:lnTo>
                <a:lnTo>
                  <a:pt x="27" y="70"/>
                </a:lnTo>
                <a:lnTo>
                  <a:pt x="32" y="67"/>
                </a:lnTo>
                <a:lnTo>
                  <a:pt x="36" y="64"/>
                </a:lnTo>
                <a:lnTo>
                  <a:pt x="40" y="60"/>
                </a:lnTo>
                <a:lnTo>
                  <a:pt x="44" y="57"/>
                </a:lnTo>
                <a:lnTo>
                  <a:pt x="48" y="55"/>
                </a:lnTo>
                <a:lnTo>
                  <a:pt x="51" y="51"/>
                </a:lnTo>
                <a:lnTo>
                  <a:pt x="54" y="49"/>
                </a:lnTo>
                <a:lnTo>
                  <a:pt x="57" y="48"/>
                </a:lnTo>
                <a:lnTo>
                  <a:pt x="58" y="47"/>
                </a:lnTo>
                <a:lnTo>
                  <a:pt x="56" y="48"/>
                </a:lnTo>
                <a:lnTo>
                  <a:pt x="53" y="49"/>
                </a:lnTo>
                <a:lnTo>
                  <a:pt x="50" y="50"/>
                </a:lnTo>
                <a:lnTo>
                  <a:pt x="46" y="51"/>
                </a:lnTo>
                <a:lnTo>
                  <a:pt x="42" y="53"/>
                </a:lnTo>
                <a:lnTo>
                  <a:pt x="38" y="56"/>
                </a:lnTo>
                <a:lnTo>
                  <a:pt x="34" y="57"/>
                </a:lnTo>
                <a:lnTo>
                  <a:pt x="30" y="59"/>
                </a:lnTo>
                <a:lnTo>
                  <a:pt x="25" y="61"/>
                </a:lnTo>
                <a:lnTo>
                  <a:pt x="21" y="63"/>
                </a:lnTo>
                <a:lnTo>
                  <a:pt x="18" y="65"/>
                </a:lnTo>
                <a:lnTo>
                  <a:pt x="14" y="66"/>
                </a:lnTo>
                <a:lnTo>
                  <a:pt x="11" y="67"/>
                </a:lnTo>
                <a:lnTo>
                  <a:pt x="9" y="69"/>
                </a:lnTo>
                <a:lnTo>
                  <a:pt x="7" y="69"/>
                </a:lnTo>
                <a:lnTo>
                  <a:pt x="6" y="70"/>
                </a:lnTo>
                <a:lnTo>
                  <a:pt x="5" y="68"/>
                </a:lnTo>
                <a:lnTo>
                  <a:pt x="4" y="66"/>
                </a:lnTo>
                <a:lnTo>
                  <a:pt x="2" y="64"/>
                </a:lnTo>
                <a:lnTo>
                  <a:pt x="1" y="62"/>
                </a:lnTo>
                <a:lnTo>
                  <a:pt x="0" y="60"/>
                </a:lnTo>
                <a:lnTo>
                  <a:pt x="0" y="58"/>
                </a:lnTo>
                <a:lnTo>
                  <a:pt x="0" y="57"/>
                </a:lnTo>
                <a:lnTo>
                  <a:pt x="1" y="56"/>
                </a:lnTo>
                <a:lnTo>
                  <a:pt x="2" y="53"/>
                </a:lnTo>
                <a:lnTo>
                  <a:pt x="4" y="52"/>
                </a:lnTo>
                <a:lnTo>
                  <a:pt x="5" y="50"/>
                </a:lnTo>
                <a:lnTo>
                  <a:pt x="7" y="49"/>
                </a:lnTo>
                <a:lnTo>
                  <a:pt x="8" y="47"/>
                </a:lnTo>
                <a:lnTo>
                  <a:pt x="10" y="46"/>
                </a:lnTo>
                <a:lnTo>
                  <a:pt x="11" y="45"/>
                </a:lnTo>
                <a:lnTo>
                  <a:pt x="13" y="44"/>
                </a:lnTo>
                <a:lnTo>
                  <a:pt x="11" y="42"/>
                </a:lnTo>
                <a:lnTo>
                  <a:pt x="10" y="39"/>
                </a:lnTo>
                <a:lnTo>
                  <a:pt x="9" y="37"/>
                </a:lnTo>
                <a:lnTo>
                  <a:pt x="7" y="35"/>
                </a:lnTo>
                <a:lnTo>
                  <a:pt x="8" y="33"/>
                </a:lnTo>
                <a:lnTo>
                  <a:pt x="9" y="31"/>
                </a:lnTo>
                <a:lnTo>
                  <a:pt x="11" y="29"/>
                </a:lnTo>
                <a:lnTo>
                  <a:pt x="13" y="25"/>
                </a:lnTo>
                <a:lnTo>
                  <a:pt x="15" y="23"/>
                </a:lnTo>
                <a:lnTo>
                  <a:pt x="17" y="20"/>
                </a:lnTo>
                <a:lnTo>
                  <a:pt x="21" y="17"/>
                </a:lnTo>
                <a:lnTo>
                  <a:pt x="24" y="14"/>
                </a:lnTo>
                <a:lnTo>
                  <a:pt x="29" y="12"/>
                </a:lnTo>
                <a:lnTo>
                  <a:pt x="34" y="9"/>
                </a:lnTo>
                <a:lnTo>
                  <a:pt x="40" y="7"/>
                </a:lnTo>
                <a:lnTo>
                  <a:pt x="48" y="4"/>
                </a:lnTo>
                <a:lnTo>
                  <a:pt x="56" y="3"/>
                </a:lnTo>
                <a:lnTo>
                  <a:pt x="65" y="1"/>
                </a:lnTo>
                <a:lnTo>
                  <a:pt x="75" y="0"/>
                </a:lnTo>
                <a:lnTo>
                  <a:pt x="87" y="0"/>
                </a:lnTo>
                <a:lnTo>
                  <a:pt x="87" y="3"/>
                </a:lnTo>
                <a:lnTo>
                  <a:pt x="88" y="7"/>
                </a:lnTo>
                <a:lnTo>
                  <a:pt x="89" y="11"/>
                </a:lnTo>
                <a:lnTo>
                  <a:pt x="92" y="13"/>
                </a:lnTo>
                <a:lnTo>
                  <a:pt x="95" y="12"/>
                </a:lnTo>
                <a:lnTo>
                  <a:pt x="98" y="12"/>
                </a:lnTo>
                <a:lnTo>
                  <a:pt x="101" y="11"/>
                </a:lnTo>
                <a:lnTo>
                  <a:pt x="105" y="10"/>
                </a:lnTo>
                <a:lnTo>
                  <a:pt x="108" y="9"/>
                </a:lnTo>
                <a:lnTo>
                  <a:pt x="112" y="8"/>
                </a:lnTo>
                <a:lnTo>
                  <a:pt x="115" y="7"/>
                </a:lnTo>
                <a:lnTo>
                  <a:pt x="119" y="6"/>
                </a:lnTo>
                <a:lnTo>
                  <a:pt x="122" y="5"/>
                </a:lnTo>
                <a:lnTo>
                  <a:pt x="126" y="4"/>
                </a:lnTo>
                <a:lnTo>
                  <a:pt x="129" y="3"/>
                </a:lnTo>
                <a:lnTo>
                  <a:pt x="132" y="2"/>
                </a:lnTo>
                <a:lnTo>
                  <a:pt x="135" y="2"/>
                </a:lnTo>
                <a:lnTo>
                  <a:pt x="138" y="2"/>
                </a:lnTo>
                <a:lnTo>
                  <a:pt x="140" y="2"/>
                </a:lnTo>
                <a:lnTo>
                  <a:pt x="142" y="2"/>
                </a:lnTo>
                <a:lnTo>
                  <a:pt x="143" y="6"/>
                </a:lnTo>
                <a:lnTo>
                  <a:pt x="143" y="11"/>
                </a:lnTo>
                <a:lnTo>
                  <a:pt x="144" y="15"/>
                </a:lnTo>
                <a:lnTo>
                  <a:pt x="145" y="19"/>
                </a:lnTo>
                <a:lnTo>
                  <a:pt x="143" y="20"/>
                </a:lnTo>
                <a:lnTo>
                  <a:pt x="140" y="20"/>
                </a:lnTo>
                <a:lnTo>
                  <a:pt x="137" y="21"/>
                </a:lnTo>
                <a:lnTo>
                  <a:pt x="134" y="23"/>
                </a:lnTo>
                <a:lnTo>
                  <a:pt x="131" y="24"/>
                </a:lnTo>
                <a:lnTo>
                  <a:pt x="128" y="25"/>
                </a:lnTo>
                <a:lnTo>
                  <a:pt x="124" y="26"/>
                </a:lnTo>
                <a:lnTo>
                  <a:pt x="121" y="29"/>
                </a:lnTo>
                <a:lnTo>
                  <a:pt x="118" y="30"/>
                </a:lnTo>
                <a:lnTo>
                  <a:pt x="115" y="32"/>
                </a:lnTo>
                <a:lnTo>
                  <a:pt x="113" y="33"/>
                </a:lnTo>
                <a:lnTo>
                  <a:pt x="110" y="34"/>
                </a:lnTo>
                <a:lnTo>
                  <a:pt x="108" y="36"/>
                </a:lnTo>
                <a:lnTo>
                  <a:pt x="107" y="37"/>
                </a:lnTo>
                <a:lnTo>
                  <a:pt x="106" y="39"/>
                </a:lnTo>
                <a:lnTo>
                  <a:pt x="105" y="40"/>
                </a:lnTo>
                <a:lnTo>
                  <a:pt x="109" y="39"/>
                </a:lnTo>
                <a:lnTo>
                  <a:pt x="113" y="37"/>
                </a:lnTo>
                <a:lnTo>
                  <a:pt x="118" y="36"/>
                </a:lnTo>
                <a:lnTo>
                  <a:pt x="123" y="34"/>
                </a:lnTo>
                <a:lnTo>
                  <a:pt x="129" y="32"/>
                </a:lnTo>
                <a:lnTo>
                  <a:pt x="134" y="31"/>
                </a:lnTo>
                <a:lnTo>
                  <a:pt x="140" y="28"/>
                </a:lnTo>
                <a:lnTo>
                  <a:pt x="146" y="26"/>
                </a:lnTo>
                <a:lnTo>
                  <a:pt x="151" y="24"/>
                </a:lnTo>
                <a:lnTo>
                  <a:pt x="156" y="22"/>
                </a:lnTo>
                <a:lnTo>
                  <a:pt x="161" y="20"/>
                </a:lnTo>
                <a:lnTo>
                  <a:pt x="166" y="19"/>
                </a:lnTo>
                <a:lnTo>
                  <a:pt x="170" y="17"/>
                </a:lnTo>
                <a:lnTo>
                  <a:pt x="173" y="16"/>
                </a:lnTo>
                <a:lnTo>
                  <a:pt x="175" y="16"/>
                </a:lnTo>
                <a:lnTo>
                  <a:pt x="176" y="15"/>
                </a:lnTo>
                <a:lnTo>
                  <a:pt x="178" y="18"/>
                </a:lnTo>
                <a:lnTo>
                  <a:pt x="180" y="20"/>
                </a:lnTo>
                <a:lnTo>
                  <a:pt x="182" y="22"/>
                </a:lnTo>
                <a:lnTo>
                  <a:pt x="184" y="25"/>
                </a:lnTo>
                <a:lnTo>
                  <a:pt x="186" y="28"/>
                </a:lnTo>
                <a:lnTo>
                  <a:pt x="187" y="30"/>
                </a:lnTo>
                <a:lnTo>
                  <a:pt x="189" y="32"/>
                </a:lnTo>
                <a:lnTo>
                  <a:pt x="190" y="34"/>
                </a:lnTo>
                <a:lnTo>
                  <a:pt x="187" y="34"/>
                </a:lnTo>
                <a:lnTo>
                  <a:pt x="183" y="36"/>
                </a:lnTo>
                <a:lnTo>
                  <a:pt x="179" y="38"/>
                </a:lnTo>
                <a:lnTo>
                  <a:pt x="175" y="40"/>
                </a:lnTo>
                <a:lnTo>
                  <a:pt x="171" y="43"/>
                </a:lnTo>
                <a:lnTo>
                  <a:pt x="167" y="45"/>
                </a:lnTo>
                <a:lnTo>
                  <a:pt x="165" y="47"/>
                </a:lnTo>
                <a:lnTo>
                  <a:pt x="164" y="50"/>
                </a:lnTo>
                <a:lnTo>
                  <a:pt x="168" y="48"/>
                </a:lnTo>
                <a:lnTo>
                  <a:pt x="174" y="45"/>
                </a:lnTo>
                <a:lnTo>
                  <a:pt x="181" y="42"/>
                </a:lnTo>
                <a:lnTo>
                  <a:pt x="189" y="39"/>
                </a:lnTo>
                <a:lnTo>
                  <a:pt x="198" y="36"/>
                </a:lnTo>
                <a:lnTo>
                  <a:pt x="207" y="32"/>
                </a:lnTo>
                <a:lnTo>
                  <a:pt x="216" y="28"/>
                </a:lnTo>
                <a:lnTo>
                  <a:pt x="225" y="23"/>
                </a:lnTo>
                <a:lnTo>
                  <a:pt x="234" y="20"/>
                </a:lnTo>
                <a:lnTo>
                  <a:pt x="243" y="16"/>
                </a:lnTo>
                <a:lnTo>
                  <a:pt x="251" y="13"/>
                </a:lnTo>
                <a:lnTo>
                  <a:pt x="258" y="10"/>
                </a:lnTo>
                <a:lnTo>
                  <a:pt x="265" y="7"/>
                </a:lnTo>
                <a:lnTo>
                  <a:pt x="270" y="6"/>
                </a:lnTo>
                <a:lnTo>
                  <a:pt x="273" y="4"/>
                </a:lnTo>
                <a:lnTo>
                  <a:pt x="275" y="3"/>
                </a:lnTo>
                <a:lnTo>
                  <a:pt x="278" y="4"/>
                </a:lnTo>
                <a:lnTo>
                  <a:pt x="281" y="4"/>
                </a:lnTo>
                <a:lnTo>
                  <a:pt x="283" y="4"/>
                </a:lnTo>
                <a:lnTo>
                  <a:pt x="286" y="5"/>
                </a:lnTo>
                <a:lnTo>
                  <a:pt x="288" y="5"/>
                </a:lnTo>
                <a:lnTo>
                  <a:pt x="290" y="5"/>
                </a:lnTo>
                <a:lnTo>
                  <a:pt x="292" y="6"/>
                </a:lnTo>
                <a:lnTo>
                  <a:pt x="294" y="6"/>
                </a:lnTo>
                <a:lnTo>
                  <a:pt x="295" y="8"/>
                </a:lnTo>
                <a:lnTo>
                  <a:pt x="296" y="10"/>
                </a:lnTo>
                <a:lnTo>
                  <a:pt x="297" y="13"/>
                </a:lnTo>
                <a:lnTo>
                  <a:pt x="299" y="15"/>
                </a:lnTo>
                <a:lnTo>
                  <a:pt x="299" y="18"/>
                </a:lnTo>
                <a:lnTo>
                  <a:pt x="300" y="20"/>
                </a:lnTo>
                <a:lnTo>
                  <a:pt x="300" y="22"/>
                </a:lnTo>
                <a:lnTo>
                  <a:pt x="300" y="23"/>
                </a:lnTo>
                <a:lnTo>
                  <a:pt x="297" y="24"/>
                </a:lnTo>
                <a:lnTo>
                  <a:pt x="295" y="25"/>
                </a:lnTo>
                <a:lnTo>
                  <a:pt x="293" y="26"/>
                </a:lnTo>
                <a:lnTo>
                  <a:pt x="291" y="29"/>
                </a:lnTo>
                <a:lnTo>
                  <a:pt x="289" y="30"/>
                </a:lnTo>
                <a:lnTo>
                  <a:pt x="287" y="32"/>
                </a:lnTo>
                <a:lnTo>
                  <a:pt x="285" y="33"/>
                </a:lnTo>
                <a:lnTo>
                  <a:pt x="283" y="35"/>
                </a:lnTo>
                <a:lnTo>
                  <a:pt x="286" y="34"/>
                </a:lnTo>
                <a:lnTo>
                  <a:pt x="289" y="33"/>
                </a:lnTo>
                <a:lnTo>
                  <a:pt x="292" y="31"/>
                </a:lnTo>
                <a:lnTo>
                  <a:pt x="295" y="30"/>
                </a:lnTo>
                <a:lnTo>
                  <a:pt x="298" y="29"/>
                </a:lnTo>
                <a:lnTo>
                  <a:pt x="301" y="26"/>
                </a:lnTo>
                <a:lnTo>
                  <a:pt x="304" y="25"/>
                </a:lnTo>
                <a:lnTo>
                  <a:pt x="307" y="24"/>
                </a:lnTo>
                <a:lnTo>
                  <a:pt x="310" y="22"/>
                </a:lnTo>
                <a:lnTo>
                  <a:pt x="313" y="21"/>
                </a:lnTo>
                <a:lnTo>
                  <a:pt x="316" y="20"/>
                </a:lnTo>
                <a:lnTo>
                  <a:pt x="318" y="19"/>
                </a:lnTo>
                <a:lnTo>
                  <a:pt x="320" y="18"/>
                </a:lnTo>
                <a:lnTo>
                  <a:pt x="322" y="17"/>
                </a:lnTo>
                <a:lnTo>
                  <a:pt x="324" y="16"/>
                </a:lnTo>
                <a:lnTo>
                  <a:pt x="325" y="15"/>
                </a:lnTo>
                <a:lnTo>
                  <a:pt x="326" y="18"/>
                </a:lnTo>
                <a:lnTo>
                  <a:pt x="327" y="22"/>
                </a:lnTo>
                <a:lnTo>
                  <a:pt x="328" y="26"/>
                </a:lnTo>
                <a:lnTo>
                  <a:pt x="329" y="30"/>
                </a:lnTo>
                <a:lnTo>
                  <a:pt x="330" y="30"/>
                </a:lnTo>
                <a:lnTo>
                  <a:pt x="331" y="30"/>
                </a:lnTo>
                <a:lnTo>
                  <a:pt x="332" y="30"/>
                </a:lnTo>
                <a:lnTo>
                  <a:pt x="333" y="29"/>
                </a:lnTo>
                <a:lnTo>
                  <a:pt x="334" y="29"/>
                </a:lnTo>
                <a:lnTo>
                  <a:pt x="335" y="29"/>
                </a:lnTo>
                <a:lnTo>
                  <a:pt x="336" y="29"/>
                </a:lnTo>
                <a:lnTo>
                  <a:pt x="338" y="29"/>
                </a:lnTo>
                <a:lnTo>
                  <a:pt x="338" y="32"/>
                </a:lnTo>
                <a:lnTo>
                  <a:pt x="339" y="36"/>
                </a:lnTo>
                <a:lnTo>
                  <a:pt x="340" y="40"/>
                </a:lnTo>
                <a:lnTo>
                  <a:pt x="341" y="43"/>
                </a:lnTo>
                <a:lnTo>
                  <a:pt x="339" y="44"/>
                </a:lnTo>
                <a:lnTo>
                  <a:pt x="338" y="44"/>
                </a:lnTo>
                <a:lnTo>
                  <a:pt x="335" y="46"/>
                </a:lnTo>
                <a:lnTo>
                  <a:pt x="333" y="47"/>
                </a:lnTo>
                <a:lnTo>
                  <a:pt x="330" y="49"/>
                </a:lnTo>
                <a:lnTo>
                  <a:pt x="327" y="50"/>
                </a:lnTo>
                <a:lnTo>
                  <a:pt x="324" y="52"/>
                </a:lnTo>
                <a:lnTo>
                  <a:pt x="321" y="55"/>
                </a:lnTo>
                <a:lnTo>
                  <a:pt x="317" y="57"/>
                </a:lnTo>
                <a:lnTo>
                  <a:pt x="314" y="58"/>
                </a:lnTo>
                <a:lnTo>
                  <a:pt x="311" y="60"/>
                </a:lnTo>
                <a:lnTo>
                  <a:pt x="309" y="61"/>
                </a:lnTo>
                <a:lnTo>
                  <a:pt x="306" y="63"/>
                </a:lnTo>
                <a:lnTo>
                  <a:pt x="304" y="64"/>
                </a:lnTo>
                <a:lnTo>
                  <a:pt x="303" y="65"/>
                </a:lnTo>
                <a:lnTo>
                  <a:pt x="302" y="65"/>
                </a:lnTo>
                <a:lnTo>
                  <a:pt x="143" y="12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49" name="Freeform 148"/>
          <p:cNvSpPr>
            <a:spLocks/>
          </p:cNvSpPr>
          <p:nvPr/>
        </p:nvSpPr>
        <p:spPr bwMode="auto">
          <a:xfrm>
            <a:off x="5849938" y="2203450"/>
            <a:ext cx="468312" cy="381000"/>
          </a:xfrm>
          <a:custGeom>
            <a:avLst/>
            <a:gdLst>
              <a:gd name="T0" fmla="*/ 290 w 295"/>
              <a:gd name="T1" fmla="*/ 5 h 240"/>
              <a:gd name="T2" fmla="*/ 292 w 295"/>
              <a:gd name="T3" fmla="*/ 11 h 240"/>
              <a:gd name="T4" fmla="*/ 292 w 295"/>
              <a:gd name="T5" fmla="*/ 17 h 240"/>
              <a:gd name="T6" fmla="*/ 283 w 295"/>
              <a:gd name="T7" fmla="*/ 24 h 240"/>
              <a:gd name="T8" fmla="*/ 286 w 295"/>
              <a:gd name="T9" fmla="*/ 36 h 240"/>
              <a:gd name="T10" fmla="*/ 270 w 295"/>
              <a:gd name="T11" fmla="*/ 46 h 240"/>
              <a:gd name="T12" fmla="*/ 241 w 295"/>
              <a:gd name="T13" fmla="*/ 62 h 240"/>
              <a:gd name="T14" fmla="*/ 218 w 295"/>
              <a:gd name="T15" fmla="*/ 75 h 240"/>
              <a:gd name="T16" fmla="*/ 229 w 295"/>
              <a:gd name="T17" fmla="*/ 72 h 240"/>
              <a:gd name="T18" fmla="*/ 253 w 295"/>
              <a:gd name="T19" fmla="*/ 62 h 240"/>
              <a:gd name="T20" fmla="*/ 272 w 295"/>
              <a:gd name="T21" fmla="*/ 55 h 240"/>
              <a:gd name="T22" fmla="*/ 278 w 295"/>
              <a:gd name="T23" fmla="*/ 59 h 240"/>
              <a:gd name="T24" fmla="*/ 283 w 295"/>
              <a:gd name="T25" fmla="*/ 68 h 240"/>
              <a:gd name="T26" fmla="*/ 265 w 295"/>
              <a:gd name="T27" fmla="*/ 81 h 240"/>
              <a:gd name="T28" fmla="*/ 256 w 295"/>
              <a:gd name="T29" fmla="*/ 94 h 240"/>
              <a:gd name="T30" fmla="*/ 248 w 295"/>
              <a:gd name="T31" fmla="*/ 105 h 240"/>
              <a:gd name="T32" fmla="*/ 223 w 295"/>
              <a:gd name="T33" fmla="*/ 117 h 240"/>
              <a:gd name="T34" fmla="*/ 200 w 295"/>
              <a:gd name="T35" fmla="*/ 130 h 240"/>
              <a:gd name="T36" fmla="*/ 197 w 295"/>
              <a:gd name="T37" fmla="*/ 142 h 240"/>
              <a:gd name="T38" fmla="*/ 184 w 295"/>
              <a:gd name="T39" fmla="*/ 159 h 240"/>
              <a:gd name="T40" fmla="*/ 150 w 295"/>
              <a:gd name="T41" fmla="*/ 181 h 240"/>
              <a:gd name="T42" fmla="*/ 111 w 295"/>
              <a:gd name="T43" fmla="*/ 213 h 240"/>
              <a:gd name="T44" fmla="*/ 85 w 295"/>
              <a:gd name="T45" fmla="*/ 236 h 240"/>
              <a:gd name="T46" fmla="*/ 80 w 295"/>
              <a:gd name="T47" fmla="*/ 230 h 240"/>
              <a:gd name="T48" fmla="*/ 79 w 295"/>
              <a:gd name="T49" fmla="*/ 223 h 240"/>
              <a:gd name="T50" fmla="*/ 86 w 295"/>
              <a:gd name="T51" fmla="*/ 214 h 240"/>
              <a:gd name="T52" fmla="*/ 83 w 295"/>
              <a:gd name="T53" fmla="*/ 211 h 240"/>
              <a:gd name="T54" fmla="*/ 72 w 295"/>
              <a:gd name="T55" fmla="*/ 211 h 240"/>
              <a:gd name="T56" fmla="*/ 67 w 295"/>
              <a:gd name="T57" fmla="*/ 204 h 240"/>
              <a:gd name="T58" fmla="*/ 67 w 295"/>
              <a:gd name="T59" fmla="*/ 194 h 240"/>
              <a:gd name="T60" fmla="*/ 98 w 295"/>
              <a:gd name="T61" fmla="*/ 169 h 240"/>
              <a:gd name="T62" fmla="*/ 141 w 295"/>
              <a:gd name="T63" fmla="*/ 137 h 240"/>
              <a:gd name="T64" fmla="*/ 175 w 295"/>
              <a:gd name="T65" fmla="*/ 117 h 240"/>
              <a:gd name="T66" fmla="*/ 137 w 295"/>
              <a:gd name="T67" fmla="*/ 135 h 240"/>
              <a:gd name="T68" fmla="*/ 86 w 295"/>
              <a:gd name="T69" fmla="*/ 163 h 240"/>
              <a:gd name="T70" fmla="*/ 55 w 295"/>
              <a:gd name="T71" fmla="*/ 183 h 240"/>
              <a:gd name="T72" fmla="*/ 44 w 295"/>
              <a:gd name="T73" fmla="*/ 175 h 240"/>
              <a:gd name="T74" fmla="*/ 39 w 295"/>
              <a:gd name="T75" fmla="*/ 165 h 240"/>
              <a:gd name="T76" fmla="*/ 65 w 295"/>
              <a:gd name="T77" fmla="*/ 146 h 240"/>
              <a:gd name="T78" fmla="*/ 101 w 295"/>
              <a:gd name="T79" fmla="*/ 120 h 240"/>
              <a:gd name="T80" fmla="*/ 122 w 295"/>
              <a:gd name="T81" fmla="*/ 104 h 240"/>
              <a:gd name="T82" fmla="*/ 96 w 295"/>
              <a:gd name="T83" fmla="*/ 116 h 240"/>
              <a:gd name="T84" fmla="*/ 55 w 295"/>
              <a:gd name="T85" fmla="*/ 140 h 240"/>
              <a:gd name="T86" fmla="*/ 26 w 295"/>
              <a:gd name="T87" fmla="*/ 156 h 240"/>
              <a:gd name="T88" fmla="*/ 9 w 295"/>
              <a:gd name="T89" fmla="*/ 141 h 240"/>
              <a:gd name="T90" fmla="*/ 2 w 295"/>
              <a:gd name="T91" fmla="*/ 129 h 240"/>
              <a:gd name="T92" fmla="*/ 26 w 295"/>
              <a:gd name="T93" fmla="*/ 112 h 240"/>
              <a:gd name="T94" fmla="*/ 61 w 295"/>
              <a:gd name="T95" fmla="*/ 90 h 240"/>
              <a:gd name="T96" fmla="*/ 80 w 295"/>
              <a:gd name="T97" fmla="*/ 77 h 240"/>
              <a:gd name="T98" fmla="*/ 252 w 295"/>
              <a:gd name="T99" fmla="*/ 12 h 240"/>
              <a:gd name="T100" fmla="*/ 270 w 295"/>
              <a:gd name="T101" fmla="*/ 6 h 240"/>
              <a:gd name="T102" fmla="*/ 283 w 295"/>
              <a:gd name="T10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40">
                <a:moveTo>
                  <a:pt x="285" y="0"/>
                </a:moveTo>
                <a:lnTo>
                  <a:pt x="286" y="1"/>
                </a:lnTo>
                <a:lnTo>
                  <a:pt x="288" y="2"/>
                </a:lnTo>
                <a:lnTo>
                  <a:pt x="289" y="4"/>
                </a:lnTo>
                <a:lnTo>
                  <a:pt x="290" y="5"/>
                </a:lnTo>
                <a:lnTo>
                  <a:pt x="291" y="6"/>
                </a:lnTo>
                <a:lnTo>
                  <a:pt x="292" y="8"/>
                </a:lnTo>
                <a:lnTo>
                  <a:pt x="293" y="9"/>
                </a:lnTo>
                <a:lnTo>
                  <a:pt x="293" y="10"/>
                </a:lnTo>
                <a:lnTo>
                  <a:pt x="292" y="11"/>
                </a:lnTo>
                <a:lnTo>
                  <a:pt x="293" y="12"/>
                </a:lnTo>
                <a:lnTo>
                  <a:pt x="294" y="14"/>
                </a:lnTo>
                <a:lnTo>
                  <a:pt x="294" y="15"/>
                </a:lnTo>
                <a:lnTo>
                  <a:pt x="294" y="16"/>
                </a:lnTo>
                <a:lnTo>
                  <a:pt x="292" y="17"/>
                </a:lnTo>
                <a:lnTo>
                  <a:pt x="291" y="18"/>
                </a:lnTo>
                <a:lnTo>
                  <a:pt x="289" y="19"/>
                </a:lnTo>
                <a:lnTo>
                  <a:pt x="287" y="20"/>
                </a:lnTo>
                <a:lnTo>
                  <a:pt x="285" y="22"/>
                </a:lnTo>
                <a:lnTo>
                  <a:pt x="283" y="24"/>
                </a:lnTo>
                <a:lnTo>
                  <a:pt x="282" y="25"/>
                </a:lnTo>
                <a:lnTo>
                  <a:pt x="282" y="27"/>
                </a:lnTo>
                <a:lnTo>
                  <a:pt x="283" y="30"/>
                </a:lnTo>
                <a:lnTo>
                  <a:pt x="285" y="33"/>
                </a:lnTo>
                <a:lnTo>
                  <a:pt x="286" y="36"/>
                </a:lnTo>
                <a:lnTo>
                  <a:pt x="285" y="37"/>
                </a:lnTo>
                <a:lnTo>
                  <a:pt x="282" y="39"/>
                </a:lnTo>
                <a:lnTo>
                  <a:pt x="279" y="41"/>
                </a:lnTo>
                <a:lnTo>
                  <a:pt x="275" y="43"/>
                </a:lnTo>
                <a:lnTo>
                  <a:pt x="270" y="46"/>
                </a:lnTo>
                <a:lnTo>
                  <a:pt x="265" y="50"/>
                </a:lnTo>
                <a:lnTo>
                  <a:pt x="259" y="53"/>
                </a:lnTo>
                <a:lnTo>
                  <a:pt x="253" y="56"/>
                </a:lnTo>
                <a:lnTo>
                  <a:pt x="247" y="59"/>
                </a:lnTo>
                <a:lnTo>
                  <a:pt x="241" y="62"/>
                </a:lnTo>
                <a:lnTo>
                  <a:pt x="235" y="65"/>
                </a:lnTo>
                <a:lnTo>
                  <a:pt x="230" y="68"/>
                </a:lnTo>
                <a:lnTo>
                  <a:pt x="225" y="70"/>
                </a:lnTo>
                <a:lnTo>
                  <a:pt x="221" y="73"/>
                </a:lnTo>
                <a:lnTo>
                  <a:pt x="218" y="75"/>
                </a:lnTo>
                <a:lnTo>
                  <a:pt x="215" y="76"/>
                </a:lnTo>
                <a:lnTo>
                  <a:pt x="218" y="76"/>
                </a:lnTo>
                <a:lnTo>
                  <a:pt x="221" y="75"/>
                </a:lnTo>
                <a:lnTo>
                  <a:pt x="225" y="73"/>
                </a:lnTo>
                <a:lnTo>
                  <a:pt x="229" y="72"/>
                </a:lnTo>
                <a:lnTo>
                  <a:pt x="234" y="69"/>
                </a:lnTo>
                <a:lnTo>
                  <a:pt x="239" y="67"/>
                </a:lnTo>
                <a:lnTo>
                  <a:pt x="243" y="65"/>
                </a:lnTo>
                <a:lnTo>
                  <a:pt x="248" y="63"/>
                </a:lnTo>
                <a:lnTo>
                  <a:pt x="253" y="62"/>
                </a:lnTo>
                <a:lnTo>
                  <a:pt x="258" y="60"/>
                </a:lnTo>
                <a:lnTo>
                  <a:pt x="262" y="58"/>
                </a:lnTo>
                <a:lnTo>
                  <a:pt x="266" y="57"/>
                </a:lnTo>
                <a:lnTo>
                  <a:pt x="269" y="56"/>
                </a:lnTo>
                <a:lnTo>
                  <a:pt x="272" y="55"/>
                </a:lnTo>
                <a:lnTo>
                  <a:pt x="274" y="54"/>
                </a:lnTo>
                <a:lnTo>
                  <a:pt x="275" y="54"/>
                </a:lnTo>
                <a:lnTo>
                  <a:pt x="277" y="54"/>
                </a:lnTo>
                <a:lnTo>
                  <a:pt x="278" y="56"/>
                </a:lnTo>
                <a:lnTo>
                  <a:pt x="278" y="59"/>
                </a:lnTo>
                <a:lnTo>
                  <a:pt x="278" y="61"/>
                </a:lnTo>
                <a:lnTo>
                  <a:pt x="279" y="63"/>
                </a:lnTo>
                <a:lnTo>
                  <a:pt x="280" y="65"/>
                </a:lnTo>
                <a:lnTo>
                  <a:pt x="281" y="67"/>
                </a:lnTo>
                <a:lnTo>
                  <a:pt x="283" y="68"/>
                </a:lnTo>
                <a:lnTo>
                  <a:pt x="281" y="70"/>
                </a:lnTo>
                <a:lnTo>
                  <a:pt x="278" y="73"/>
                </a:lnTo>
                <a:lnTo>
                  <a:pt x="274" y="75"/>
                </a:lnTo>
                <a:lnTo>
                  <a:pt x="270" y="78"/>
                </a:lnTo>
                <a:lnTo>
                  <a:pt x="265" y="81"/>
                </a:lnTo>
                <a:lnTo>
                  <a:pt x="261" y="83"/>
                </a:lnTo>
                <a:lnTo>
                  <a:pt x="257" y="85"/>
                </a:lnTo>
                <a:lnTo>
                  <a:pt x="255" y="87"/>
                </a:lnTo>
                <a:lnTo>
                  <a:pt x="256" y="90"/>
                </a:lnTo>
                <a:lnTo>
                  <a:pt x="256" y="94"/>
                </a:lnTo>
                <a:lnTo>
                  <a:pt x="256" y="98"/>
                </a:lnTo>
                <a:lnTo>
                  <a:pt x="256" y="100"/>
                </a:lnTo>
                <a:lnTo>
                  <a:pt x="254" y="101"/>
                </a:lnTo>
                <a:lnTo>
                  <a:pt x="251" y="103"/>
                </a:lnTo>
                <a:lnTo>
                  <a:pt x="248" y="105"/>
                </a:lnTo>
                <a:lnTo>
                  <a:pt x="243" y="107"/>
                </a:lnTo>
                <a:lnTo>
                  <a:pt x="239" y="109"/>
                </a:lnTo>
                <a:lnTo>
                  <a:pt x="234" y="112"/>
                </a:lnTo>
                <a:lnTo>
                  <a:pt x="228" y="114"/>
                </a:lnTo>
                <a:lnTo>
                  <a:pt x="223" y="117"/>
                </a:lnTo>
                <a:lnTo>
                  <a:pt x="218" y="121"/>
                </a:lnTo>
                <a:lnTo>
                  <a:pt x="213" y="123"/>
                </a:lnTo>
                <a:lnTo>
                  <a:pt x="208" y="126"/>
                </a:lnTo>
                <a:lnTo>
                  <a:pt x="204" y="128"/>
                </a:lnTo>
                <a:lnTo>
                  <a:pt x="200" y="130"/>
                </a:lnTo>
                <a:lnTo>
                  <a:pt x="198" y="132"/>
                </a:lnTo>
                <a:lnTo>
                  <a:pt x="196" y="133"/>
                </a:lnTo>
                <a:lnTo>
                  <a:pt x="195" y="134"/>
                </a:lnTo>
                <a:lnTo>
                  <a:pt x="196" y="137"/>
                </a:lnTo>
                <a:lnTo>
                  <a:pt x="197" y="142"/>
                </a:lnTo>
                <a:lnTo>
                  <a:pt x="198" y="147"/>
                </a:lnTo>
                <a:lnTo>
                  <a:pt x="199" y="150"/>
                </a:lnTo>
                <a:lnTo>
                  <a:pt x="195" y="153"/>
                </a:lnTo>
                <a:lnTo>
                  <a:pt x="190" y="155"/>
                </a:lnTo>
                <a:lnTo>
                  <a:pt x="184" y="159"/>
                </a:lnTo>
                <a:lnTo>
                  <a:pt x="178" y="162"/>
                </a:lnTo>
                <a:lnTo>
                  <a:pt x="172" y="166"/>
                </a:lnTo>
                <a:lnTo>
                  <a:pt x="165" y="171"/>
                </a:lnTo>
                <a:lnTo>
                  <a:pt x="157" y="176"/>
                </a:lnTo>
                <a:lnTo>
                  <a:pt x="150" y="181"/>
                </a:lnTo>
                <a:lnTo>
                  <a:pt x="142" y="187"/>
                </a:lnTo>
                <a:lnTo>
                  <a:pt x="134" y="193"/>
                </a:lnTo>
                <a:lnTo>
                  <a:pt x="126" y="200"/>
                </a:lnTo>
                <a:lnTo>
                  <a:pt x="118" y="206"/>
                </a:lnTo>
                <a:lnTo>
                  <a:pt x="111" y="213"/>
                </a:lnTo>
                <a:lnTo>
                  <a:pt x="103" y="222"/>
                </a:lnTo>
                <a:lnTo>
                  <a:pt x="95" y="230"/>
                </a:lnTo>
                <a:lnTo>
                  <a:pt x="88" y="239"/>
                </a:lnTo>
                <a:lnTo>
                  <a:pt x="86" y="237"/>
                </a:lnTo>
                <a:lnTo>
                  <a:pt x="85" y="236"/>
                </a:lnTo>
                <a:lnTo>
                  <a:pt x="83" y="235"/>
                </a:lnTo>
                <a:lnTo>
                  <a:pt x="82" y="233"/>
                </a:lnTo>
                <a:lnTo>
                  <a:pt x="81" y="232"/>
                </a:lnTo>
                <a:lnTo>
                  <a:pt x="81" y="231"/>
                </a:lnTo>
                <a:lnTo>
                  <a:pt x="80" y="230"/>
                </a:lnTo>
                <a:lnTo>
                  <a:pt x="80" y="229"/>
                </a:lnTo>
                <a:lnTo>
                  <a:pt x="80" y="227"/>
                </a:lnTo>
                <a:lnTo>
                  <a:pt x="80" y="226"/>
                </a:lnTo>
                <a:lnTo>
                  <a:pt x="79" y="225"/>
                </a:lnTo>
                <a:lnTo>
                  <a:pt x="79" y="223"/>
                </a:lnTo>
                <a:lnTo>
                  <a:pt x="80" y="222"/>
                </a:lnTo>
                <a:lnTo>
                  <a:pt x="81" y="220"/>
                </a:lnTo>
                <a:lnTo>
                  <a:pt x="83" y="219"/>
                </a:lnTo>
                <a:lnTo>
                  <a:pt x="84" y="217"/>
                </a:lnTo>
                <a:lnTo>
                  <a:pt x="86" y="214"/>
                </a:lnTo>
                <a:lnTo>
                  <a:pt x="87" y="212"/>
                </a:lnTo>
                <a:lnTo>
                  <a:pt x="88" y="211"/>
                </a:lnTo>
                <a:lnTo>
                  <a:pt x="90" y="210"/>
                </a:lnTo>
                <a:lnTo>
                  <a:pt x="86" y="210"/>
                </a:lnTo>
                <a:lnTo>
                  <a:pt x="83" y="211"/>
                </a:lnTo>
                <a:lnTo>
                  <a:pt x="81" y="212"/>
                </a:lnTo>
                <a:lnTo>
                  <a:pt x="78" y="212"/>
                </a:lnTo>
                <a:lnTo>
                  <a:pt x="76" y="212"/>
                </a:lnTo>
                <a:lnTo>
                  <a:pt x="74" y="211"/>
                </a:lnTo>
                <a:lnTo>
                  <a:pt x="72" y="211"/>
                </a:lnTo>
                <a:lnTo>
                  <a:pt x="71" y="210"/>
                </a:lnTo>
                <a:lnTo>
                  <a:pt x="70" y="209"/>
                </a:lnTo>
                <a:lnTo>
                  <a:pt x="69" y="207"/>
                </a:lnTo>
                <a:lnTo>
                  <a:pt x="68" y="206"/>
                </a:lnTo>
                <a:lnTo>
                  <a:pt x="67" y="204"/>
                </a:lnTo>
                <a:lnTo>
                  <a:pt x="66" y="202"/>
                </a:lnTo>
                <a:lnTo>
                  <a:pt x="65" y="200"/>
                </a:lnTo>
                <a:lnTo>
                  <a:pt x="64" y="198"/>
                </a:lnTo>
                <a:lnTo>
                  <a:pt x="63" y="197"/>
                </a:lnTo>
                <a:lnTo>
                  <a:pt x="67" y="194"/>
                </a:lnTo>
                <a:lnTo>
                  <a:pt x="71" y="190"/>
                </a:lnTo>
                <a:lnTo>
                  <a:pt x="77" y="185"/>
                </a:lnTo>
                <a:lnTo>
                  <a:pt x="83" y="180"/>
                </a:lnTo>
                <a:lnTo>
                  <a:pt x="90" y="175"/>
                </a:lnTo>
                <a:lnTo>
                  <a:pt x="98" y="169"/>
                </a:lnTo>
                <a:lnTo>
                  <a:pt x="107" y="162"/>
                </a:lnTo>
                <a:lnTo>
                  <a:pt x="115" y="156"/>
                </a:lnTo>
                <a:lnTo>
                  <a:pt x="124" y="150"/>
                </a:lnTo>
                <a:lnTo>
                  <a:pt x="132" y="144"/>
                </a:lnTo>
                <a:lnTo>
                  <a:pt x="141" y="137"/>
                </a:lnTo>
                <a:lnTo>
                  <a:pt x="149" y="132"/>
                </a:lnTo>
                <a:lnTo>
                  <a:pt x="156" y="127"/>
                </a:lnTo>
                <a:lnTo>
                  <a:pt x="163" y="123"/>
                </a:lnTo>
                <a:lnTo>
                  <a:pt x="169" y="120"/>
                </a:lnTo>
                <a:lnTo>
                  <a:pt x="175" y="117"/>
                </a:lnTo>
                <a:lnTo>
                  <a:pt x="169" y="120"/>
                </a:lnTo>
                <a:lnTo>
                  <a:pt x="163" y="122"/>
                </a:lnTo>
                <a:lnTo>
                  <a:pt x="155" y="126"/>
                </a:lnTo>
                <a:lnTo>
                  <a:pt x="146" y="130"/>
                </a:lnTo>
                <a:lnTo>
                  <a:pt x="137" y="135"/>
                </a:lnTo>
                <a:lnTo>
                  <a:pt x="127" y="140"/>
                </a:lnTo>
                <a:lnTo>
                  <a:pt x="116" y="146"/>
                </a:lnTo>
                <a:lnTo>
                  <a:pt x="106" y="152"/>
                </a:lnTo>
                <a:lnTo>
                  <a:pt x="96" y="157"/>
                </a:lnTo>
                <a:lnTo>
                  <a:pt x="86" y="163"/>
                </a:lnTo>
                <a:lnTo>
                  <a:pt x="77" y="169"/>
                </a:lnTo>
                <a:lnTo>
                  <a:pt x="70" y="173"/>
                </a:lnTo>
                <a:lnTo>
                  <a:pt x="63" y="177"/>
                </a:lnTo>
                <a:lnTo>
                  <a:pt x="58" y="181"/>
                </a:lnTo>
                <a:lnTo>
                  <a:pt x="55" y="183"/>
                </a:lnTo>
                <a:lnTo>
                  <a:pt x="54" y="184"/>
                </a:lnTo>
                <a:lnTo>
                  <a:pt x="51" y="182"/>
                </a:lnTo>
                <a:lnTo>
                  <a:pt x="49" y="180"/>
                </a:lnTo>
                <a:lnTo>
                  <a:pt x="46" y="177"/>
                </a:lnTo>
                <a:lnTo>
                  <a:pt x="44" y="175"/>
                </a:lnTo>
                <a:lnTo>
                  <a:pt x="42" y="173"/>
                </a:lnTo>
                <a:lnTo>
                  <a:pt x="40" y="171"/>
                </a:lnTo>
                <a:lnTo>
                  <a:pt x="38" y="169"/>
                </a:lnTo>
                <a:lnTo>
                  <a:pt x="37" y="168"/>
                </a:lnTo>
                <a:lnTo>
                  <a:pt x="39" y="165"/>
                </a:lnTo>
                <a:lnTo>
                  <a:pt x="42" y="162"/>
                </a:lnTo>
                <a:lnTo>
                  <a:pt x="47" y="159"/>
                </a:lnTo>
                <a:lnTo>
                  <a:pt x="53" y="155"/>
                </a:lnTo>
                <a:lnTo>
                  <a:pt x="59" y="150"/>
                </a:lnTo>
                <a:lnTo>
                  <a:pt x="65" y="146"/>
                </a:lnTo>
                <a:lnTo>
                  <a:pt x="72" y="140"/>
                </a:lnTo>
                <a:lnTo>
                  <a:pt x="80" y="135"/>
                </a:lnTo>
                <a:lnTo>
                  <a:pt x="87" y="130"/>
                </a:lnTo>
                <a:lnTo>
                  <a:pt x="94" y="125"/>
                </a:lnTo>
                <a:lnTo>
                  <a:pt x="101" y="120"/>
                </a:lnTo>
                <a:lnTo>
                  <a:pt x="107" y="115"/>
                </a:lnTo>
                <a:lnTo>
                  <a:pt x="112" y="111"/>
                </a:lnTo>
                <a:lnTo>
                  <a:pt x="116" y="108"/>
                </a:lnTo>
                <a:lnTo>
                  <a:pt x="120" y="105"/>
                </a:lnTo>
                <a:lnTo>
                  <a:pt x="122" y="104"/>
                </a:lnTo>
                <a:lnTo>
                  <a:pt x="120" y="104"/>
                </a:lnTo>
                <a:lnTo>
                  <a:pt x="115" y="106"/>
                </a:lnTo>
                <a:lnTo>
                  <a:pt x="110" y="109"/>
                </a:lnTo>
                <a:lnTo>
                  <a:pt x="104" y="112"/>
                </a:lnTo>
                <a:lnTo>
                  <a:pt x="96" y="116"/>
                </a:lnTo>
                <a:lnTo>
                  <a:pt x="88" y="121"/>
                </a:lnTo>
                <a:lnTo>
                  <a:pt x="80" y="126"/>
                </a:lnTo>
                <a:lnTo>
                  <a:pt x="71" y="130"/>
                </a:lnTo>
                <a:lnTo>
                  <a:pt x="63" y="135"/>
                </a:lnTo>
                <a:lnTo>
                  <a:pt x="55" y="140"/>
                </a:lnTo>
                <a:lnTo>
                  <a:pt x="47" y="145"/>
                </a:lnTo>
                <a:lnTo>
                  <a:pt x="40" y="149"/>
                </a:lnTo>
                <a:lnTo>
                  <a:pt x="34" y="152"/>
                </a:lnTo>
                <a:lnTo>
                  <a:pt x="29" y="154"/>
                </a:lnTo>
                <a:lnTo>
                  <a:pt x="26" y="156"/>
                </a:lnTo>
                <a:lnTo>
                  <a:pt x="25" y="157"/>
                </a:lnTo>
                <a:lnTo>
                  <a:pt x="21" y="154"/>
                </a:lnTo>
                <a:lnTo>
                  <a:pt x="17" y="150"/>
                </a:lnTo>
                <a:lnTo>
                  <a:pt x="13" y="146"/>
                </a:lnTo>
                <a:lnTo>
                  <a:pt x="9" y="141"/>
                </a:lnTo>
                <a:lnTo>
                  <a:pt x="5" y="137"/>
                </a:lnTo>
                <a:lnTo>
                  <a:pt x="2" y="134"/>
                </a:lnTo>
                <a:lnTo>
                  <a:pt x="0" y="131"/>
                </a:lnTo>
                <a:lnTo>
                  <a:pt x="0" y="130"/>
                </a:lnTo>
                <a:lnTo>
                  <a:pt x="2" y="129"/>
                </a:lnTo>
                <a:lnTo>
                  <a:pt x="4" y="127"/>
                </a:lnTo>
                <a:lnTo>
                  <a:pt x="9" y="124"/>
                </a:lnTo>
                <a:lnTo>
                  <a:pt x="14" y="121"/>
                </a:lnTo>
                <a:lnTo>
                  <a:pt x="20" y="116"/>
                </a:lnTo>
                <a:lnTo>
                  <a:pt x="26" y="112"/>
                </a:lnTo>
                <a:lnTo>
                  <a:pt x="33" y="108"/>
                </a:lnTo>
                <a:lnTo>
                  <a:pt x="40" y="104"/>
                </a:lnTo>
                <a:lnTo>
                  <a:pt x="48" y="99"/>
                </a:lnTo>
                <a:lnTo>
                  <a:pt x="54" y="94"/>
                </a:lnTo>
                <a:lnTo>
                  <a:pt x="61" y="90"/>
                </a:lnTo>
                <a:lnTo>
                  <a:pt x="67" y="86"/>
                </a:lnTo>
                <a:lnTo>
                  <a:pt x="72" y="83"/>
                </a:lnTo>
                <a:lnTo>
                  <a:pt x="76" y="80"/>
                </a:lnTo>
                <a:lnTo>
                  <a:pt x="79" y="78"/>
                </a:lnTo>
                <a:lnTo>
                  <a:pt x="80" y="77"/>
                </a:lnTo>
                <a:lnTo>
                  <a:pt x="239" y="16"/>
                </a:lnTo>
                <a:lnTo>
                  <a:pt x="242" y="16"/>
                </a:lnTo>
                <a:lnTo>
                  <a:pt x="245" y="14"/>
                </a:lnTo>
                <a:lnTo>
                  <a:pt x="248" y="13"/>
                </a:lnTo>
                <a:lnTo>
                  <a:pt x="252" y="12"/>
                </a:lnTo>
                <a:lnTo>
                  <a:pt x="255" y="11"/>
                </a:lnTo>
                <a:lnTo>
                  <a:pt x="259" y="10"/>
                </a:lnTo>
                <a:lnTo>
                  <a:pt x="263" y="8"/>
                </a:lnTo>
                <a:lnTo>
                  <a:pt x="266" y="7"/>
                </a:lnTo>
                <a:lnTo>
                  <a:pt x="270" y="6"/>
                </a:lnTo>
                <a:lnTo>
                  <a:pt x="272" y="5"/>
                </a:lnTo>
                <a:lnTo>
                  <a:pt x="275" y="4"/>
                </a:lnTo>
                <a:lnTo>
                  <a:pt x="278" y="3"/>
                </a:lnTo>
                <a:lnTo>
                  <a:pt x="280" y="2"/>
                </a:lnTo>
                <a:lnTo>
                  <a:pt x="283" y="1"/>
                </a:lnTo>
                <a:lnTo>
                  <a:pt x="284" y="0"/>
                </a:lnTo>
                <a:lnTo>
                  <a:pt x="28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50" name="Rectangle 149"/>
          <p:cNvSpPr>
            <a:spLocks noChangeArrowheads="1"/>
          </p:cNvSpPr>
          <p:nvPr/>
        </p:nvSpPr>
        <p:spPr bwMode="auto">
          <a:xfrm>
            <a:off x="298450" y="3625850"/>
            <a:ext cx="1235075"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dirty="0">
                <a:solidFill>
                  <a:schemeClr val="hlink"/>
                </a:solidFill>
                <a:latin typeface="+mn-lt"/>
                <a:cs typeface="Times New Roman" panose="02020603050405020304" pitchFamily="18" charset="0"/>
              </a:rPr>
              <a:t>“Working</a:t>
            </a:r>
            <a:br>
              <a:rPr lang="en-US" altLang="en-US" sz="1400" dirty="0">
                <a:solidFill>
                  <a:schemeClr val="hlink"/>
                </a:solidFill>
                <a:latin typeface="+mn-lt"/>
                <a:cs typeface="Times New Roman" panose="02020603050405020304" pitchFamily="18" charset="0"/>
              </a:rPr>
            </a:br>
            <a:r>
              <a:rPr lang="en-US" altLang="en-US" sz="1400" dirty="0">
                <a:solidFill>
                  <a:schemeClr val="hlink"/>
                </a:solidFill>
                <a:latin typeface="+mn-lt"/>
                <a:cs typeface="Times New Roman" panose="02020603050405020304" pitchFamily="18" charset="0"/>
              </a:rPr>
              <a:t>through the</a:t>
            </a:r>
            <a:br>
              <a:rPr lang="en-US" altLang="en-US" sz="1400" dirty="0">
                <a:solidFill>
                  <a:schemeClr val="hlink"/>
                </a:solidFill>
                <a:latin typeface="+mn-lt"/>
                <a:cs typeface="Times New Roman" panose="02020603050405020304" pitchFamily="18" charset="0"/>
              </a:rPr>
            </a:br>
            <a:r>
              <a:rPr lang="en-US" altLang="en-US" sz="1400" dirty="0">
                <a:solidFill>
                  <a:schemeClr val="hlink"/>
                </a:solidFill>
                <a:latin typeface="+mn-lt"/>
                <a:cs typeface="Times New Roman" panose="02020603050405020304" pitchFamily="18" charset="0"/>
              </a:rPr>
              <a:t>Change”</a:t>
            </a:r>
          </a:p>
        </p:txBody>
      </p:sp>
      <p:sp>
        <p:nvSpPr>
          <p:cNvPr id="151" name="Rectangle 150"/>
          <p:cNvSpPr>
            <a:spLocks noChangeArrowheads="1"/>
          </p:cNvSpPr>
          <p:nvPr/>
        </p:nvSpPr>
        <p:spPr bwMode="auto">
          <a:xfrm>
            <a:off x="1655764" y="2978150"/>
            <a:ext cx="2495550" cy="344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285750" indent="-285750">
              <a:spcBef>
                <a:spcPct val="20000"/>
              </a:spcBef>
              <a:buSzPct val="75000"/>
              <a:buFont typeface="Arial" panose="020B0604020202020204" pitchFamily="34" charset="0"/>
              <a:buChar char="•"/>
            </a:pPr>
            <a:r>
              <a:rPr lang="en-US" altLang="en-US" sz="1600" b="0" i="0" dirty="0">
                <a:latin typeface="+mn-lt"/>
                <a:cs typeface="Times New Roman" panose="02020603050405020304" pitchFamily="18" charset="0"/>
              </a:rPr>
              <a:t>Create a vision of the future &amp; articulate the new mind-set.</a:t>
            </a:r>
          </a:p>
          <a:p>
            <a:pPr marL="285750" indent="-285750">
              <a:spcBef>
                <a:spcPct val="20000"/>
              </a:spcBef>
              <a:buSzPct val="75000"/>
              <a:buFont typeface="Arial" panose="020B0604020202020204" pitchFamily="34" charset="0"/>
              <a:buChar char="•"/>
            </a:pPr>
            <a:r>
              <a:rPr lang="en-US" altLang="en-US" sz="1600" b="0" i="0" dirty="0">
                <a:latin typeface="+mn-lt"/>
                <a:cs typeface="Times New Roman" panose="02020603050405020304" pitchFamily="18" charset="0"/>
              </a:rPr>
              <a:t>Help people understand both the big picture &amp; the details.</a:t>
            </a:r>
          </a:p>
          <a:p>
            <a:pPr marL="285750" indent="-285750">
              <a:spcBef>
                <a:spcPct val="20000"/>
              </a:spcBef>
              <a:buSzPct val="75000"/>
              <a:buFont typeface="Arial" panose="020B0604020202020204" pitchFamily="34" charset="0"/>
              <a:buChar char="•"/>
            </a:pPr>
            <a:r>
              <a:rPr lang="en-US" altLang="en-US" sz="1600" b="0" i="0" dirty="0">
                <a:latin typeface="+mn-lt"/>
                <a:cs typeface="Times New Roman" panose="02020603050405020304" pitchFamily="18" charset="0"/>
              </a:rPr>
              <a:t>Communicate the purpose &amp; benefits broadly.</a:t>
            </a:r>
          </a:p>
          <a:p>
            <a:pPr marL="285750" indent="-285750">
              <a:spcBef>
                <a:spcPct val="20000"/>
              </a:spcBef>
              <a:buSzPct val="75000"/>
              <a:buFont typeface="Arial" panose="020B0604020202020204" pitchFamily="34" charset="0"/>
              <a:buChar char="•"/>
            </a:pPr>
            <a:r>
              <a:rPr lang="en-US" altLang="en-US" sz="1600" b="0" i="0" dirty="0">
                <a:latin typeface="+mn-lt"/>
                <a:cs typeface="Times New Roman" panose="02020603050405020304" pitchFamily="18" charset="0"/>
              </a:rPr>
              <a:t>Help people make the link between solving today’s issues &amp; the new plan.</a:t>
            </a:r>
          </a:p>
        </p:txBody>
      </p:sp>
      <p:sp>
        <p:nvSpPr>
          <p:cNvPr id="152" name="Rectangle 151"/>
          <p:cNvSpPr>
            <a:spLocks noChangeArrowheads="1"/>
          </p:cNvSpPr>
          <p:nvPr/>
        </p:nvSpPr>
        <p:spPr bwMode="auto">
          <a:xfrm>
            <a:off x="4124325" y="2974975"/>
            <a:ext cx="2419350"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285750" indent="-285750">
              <a:spcBef>
                <a:spcPct val="20000"/>
              </a:spcBef>
              <a:buSzPct val="75000"/>
              <a:buFont typeface="Arial" panose="020B0604020202020204" pitchFamily="34" charset="0"/>
              <a:buChar char="•"/>
            </a:pPr>
            <a:r>
              <a:rPr lang="en-US" altLang="en-US" sz="1600" b="0" i="0" dirty="0">
                <a:latin typeface="+mn-lt"/>
                <a:cs typeface="Times New Roman" panose="02020603050405020304" pitchFamily="18" charset="0"/>
              </a:rPr>
              <a:t>Hold “reality check” meetings to work through the threats, losses, and resistance.</a:t>
            </a:r>
          </a:p>
          <a:p>
            <a:pPr marL="285750" indent="-285750">
              <a:spcBef>
                <a:spcPct val="20000"/>
              </a:spcBef>
              <a:buSzPct val="75000"/>
              <a:buFont typeface="Arial" panose="020B0604020202020204" pitchFamily="34" charset="0"/>
              <a:buChar char="•"/>
            </a:pPr>
            <a:r>
              <a:rPr lang="en-US" altLang="en-US" sz="1600" b="0" i="0" dirty="0">
                <a:latin typeface="+mn-lt"/>
                <a:cs typeface="Times New Roman" panose="02020603050405020304" pitchFamily="18" charset="0"/>
              </a:rPr>
              <a:t>Work through the leaders’ emotion/</a:t>
            </a:r>
            <a:br>
              <a:rPr lang="en-US" altLang="en-US" sz="1600" b="0" i="0" dirty="0">
                <a:latin typeface="+mn-lt"/>
                <a:cs typeface="Times New Roman" panose="02020603050405020304" pitchFamily="18" charset="0"/>
              </a:rPr>
            </a:br>
            <a:r>
              <a:rPr lang="en-US" altLang="en-US" sz="1600" b="0" i="0" dirty="0">
                <a:latin typeface="+mn-lt"/>
                <a:cs typeface="Times New Roman" panose="02020603050405020304" pitchFamily="18" charset="0"/>
              </a:rPr>
              <a:t>resistance first.</a:t>
            </a:r>
          </a:p>
          <a:p>
            <a:pPr marL="285750" indent="-285750">
              <a:spcBef>
                <a:spcPct val="20000"/>
              </a:spcBef>
              <a:buSzPct val="75000"/>
              <a:buFont typeface="Arial" panose="020B0604020202020204" pitchFamily="34" charset="0"/>
              <a:buChar char="•"/>
            </a:pPr>
            <a:r>
              <a:rPr lang="en-US" altLang="en-US" sz="1600" b="0" i="0" dirty="0">
                <a:latin typeface="+mn-lt"/>
                <a:cs typeface="Times New Roman" panose="02020603050405020304" pitchFamily="18" charset="0"/>
              </a:rPr>
              <a:t>Use individual gain/loss analysis as </a:t>
            </a:r>
            <a:r>
              <a:rPr lang="en-US" altLang="en-US" sz="1600" b="0" i="0" dirty="0" smtClean="0">
                <a:latin typeface="+mn-lt"/>
                <a:cs typeface="Times New Roman" panose="02020603050405020304" pitchFamily="18" charset="0"/>
              </a:rPr>
              <a:t>tool</a:t>
            </a:r>
            <a:r>
              <a:rPr lang="en-US" altLang="en-US" sz="1600" b="0" i="0" dirty="0">
                <a:latin typeface="+mn-lt"/>
                <a:cs typeface="Times New Roman" panose="02020603050405020304" pitchFamily="18" charset="0"/>
              </a:rPr>
              <a:t>.</a:t>
            </a:r>
          </a:p>
          <a:p>
            <a:pPr marL="285750" indent="-285750">
              <a:spcBef>
                <a:spcPct val="20000"/>
              </a:spcBef>
              <a:buSzPct val="75000"/>
              <a:buFont typeface="Arial" panose="020B0604020202020204" pitchFamily="34" charset="0"/>
              <a:buChar char="•"/>
            </a:pPr>
            <a:r>
              <a:rPr lang="en-US" altLang="en-US" sz="1600" b="0" i="0" dirty="0">
                <a:latin typeface="+mn-lt"/>
                <a:cs typeface="Times New Roman" panose="02020603050405020304" pitchFamily="18" charset="0"/>
              </a:rPr>
              <a:t>Discuss how to manage stress.  Be supportive of one another.</a:t>
            </a:r>
          </a:p>
        </p:txBody>
      </p:sp>
      <p:sp>
        <p:nvSpPr>
          <p:cNvPr id="153" name="Rectangle 152"/>
          <p:cNvSpPr>
            <a:spLocks noChangeArrowheads="1"/>
          </p:cNvSpPr>
          <p:nvPr/>
        </p:nvSpPr>
        <p:spPr bwMode="auto">
          <a:xfrm>
            <a:off x="152400" y="1905000"/>
            <a:ext cx="8813800" cy="4498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008000"/>
                </a:solid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endParaRPr lang="en-US" altLang="en-US" sz="2400" b="0" i="0" dirty="0">
              <a:latin typeface="+mn-lt"/>
              <a:cs typeface="Times New Roman" panose="02020603050405020304" pitchFamily="18" charset="0"/>
            </a:endParaRPr>
          </a:p>
        </p:txBody>
      </p:sp>
    </p:spTree>
    <p:extLst>
      <p:ext uri="{BB962C8B-B14F-4D97-AF65-F5344CB8AC3E}">
        <p14:creationId xmlns:p14="http://schemas.microsoft.com/office/powerpoint/2010/main" val="253502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0419" y="301114"/>
            <a:ext cx="7009932" cy="707886"/>
          </a:xfrm>
          <a:prstGeom prst="rect">
            <a:avLst/>
          </a:prstGeom>
          <a:noFill/>
        </p:spPr>
        <p:txBody>
          <a:bodyPr wrap="none" rtlCol="0">
            <a:spAutoFit/>
          </a:bodyPr>
          <a:lstStyle/>
          <a:p>
            <a:pPr algn="ctr"/>
            <a:r>
              <a:rPr lang="en-US" sz="4000" b="1" cap="all" dirty="0" smtClean="0">
                <a:solidFill>
                  <a:schemeClr val="bg1"/>
                </a:solidFill>
              </a:rPr>
              <a:t>Leading sustainable </a:t>
            </a:r>
            <a:r>
              <a:rPr lang="en-US" sz="4000" b="1" cap="all" dirty="0">
                <a:solidFill>
                  <a:schemeClr val="bg1"/>
                </a:solidFill>
              </a:rPr>
              <a:t>c</a:t>
            </a:r>
            <a:r>
              <a:rPr lang="en-US" sz="4000" b="1" cap="all" dirty="0" smtClean="0">
                <a:solidFill>
                  <a:schemeClr val="bg1"/>
                </a:solidFill>
              </a:rPr>
              <a:t>hange</a:t>
            </a:r>
            <a:endParaRPr lang="en-US" sz="4000" b="1" cap="all" dirty="0">
              <a:solidFill>
                <a:schemeClr val="bg1"/>
              </a:solidFill>
            </a:endParaRPr>
          </a:p>
        </p:txBody>
      </p:sp>
      <p:sp>
        <p:nvSpPr>
          <p:cNvPr id="154" name="Freeform 153"/>
          <p:cNvSpPr>
            <a:spLocks/>
          </p:cNvSpPr>
          <p:nvPr/>
        </p:nvSpPr>
        <p:spPr bwMode="auto">
          <a:xfrm>
            <a:off x="152400" y="1905000"/>
            <a:ext cx="1470025" cy="1074738"/>
          </a:xfrm>
          <a:custGeom>
            <a:avLst/>
            <a:gdLst>
              <a:gd name="T0" fmla="*/ 0 w 926"/>
              <a:gd name="T1" fmla="*/ 0 h 677"/>
              <a:gd name="T2" fmla="*/ 926 w 926"/>
              <a:gd name="T3" fmla="*/ 677 h 677"/>
              <a:gd name="T4" fmla="*/ 0 w 926"/>
              <a:gd name="T5" fmla="*/ 0 h 677"/>
            </a:gdLst>
            <a:ahLst/>
            <a:cxnLst>
              <a:cxn ang="0">
                <a:pos x="T0" y="T1"/>
              </a:cxn>
              <a:cxn ang="0">
                <a:pos x="T2" y="T3"/>
              </a:cxn>
              <a:cxn ang="0">
                <a:pos x="T4" y="T5"/>
              </a:cxn>
            </a:cxnLst>
            <a:rect l="0" t="0" r="r" b="b"/>
            <a:pathLst>
              <a:path w="926" h="677">
                <a:moveTo>
                  <a:pt x="0" y="0"/>
                </a:moveTo>
                <a:lnTo>
                  <a:pt x="926" y="677"/>
                </a:lnTo>
                <a:lnTo>
                  <a:pt x="0" y="0"/>
                </a:lnTo>
                <a:close/>
              </a:path>
            </a:pathLst>
          </a:custGeom>
          <a:solidFill>
            <a:srgbClr val="FFFF66"/>
          </a:solidFill>
          <a:ln w="12700">
            <a:solidFill>
              <a:srgbClr val="000000"/>
            </a:solidFill>
            <a:prstDash val="solid"/>
            <a:round/>
            <a:headEnd/>
            <a:tailEnd/>
          </a:ln>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55" name="Freeform 154"/>
          <p:cNvSpPr>
            <a:spLocks/>
          </p:cNvSpPr>
          <p:nvPr/>
        </p:nvSpPr>
        <p:spPr bwMode="auto">
          <a:xfrm>
            <a:off x="169863" y="1898650"/>
            <a:ext cx="8789987" cy="1074738"/>
          </a:xfrm>
          <a:custGeom>
            <a:avLst/>
            <a:gdLst>
              <a:gd name="T0" fmla="*/ 0 w 5537"/>
              <a:gd name="T1" fmla="*/ 8 h 677"/>
              <a:gd name="T2" fmla="*/ 911 w 5537"/>
              <a:gd name="T3" fmla="*/ 677 h 677"/>
              <a:gd name="T4" fmla="*/ 5537 w 5537"/>
              <a:gd name="T5" fmla="*/ 677 h 677"/>
              <a:gd name="T6" fmla="*/ 5537 w 5537"/>
              <a:gd name="T7" fmla="*/ 0 h 677"/>
              <a:gd name="T8" fmla="*/ 8 w 5537"/>
              <a:gd name="T9" fmla="*/ 0 h 677"/>
              <a:gd name="T10" fmla="*/ 0 w 5537"/>
              <a:gd name="T11" fmla="*/ 8 h 677"/>
            </a:gdLst>
            <a:ahLst/>
            <a:cxnLst>
              <a:cxn ang="0">
                <a:pos x="T0" y="T1"/>
              </a:cxn>
              <a:cxn ang="0">
                <a:pos x="T2" y="T3"/>
              </a:cxn>
              <a:cxn ang="0">
                <a:pos x="T4" y="T5"/>
              </a:cxn>
              <a:cxn ang="0">
                <a:pos x="T6" y="T7"/>
              </a:cxn>
              <a:cxn ang="0">
                <a:pos x="T8" y="T9"/>
              </a:cxn>
              <a:cxn ang="0">
                <a:pos x="T10" y="T11"/>
              </a:cxn>
            </a:cxnLst>
            <a:rect l="0" t="0" r="r" b="b"/>
            <a:pathLst>
              <a:path w="5537" h="677">
                <a:moveTo>
                  <a:pt x="0" y="8"/>
                </a:moveTo>
                <a:lnTo>
                  <a:pt x="911" y="677"/>
                </a:lnTo>
                <a:lnTo>
                  <a:pt x="5537" y="677"/>
                </a:lnTo>
                <a:lnTo>
                  <a:pt x="5537" y="0"/>
                </a:lnTo>
                <a:lnTo>
                  <a:pt x="8"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56" name="Freeform 155"/>
          <p:cNvSpPr>
            <a:spLocks/>
          </p:cNvSpPr>
          <p:nvPr/>
        </p:nvSpPr>
        <p:spPr bwMode="auto">
          <a:xfrm>
            <a:off x="176213" y="1905000"/>
            <a:ext cx="8789987" cy="1074738"/>
          </a:xfrm>
          <a:custGeom>
            <a:avLst/>
            <a:gdLst>
              <a:gd name="T0" fmla="*/ 0 w 5537"/>
              <a:gd name="T1" fmla="*/ 7 h 677"/>
              <a:gd name="T2" fmla="*/ 911 w 5537"/>
              <a:gd name="T3" fmla="*/ 677 h 677"/>
              <a:gd name="T4" fmla="*/ 5537 w 5537"/>
              <a:gd name="T5" fmla="*/ 677 h 677"/>
              <a:gd name="T6" fmla="*/ 5537 w 5537"/>
              <a:gd name="T7" fmla="*/ 0 h 677"/>
              <a:gd name="T8" fmla="*/ 8 w 5537"/>
              <a:gd name="T9" fmla="*/ 0 h 677"/>
            </a:gdLst>
            <a:ahLst/>
            <a:cxnLst>
              <a:cxn ang="0">
                <a:pos x="T0" y="T1"/>
              </a:cxn>
              <a:cxn ang="0">
                <a:pos x="T2" y="T3"/>
              </a:cxn>
              <a:cxn ang="0">
                <a:pos x="T4" y="T5"/>
              </a:cxn>
              <a:cxn ang="0">
                <a:pos x="T6" y="T7"/>
              </a:cxn>
              <a:cxn ang="0">
                <a:pos x="T8" y="T9"/>
              </a:cxn>
            </a:cxnLst>
            <a:rect l="0" t="0" r="r" b="b"/>
            <a:pathLst>
              <a:path w="5537" h="677">
                <a:moveTo>
                  <a:pt x="0" y="7"/>
                </a:moveTo>
                <a:lnTo>
                  <a:pt x="911" y="677"/>
                </a:lnTo>
                <a:lnTo>
                  <a:pt x="5537" y="677"/>
                </a:lnTo>
                <a:lnTo>
                  <a:pt x="5537" y="0"/>
                </a:lnTo>
                <a:lnTo>
                  <a:pt x="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57" name="Line 1030"/>
          <p:cNvSpPr>
            <a:spLocks noChangeShapeType="1"/>
          </p:cNvSpPr>
          <p:nvPr/>
        </p:nvSpPr>
        <p:spPr bwMode="auto">
          <a:xfrm>
            <a:off x="146050" y="2979738"/>
            <a:ext cx="179863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58" name="Line 1031"/>
          <p:cNvSpPr>
            <a:spLocks noChangeShapeType="1"/>
          </p:cNvSpPr>
          <p:nvPr/>
        </p:nvSpPr>
        <p:spPr bwMode="auto">
          <a:xfrm>
            <a:off x="1622425" y="1911350"/>
            <a:ext cx="1588" cy="44926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59" name="Line 1032"/>
          <p:cNvSpPr>
            <a:spLocks noChangeShapeType="1"/>
          </p:cNvSpPr>
          <p:nvPr/>
        </p:nvSpPr>
        <p:spPr bwMode="auto">
          <a:xfrm>
            <a:off x="4068763" y="1898650"/>
            <a:ext cx="1587" cy="4505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60" name="Line 1033"/>
          <p:cNvSpPr>
            <a:spLocks noChangeShapeType="1"/>
          </p:cNvSpPr>
          <p:nvPr/>
        </p:nvSpPr>
        <p:spPr bwMode="auto">
          <a:xfrm>
            <a:off x="6519863" y="1898650"/>
            <a:ext cx="1587" cy="4505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61" name="Rectangle 160"/>
          <p:cNvSpPr>
            <a:spLocks noChangeArrowheads="1"/>
          </p:cNvSpPr>
          <p:nvPr/>
        </p:nvSpPr>
        <p:spPr bwMode="auto">
          <a:xfrm>
            <a:off x="1765300" y="1979613"/>
            <a:ext cx="2209800" cy="8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cs typeface="Times New Roman" panose="02020603050405020304" pitchFamily="18" charset="0"/>
              </a:rPr>
              <a:t>Mind-set</a:t>
            </a:r>
          </a:p>
          <a:p>
            <a:pPr algn="l"/>
            <a:r>
              <a:rPr lang="en-US" altLang="en-US" sz="1700" b="0" i="0" dirty="0">
                <a:latin typeface="+mn-lt"/>
                <a:cs typeface="Times New Roman" panose="02020603050405020304" pitchFamily="18" charset="0"/>
              </a:rPr>
              <a:t>(Thinking/</a:t>
            </a:r>
          </a:p>
          <a:p>
            <a:pPr algn="l"/>
            <a:r>
              <a:rPr lang="en-US" altLang="en-US" sz="1700" b="0" i="0" dirty="0">
                <a:latin typeface="+mn-lt"/>
                <a:cs typeface="Times New Roman" panose="02020603050405020304" pitchFamily="18" charset="0"/>
              </a:rPr>
              <a:t>Understanding)</a:t>
            </a:r>
          </a:p>
        </p:txBody>
      </p:sp>
      <p:sp>
        <p:nvSpPr>
          <p:cNvPr id="162" name="Rectangle 161"/>
          <p:cNvSpPr>
            <a:spLocks noChangeArrowheads="1"/>
          </p:cNvSpPr>
          <p:nvPr/>
        </p:nvSpPr>
        <p:spPr bwMode="auto">
          <a:xfrm>
            <a:off x="649288" y="1946275"/>
            <a:ext cx="1006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nSpc>
                <a:spcPct val="90000"/>
              </a:lnSpc>
            </a:pPr>
            <a:r>
              <a:rPr lang="en-US" altLang="en-US" sz="1400" b="0" i="0" dirty="0">
                <a:latin typeface="+mn-lt"/>
                <a:cs typeface="Times New Roman" panose="02020603050405020304" pitchFamily="18" charset="0"/>
              </a:rPr>
              <a:t>Arenas of Change</a:t>
            </a:r>
          </a:p>
        </p:txBody>
      </p:sp>
      <p:sp>
        <p:nvSpPr>
          <p:cNvPr id="163" name="Rectangle 162"/>
          <p:cNvSpPr>
            <a:spLocks noChangeArrowheads="1"/>
          </p:cNvSpPr>
          <p:nvPr/>
        </p:nvSpPr>
        <p:spPr bwMode="auto">
          <a:xfrm>
            <a:off x="101600" y="2339975"/>
            <a:ext cx="1204913"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b="0" i="0" dirty="0">
                <a:latin typeface="+mn-lt"/>
                <a:cs typeface="Times New Roman" panose="02020603050405020304" pitchFamily="18" charset="0"/>
              </a:rPr>
              <a:t>Stages           of Change Management</a:t>
            </a:r>
          </a:p>
        </p:txBody>
      </p:sp>
      <p:sp>
        <p:nvSpPr>
          <p:cNvPr id="164" name="Rectangle 163"/>
          <p:cNvSpPr>
            <a:spLocks noChangeArrowheads="1"/>
          </p:cNvSpPr>
          <p:nvPr/>
        </p:nvSpPr>
        <p:spPr bwMode="auto">
          <a:xfrm>
            <a:off x="4281488" y="1979613"/>
            <a:ext cx="1997075" cy="8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cs typeface="Times New Roman" panose="02020603050405020304" pitchFamily="18" charset="0"/>
              </a:rPr>
              <a:t>Motivation</a:t>
            </a:r>
          </a:p>
          <a:p>
            <a:pPr algn="l"/>
            <a:r>
              <a:rPr lang="en-US" altLang="en-US" sz="1700" b="0" i="0" dirty="0">
                <a:latin typeface="+mn-lt"/>
                <a:cs typeface="Times New Roman" panose="02020603050405020304" pitchFamily="18" charset="0"/>
              </a:rPr>
              <a:t>(Emotional/</a:t>
            </a:r>
            <a:br>
              <a:rPr lang="en-US" altLang="en-US" sz="1700" b="0" i="0" dirty="0">
                <a:latin typeface="+mn-lt"/>
                <a:cs typeface="Times New Roman" panose="02020603050405020304" pitchFamily="18" charset="0"/>
              </a:rPr>
            </a:br>
            <a:r>
              <a:rPr lang="en-US" altLang="en-US" sz="1700" b="0" i="0" dirty="0">
                <a:latin typeface="+mn-lt"/>
                <a:cs typeface="Times New Roman" panose="02020603050405020304" pitchFamily="18" charset="0"/>
              </a:rPr>
              <a:t>Intuitive Dynamics)</a:t>
            </a:r>
          </a:p>
        </p:txBody>
      </p:sp>
      <p:sp>
        <p:nvSpPr>
          <p:cNvPr id="165" name="Rectangle 164"/>
          <p:cNvSpPr>
            <a:spLocks noChangeArrowheads="1"/>
          </p:cNvSpPr>
          <p:nvPr/>
        </p:nvSpPr>
        <p:spPr bwMode="auto">
          <a:xfrm>
            <a:off x="6751638" y="1979613"/>
            <a:ext cx="1997075"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1700" b="0" i="0" dirty="0">
                <a:latin typeface="+mn-lt"/>
                <a:cs typeface="Times New Roman" panose="02020603050405020304" pitchFamily="18" charset="0"/>
              </a:rPr>
              <a:t>Behavior</a:t>
            </a:r>
          </a:p>
          <a:p>
            <a:pPr algn="l"/>
            <a:r>
              <a:rPr lang="en-US" altLang="en-US" sz="1700" b="0" i="0" dirty="0">
                <a:latin typeface="+mn-lt"/>
                <a:cs typeface="Times New Roman" panose="02020603050405020304" pitchFamily="18" charset="0"/>
              </a:rPr>
              <a:t>(Capability)</a:t>
            </a:r>
          </a:p>
        </p:txBody>
      </p:sp>
      <p:grpSp>
        <p:nvGrpSpPr>
          <p:cNvPr id="166" name="Group 165"/>
          <p:cNvGrpSpPr>
            <a:grpSpLocks/>
          </p:cNvGrpSpPr>
          <p:nvPr/>
        </p:nvGrpSpPr>
        <p:grpSpPr bwMode="auto">
          <a:xfrm>
            <a:off x="7945442" y="2127250"/>
            <a:ext cx="887413" cy="379413"/>
            <a:chOff x="2450" y="2856"/>
            <a:chExt cx="559" cy="239"/>
          </a:xfrm>
        </p:grpSpPr>
        <p:grpSp>
          <p:nvGrpSpPr>
            <p:cNvPr id="179" name="Group 178"/>
            <p:cNvGrpSpPr>
              <a:grpSpLocks/>
            </p:cNvGrpSpPr>
            <p:nvPr/>
          </p:nvGrpSpPr>
          <p:grpSpPr bwMode="auto">
            <a:xfrm>
              <a:off x="2450" y="2911"/>
              <a:ext cx="324" cy="184"/>
              <a:chOff x="2450" y="2911"/>
              <a:chExt cx="324" cy="184"/>
            </a:xfrm>
          </p:grpSpPr>
          <p:sp>
            <p:nvSpPr>
              <p:cNvPr id="201" name="Freeform 200"/>
              <p:cNvSpPr>
                <a:spLocks/>
              </p:cNvSpPr>
              <p:nvPr/>
            </p:nvSpPr>
            <p:spPr bwMode="auto">
              <a:xfrm>
                <a:off x="2450" y="2911"/>
                <a:ext cx="324" cy="184"/>
              </a:xfrm>
              <a:custGeom>
                <a:avLst/>
                <a:gdLst>
                  <a:gd name="T0" fmla="*/ 129 w 324"/>
                  <a:gd name="T1" fmla="*/ 17 h 184"/>
                  <a:gd name="T2" fmla="*/ 155 w 324"/>
                  <a:gd name="T3" fmla="*/ 18 h 184"/>
                  <a:gd name="T4" fmla="*/ 162 w 324"/>
                  <a:gd name="T5" fmla="*/ 21 h 184"/>
                  <a:gd name="T6" fmla="*/ 206 w 324"/>
                  <a:gd name="T7" fmla="*/ 56 h 184"/>
                  <a:gd name="T8" fmla="*/ 227 w 324"/>
                  <a:gd name="T9" fmla="*/ 84 h 184"/>
                  <a:gd name="T10" fmla="*/ 259 w 324"/>
                  <a:gd name="T11" fmla="*/ 95 h 184"/>
                  <a:gd name="T12" fmla="*/ 272 w 324"/>
                  <a:gd name="T13" fmla="*/ 101 h 184"/>
                  <a:gd name="T14" fmla="*/ 284 w 324"/>
                  <a:gd name="T15" fmla="*/ 102 h 184"/>
                  <a:gd name="T16" fmla="*/ 297 w 324"/>
                  <a:gd name="T17" fmla="*/ 103 h 184"/>
                  <a:gd name="T18" fmla="*/ 307 w 324"/>
                  <a:gd name="T19" fmla="*/ 105 h 184"/>
                  <a:gd name="T20" fmla="*/ 315 w 324"/>
                  <a:gd name="T21" fmla="*/ 111 h 184"/>
                  <a:gd name="T22" fmla="*/ 316 w 324"/>
                  <a:gd name="T23" fmla="*/ 120 h 184"/>
                  <a:gd name="T24" fmla="*/ 311 w 324"/>
                  <a:gd name="T25" fmla="*/ 126 h 184"/>
                  <a:gd name="T26" fmla="*/ 318 w 324"/>
                  <a:gd name="T27" fmla="*/ 129 h 184"/>
                  <a:gd name="T28" fmla="*/ 323 w 324"/>
                  <a:gd name="T29" fmla="*/ 137 h 184"/>
                  <a:gd name="T30" fmla="*/ 321 w 324"/>
                  <a:gd name="T31" fmla="*/ 147 h 184"/>
                  <a:gd name="T32" fmla="*/ 316 w 324"/>
                  <a:gd name="T33" fmla="*/ 151 h 184"/>
                  <a:gd name="T34" fmla="*/ 313 w 324"/>
                  <a:gd name="T35" fmla="*/ 155 h 184"/>
                  <a:gd name="T36" fmla="*/ 312 w 324"/>
                  <a:gd name="T37" fmla="*/ 161 h 184"/>
                  <a:gd name="T38" fmla="*/ 310 w 324"/>
                  <a:gd name="T39" fmla="*/ 167 h 184"/>
                  <a:gd name="T40" fmla="*/ 305 w 324"/>
                  <a:gd name="T41" fmla="*/ 171 h 184"/>
                  <a:gd name="T42" fmla="*/ 276 w 324"/>
                  <a:gd name="T43" fmla="*/ 170 h 184"/>
                  <a:gd name="T44" fmla="*/ 256 w 324"/>
                  <a:gd name="T45" fmla="*/ 177 h 184"/>
                  <a:gd name="T46" fmla="*/ 246 w 324"/>
                  <a:gd name="T47" fmla="*/ 183 h 184"/>
                  <a:gd name="T48" fmla="*/ 214 w 324"/>
                  <a:gd name="T49" fmla="*/ 177 h 184"/>
                  <a:gd name="T50" fmla="*/ 152 w 324"/>
                  <a:gd name="T51" fmla="*/ 169 h 184"/>
                  <a:gd name="T52" fmla="*/ 78 w 324"/>
                  <a:gd name="T53" fmla="*/ 122 h 184"/>
                  <a:gd name="T54" fmla="*/ 63 w 324"/>
                  <a:gd name="T55" fmla="*/ 104 h 184"/>
                  <a:gd name="T56" fmla="*/ 43 w 324"/>
                  <a:gd name="T57" fmla="*/ 70 h 184"/>
                  <a:gd name="T58" fmla="*/ 37 w 324"/>
                  <a:gd name="T59" fmla="*/ 73 h 184"/>
                  <a:gd name="T60" fmla="*/ 29 w 324"/>
                  <a:gd name="T61" fmla="*/ 74 h 184"/>
                  <a:gd name="T62" fmla="*/ 21 w 324"/>
                  <a:gd name="T63" fmla="*/ 73 h 184"/>
                  <a:gd name="T64" fmla="*/ 11 w 324"/>
                  <a:gd name="T65" fmla="*/ 71 h 184"/>
                  <a:gd name="T66" fmla="*/ 2 w 324"/>
                  <a:gd name="T67" fmla="*/ 65 h 184"/>
                  <a:gd name="T68" fmla="*/ 0 w 324"/>
                  <a:gd name="T69" fmla="*/ 53 h 184"/>
                  <a:gd name="T70" fmla="*/ 1 w 324"/>
                  <a:gd name="T71" fmla="*/ 43 h 184"/>
                  <a:gd name="T72" fmla="*/ 7 w 324"/>
                  <a:gd name="T73" fmla="*/ 35 h 184"/>
                  <a:gd name="T74" fmla="*/ 15 w 324"/>
                  <a:gd name="T75" fmla="*/ 29 h 184"/>
                  <a:gd name="T76" fmla="*/ 23 w 324"/>
                  <a:gd name="T77" fmla="*/ 25 h 184"/>
                  <a:gd name="T78" fmla="*/ 41 w 324"/>
                  <a:gd name="T79" fmla="*/ 9 h 184"/>
                  <a:gd name="T80" fmla="*/ 80 w 324"/>
                  <a:gd name="T81" fmla="*/ 0 h 184"/>
                  <a:gd name="T82" fmla="*/ 101 w 324"/>
                  <a:gd name="T83" fmla="*/ 5 h 184"/>
                  <a:gd name="T84" fmla="*/ 114 w 324"/>
                  <a:gd name="T85" fmla="*/ 1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184">
                    <a:moveTo>
                      <a:pt x="124" y="18"/>
                    </a:moveTo>
                    <a:lnTo>
                      <a:pt x="129" y="17"/>
                    </a:lnTo>
                    <a:lnTo>
                      <a:pt x="151" y="17"/>
                    </a:lnTo>
                    <a:lnTo>
                      <a:pt x="155" y="18"/>
                    </a:lnTo>
                    <a:lnTo>
                      <a:pt x="158" y="19"/>
                    </a:lnTo>
                    <a:lnTo>
                      <a:pt x="162" y="21"/>
                    </a:lnTo>
                    <a:lnTo>
                      <a:pt x="190" y="40"/>
                    </a:lnTo>
                    <a:lnTo>
                      <a:pt x="206" y="56"/>
                    </a:lnTo>
                    <a:lnTo>
                      <a:pt x="215" y="66"/>
                    </a:lnTo>
                    <a:lnTo>
                      <a:pt x="227" y="84"/>
                    </a:lnTo>
                    <a:lnTo>
                      <a:pt x="244" y="91"/>
                    </a:lnTo>
                    <a:lnTo>
                      <a:pt x="259" y="95"/>
                    </a:lnTo>
                    <a:lnTo>
                      <a:pt x="268" y="99"/>
                    </a:lnTo>
                    <a:lnTo>
                      <a:pt x="272" y="101"/>
                    </a:lnTo>
                    <a:lnTo>
                      <a:pt x="277" y="101"/>
                    </a:lnTo>
                    <a:lnTo>
                      <a:pt x="284" y="102"/>
                    </a:lnTo>
                    <a:lnTo>
                      <a:pt x="291" y="102"/>
                    </a:lnTo>
                    <a:lnTo>
                      <a:pt x="297" y="103"/>
                    </a:lnTo>
                    <a:lnTo>
                      <a:pt x="302" y="104"/>
                    </a:lnTo>
                    <a:lnTo>
                      <a:pt x="307" y="105"/>
                    </a:lnTo>
                    <a:lnTo>
                      <a:pt x="312" y="108"/>
                    </a:lnTo>
                    <a:lnTo>
                      <a:pt x="315" y="111"/>
                    </a:lnTo>
                    <a:lnTo>
                      <a:pt x="316" y="116"/>
                    </a:lnTo>
                    <a:lnTo>
                      <a:pt x="316" y="120"/>
                    </a:lnTo>
                    <a:lnTo>
                      <a:pt x="314" y="124"/>
                    </a:lnTo>
                    <a:lnTo>
                      <a:pt x="311" y="126"/>
                    </a:lnTo>
                    <a:lnTo>
                      <a:pt x="315" y="127"/>
                    </a:lnTo>
                    <a:lnTo>
                      <a:pt x="318" y="129"/>
                    </a:lnTo>
                    <a:lnTo>
                      <a:pt x="321" y="132"/>
                    </a:lnTo>
                    <a:lnTo>
                      <a:pt x="323" y="137"/>
                    </a:lnTo>
                    <a:lnTo>
                      <a:pt x="323" y="142"/>
                    </a:lnTo>
                    <a:lnTo>
                      <a:pt x="321" y="147"/>
                    </a:lnTo>
                    <a:lnTo>
                      <a:pt x="318" y="149"/>
                    </a:lnTo>
                    <a:lnTo>
                      <a:pt x="316" y="151"/>
                    </a:lnTo>
                    <a:lnTo>
                      <a:pt x="312" y="152"/>
                    </a:lnTo>
                    <a:lnTo>
                      <a:pt x="313" y="155"/>
                    </a:lnTo>
                    <a:lnTo>
                      <a:pt x="313" y="158"/>
                    </a:lnTo>
                    <a:lnTo>
                      <a:pt x="312" y="161"/>
                    </a:lnTo>
                    <a:lnTo>
                      <a:pt x="311" y="164"/>
                    </a:lnTo>
                    <a:lnTo>
                      <a:pt x="310" y="167"/>
                    </a:lnTo>
                    <a:lnTo>
                      <a:pt x="308" y="169"/>
                    </a:lnTo>
                    <a:lnTo>
                      <a:pt x="305" y="171"/>
                    </a:lnTo>
                    <a:lnTo>
                      <a:pt x="301" y="171"/>
                    </a:lnTo>
                    <a:lnTo>
                      <a:pt x="276" y="170"/>
                    </a:lnTo>
                    <a:lnTo>
                      <a:pt x="259" y="172"/>
                    </a:lnTo>
                    <a:lnTo>
                      <a:pt x="256" y="177"/>
                    </a:lnTo>
                    <a:lnTo>
                      <a:pt x="252" y="181"/>
                    </a:lnTo>
                    <a:lnTo>
                      <a:pt x="246" y="183"/>
                    </a:lnTo>
                    <a:lnTo>
                      <a:pt x="240" y="182"/>
                    </a:lnTo>
                    <a:lnTo>
                      <a:pt x="214" y="177"/>
                    </a:lnTo>
                    <a:lnTo>
                      <a:pt x="194" y="174"/>
                    </a:lnTo>
                    <a:lnTo>
                      <a:pt x="152" y="169"/>
                    </a:lnTo>
                    <a:lnTo>
                      <a:pt x="92" y="137"/>
                    </a:lnTo>
                    <a:lnTo>
                      <a:pt x="78" y="122"/>
                    </a:lnTo>
                    <a:lnTo>
                      <a:pt x="69" y="112"/>
                    </a:lnTo>
                    <a:lnTo>
                      <a:pt x="63" y="104"/>
                    </a:lnTo>
                    <a:lnTo>
                      <a:pt x="53" y="89"/>
                    </a:lnTo>
                    <a:lnTo>
                      <a:pt x="43" y="70"/>
                    </a:lnTo>
                    <a:lnTo>
                      <a:pt x="41" y="71"/>
                    </a:lnTo>
                    <a:lnTo>
                      <a:pt x="37" y="73"/>
                    </a:lnTo>
                    <a:lnTo>
                      <a:pt x="34" y="73"/>
                    </a:lnTo>
                    <a:lnTo>
                      <a:pt x="29" y="74"/>
                    </a:lnTo>
                    <a:lnTo>
                      <a:pt x="25" y="74"/>
                    </a:lnTo>
                    <a:lnTo>
                      <a:pt x="21" y="73"/>
                    </a:lnTo>
                    <a:lnTo>
                      <a:pt x="17" y="72"/>
                    </a:lnTo>
                    <a:lnTo>
                      <a:pt x="11" y="71"/>
                    </a:lnTo>
                    <a:lnTo>
                      <a:pt x="6" y="68"/>
                    </a:lnTo>
                    <a:lnTo>
                      <a:pt x="2" y="65"/>
                    </a:lnTo>
                    <a:lnTo>
                      <a:pt x="0" y="59"/>
                    </a:lnTo>
                    <a:lnTo>
                      <a:pt x="0" y="53"/>
                    </a:lnTo>
                    <a:lnTo>
                      <a:pt x="0" y="48"/>
                    </a:lnTo>
                    <a:lnTo>
                      <a:pt x="1" y="43"/>
                    </a:lnTo>
                    <a:lnTo>
                      <a:pt x="4" y="39"/>
                    </a:lnTo>
                    <a:lnTo>
                      <a:pt x="7" y="35"/>
                    </a:lnTo>
                    <a:lnTo>
                      <a:pt x="11" y="32"/>
                    </a:lnTo>
                    <a:lnTo>
                      <a:pt x="15" y="29"/>
                    </a:lnTo>
                    <a:lnTo>
                      <a:pt x="19" y="27"/>
                    </a:lnTo>
                    <a:lnTo>
                      <a:pt x="23" y="25"/>
                    </a:lnTo>
                    <a:lnTo>
                      <a:pt x="25" y="21"/>
                    </a:lnTo>
                    <a:lnTo>
                      <a:pt x="41" y="9"/>
                    </a:lnTo>
                    <a:lnTo>
                      <a:pt x="60" y="1"/>
                    </a:lnTo>
                    <a:lnTo>
                      <a:pt x="80" y="0"/>
                    </a:lnTo>
                    <a:lnTo>
                      <a:pt x="94" y="3"/>
                    </a:lnTo>
                    <a:lnTo>
                      <a:pt x="101" y="5"/>
                    </a:lnTo>
                    <a:lnTo>
                      <a:pt x="107" y="8"/>
                    </a:lnTo>
                    <a:lnTo>
                      <a:pt x="114" y="11"/>
                    </a:lnTo>
                    <a:lnTo>
                      <a:pt x="124" y="18"/>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2" name="Freeform 201"/>
              <p:cNvSpPr>
                <a:spLocks/>
              </p:cNvSpPr>
              <p:nvPr/>
            </p:nvSpPr>
            <p:spPr bwMode="auto">
              <a:xfrm>
                <a:off x="2551" y="3027"/>
                <a:ext cx="159" cy="65"/>
              </a:xfrm>
              <a:custGeom>
                <a:avLst/>
                <a:gdLst>
                  <a:gd name="T0" fmla="*/ 153 w 159"/>
                  <a:gd name="T1" fmla="*/ 64 h 65"/>
                  <a:gd name="T2" fmla="*/ 157 w 159"/>
                  <a:gd name="T3" fmla="*/ 58 h 65"/>
                  <a:gd name="T4" fmla="*/ 158 w 159"/>
                  <a:gd name="T5" fmla="*/ 52 h 65"/>
                  <a:gd name="T6" fmla="*/ 157 w 159"/>
                  <a:gd name="T7" fmla="*/ 46 h 65"/>
                  <a:gd name="T8" fmla="*/ 152 w 159"/>
                  <a:gd name="T9" fmla="*/ 40 h 65"/>
                  <a:gd name="T10" fmla="*/ 147 w 159"/>
                  <a:gd name="T11" fmla="*/ 37 h 65"/>
                  <a:gd name="T12" fmla="*/ 140 w 159"/>
                  <a:gd name="T13" fmla="*/ 35 h 65"/>
                  <a:gd name="T14" fmla="*/ 132 w 159"/>
                  <a:gd name="T15" fmla="*/ 33 h 65"/>
                  <a:gd name="T16" fmla="*/ 124 w 159"/>
                  <a:gd name="T17" fmla="*/ 32 h 65"/>
                  <a:gd name="T18" fmla="*/ 115 w 159"/>
                  <a:gd name="T19" fmla="*/ 32 h 65"/>
                  <a:gd name="T20" fmla="*/ 106 w 159"/>
                  <a:gd name="T21" fmla="*/ 31 h 65"/>
                  <a:gd name="T22" fmla="*/ 101 w 159"/>
                  <a:gd name="T23" fmla="*/ 27 h 65"/>
                  <a:gd name="T24" fmla="*/ 92 w 159"/>
                  <a:gd name="T25" fmla="*/ 22 h 65"/>
                  <a:gd name="T26" fmla="*/ 82 w 159"/>
                  <a:gd name="T27" fmla="*/ 20 h 65"/>
                  <a:gd name="T28" fmla="*/ 72 w 159"/>
                  <a:gd name="T29" fmla="*/ 19 h 65"/>
                  <a:gd name="T30" fmla="*/ 65 w 159"/>
                  <a:gd name="T31" fmla="*/ 13 h 65"/>
                  <a:gd name="T32" fmla="*/ 58 w 159"/>
                  <a:gd name="T33" fmla="*/ 9 h 65"/>
                  <a:gd name="T34" fmla="*/ 49 w 159"/>
                  <a:gd name="T35" fmla="*/ 4 h 65"/>
                  <a:gd name="T36" fmla="*/ 40 w 159"/>
                  <a:gd name="T37" fmla="*/ 1 h 65"/>
                  <a:gd name="T38" fmla="*/ 29 w 159"/>
                  <a:gd name="T39" fmla="*/ 0 h 65"/>
                  <a:gd name="T40" fmla="*/ 21 w 159"/>
                  <a:gd name="T41" fmla="*/ 1 h 65"/>
                  <a:gd name="T42" fmla="*/ 9 w 159"/>
                  <a:gd name="T43" fmla="*/ 2 h 65"/>
                  <a:gd name="T44" fmla="*/ 0 w 159"/>
                  <a:gd name="T45"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65">
                    <a:moveTo>
                      <a:pt x="153" y="64"/>
                    </a:moveTo>
                    <a:lnTo>
                      <a:pt x="157" y="58"/>
                    </a:lnTo>
                    <a:lnTo>
                      <a:pt x="158" y="52"/>
                    </a:lnTo>
                    <a:lnTo>
                      <a:pt x="157" y="46"/>
                    </a:lnTo>
                    <a:lnTo>
                      <a:pt x="152" y="40"/>
                    </a:lnTo>
                    <a:lnTo>
                      <a:pt x="147" y="37"/>
                    </a:lnTo>
                    <a:lnTo>
                      <a:pt x="140" y="35"/>
                    </a:lnTo>
                    <a:lnTo>
                      <a:pt x="132" y="33"/>
                    </a:lnTo>
                    <a:lnTo>
                      <a:pt x="124" y="32"/>
                    </a:lnTo>
                    <a:lnTo>
                      <a:pt x="115" y="32"/>
                    </a:lnTo>
                    <a:lnTo>
                      <a:pt x="106" y="31"/>
                    </a:lnTo>
                    <a:lnTo>
                      <a:pt x="101" y="27"/>
                    </a:lnTo>
                    <a:lnTo>
                      <a:pt x="92" y="22"/>
                    </a:lnTo>
                    <a:lnTo>
                      <a:pt x="82" y="20"/>
                    </a:lnTo>
                    <a:lnTo>
                      <a:pt x="72" y="19"/>
                    </a:lnTo>
                    <a:lnTo>
                      <a:pt x="65" y="13"/>
                    </a:lnTo>
                    <a:lnTo>
                      <a:pt x="58" y="9"/>
                    </a:lnTo>
                    <a:lnTo>
                      <a:pt x="49" y="4"/>
                    </a:lnTo>
                    <a:lnTo>
                      <a:pt x="40" y="1"/>
                    </a:lnTo>
                    <a:lnTo>
                      <a:pt x="29" y="0"/>
                    </a:lnTo>
                    <a:lnTo>
                      <a:pt x="21" y="1"/>
                    </a:lnTo>
                    <a:lnTo>
                      <a:pt x="9" y="2"/>
                    </a:lnTo>
                    <a:lnTo>
                      <a:pt x="0" y="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3" name="Freeform 202"/>
              <p:cNvSpPr>
                <a:spLocks/>
              </p:cNvSpPr>
              <p:nvPr/>
            </p:nvSpPr>
            <p:spPr bwMode="auto">
              <a:xfrm>
                <a:off x="2618" y="3032"/>
                <a:ext cx="144" cy="32"/>
              </a:xfrm>
              <a:custGeom>
                <a:avLst/>
                <a:gdLst>
                  <a:gd name="T0" fmla="*/ 143 w 144"/>
                  <a:gd name="T1" fmla="*/ 31 h 32"/>
                  <a:gd name="T2" fmla="*/ 140 w 144"/>
                  <a:gd name="T3" fmla="*/ 27 h 32"/>
                  <a:gd name="T4" fmla="*/ 135 w 144"/>
                  <a:gd name="T5" fmla="*/ 24 h 32"/>
                  <a:gd name="T6" fmla="*/ 129 w 144"/>
                  <a:gd name="T7" fmla="*/ 23 h 32"/>
                  <a:gd name="T8" fmla="*/ 122 w 144"/>
                  <a:gd name="T9" fmla="*/ 22 h 32"/>
                  <a:gd name="T10" fmla="*/ 115 w 144"/>
                  <a:gd name="T11" fmla="*/ 21 h 32"/>
                  <a:gd name="T12" fmla="*/ 107 w 144"/>
                  <a:gd name="T13" fmla="*/ 21 h 32"/>
                  <a:gd name="T14" fmla="*/ 99 w 144"/>
                  <a:gd name="T15" fmla="*/ 22 h 32"/>
                  <a:gd name="T16" fmla="*/ 91 w 144"/>
                  <a:gd name="T17" fmla="*/ 20 h 32"/>
                  <a:gd name="T18" fmla="*/ 83 w 144"/>
                  <a:gd name="T19" fmla="*/ 17 h 32"/>
                  <a:gd name="T20" fmla="*/ 75 w 144"/>
                  <a:gd name="T21" fmla="*/ 16 h 32"/>
                  <a:gd name="T22" fmla="*/ 67 w 144"/>
                  <a:gd name="T23" fmla="*/ 15 h 32"/>
                  <a:gd name="T24" fmla="*/ 59 w 144"/>
                  <a:gd name="T25" fmla="*/ 14 h 32"/>
                  <a:gd name="T26" fmla="*/ 54 w 144"/>
                  <a:gd name="T27" fmla="*/ 11 h 32"/>
                  <a:gd name="T28" fmla="*/ 48 w 144"/>
                  <a:gd name="T29" fmla="*/ 7 h 32"/>
                  <a:gd name="T30" fmla="*/ 41 w 144"/>
                  <a:gd name="T31" fmla="*/ 4 h 32"/>
                  <a:gd name="T32" fmla="*/ 34 w 144"/>
                  <a:gd name="T33" fmla="*/ 1 h 32"/>
                  <a:gd name="T34" fmla="*/ 27 w 144"/>
                  <a:gd name="T35" fmla="*/ 0 h 32"/>
                  <a:gd name="T36" fmla="*/ 20 w 144"/>
                  <a:gd name="T37" fmla="*/ 0 h 32"/>
                  <a:gd name="T38" fmla="*/ 12 w 144"/>
                  <a:gd name="T39" fmla="*/ 2 h 32"/>
                  <a:gd name="T40" fmla="*/ 8 w 144"/>
                  <a:gd name="T41" fmla="*/ 5 h 32"/>
                  <a:gd name="T42" fmla="*/ 3 w 144"/>
                  <a:gd name="T43" fmla="*/ 8 h 32"/>
                  <a:gd name="T44" fmla="*/ 0 w 144"/>
                  <a:gd name="T4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32">
                    <a:moveTo>
                      <a:pt x="143" y="31"/>
                    </a:moveTo>
                    <a:lnTo>
                      <a:pt x="140" y="27"/>
                    </a:lnTo>
                    <a:lnTo>
                      <a:pt x="135" y="24"/>
                    </a:lnTo>
                    <a:lnTo>
                      <a:pt x="129" y="23"/>
                    </a:lnTo>
                    <a:lnTo>
                      <a:pt x="122" y="22"/>
                    </a:lnTo>
                    <a:lnTo>
                      <a:pt x="115" y="21"/>
                    </a:lnTo>
                    <a:lnTo>
                      <a:pt x="107" y="21"/>
                    </a:lnTo>
                    <a:lnTo>
                      <a:pt x="99" y="22"/>
                    </a:lnTo>
                    <a:lnTo>
                      <a:pt x="91" y="20"/>
                    </a:lnTo>
                    <a:lnTo>
                      <a:pt x="83" y="17"/>
                    </a:lnTo>
                    <a:lnTo>
                      <a:pt x="75" y="16"/>
                    </a:lnTo>
                    <a:lnTo>
                      <a:pt x="67" y="15"/>
                    </a:lnTo>
                    <a:lnTo>
                      <a:pt x="59" y="14"/>
                    </a:lnTo>
                    <a:lnTo>
                      <a:pt x="54" y="11"/>
                    </a:lnTo>
                    <a:lnTo>
                      <a:pt x="48" y="7"/>
                    </a:lnTo>
                    <a:lnTo>
                      <a:pt x="41" y="4"/>
                    </a:lnTo>
                    <a:lnTo>
                      <a:pt x="34" y="1"/>
                    </a:lnTo>
                    <a:lnTo>
                      <a:pt x="27" y="0"/>
                    </a:lnTo>
                    <a:lnTo>
                      <a:pt x="20" y="0"/>
                    </a:lnTo>
                    <a:lnTo>
                      <a:pt x="12" y="2"/>
                    </a:lnTo>
                    <a:lnTo>
                      <a:pt x="8" y="5"/>
                    </a:lnTo>
                    <a:lnTo>
                      <a:pt x="3" y="8"/>
                    </a:lnTo>
                    <a:lnTo>
                      <a:pt x="0" y="1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4" name="Freeform 203"/>
              <p:cNvSpPr>
                <a:spLocks/>
              </p:cNvSpPr>
              <p:nvPr/>
            </p:nvSpPr>
            <p:spPr bwMode="auto">
              <a:xfrm>
                <a:off x="2643" y="3021"/>
                <a:ext cx="119" cy="17"/>
              </a:xfrm>
              <a:custGeom>
                <a:avLst/>
                <a:gdLst>
                  <a:gd name="T0" fmla="*/ 118 w 119"/>
                  <a:gd name="T1" fmla="*/ 16 h 17"/>
                  <a:gd name="T2" fmla="*/ 112 w 119"/>
                  <a:gd name="T3" fmla="*/ 15 h 17"/>
                  <a:gd name="T4" fmla="*/ 105 w 119"/>
                  <a:gd name="T5" fmla="*/ 14 h 17"/>
                  <a:gd name="T6" fmla="*/ 95 w 119"/>
                  <a:gd name="T7" fmla="*/ 14 h 17"/>
                  <a:gd name="T8" fmla="*/ 87 w 119"/>
                  <a:gd name="T9" fmla="*/ 14 h 17"/>
                  <a:gd name="T10" fmla="*/ 77 w 119"/>
                  <a:gd name="T11" fmla="*/ 12 h 17"/>
                  <a:gd name="T12" fmla="*/ 66 w 119"/>
                  <a:gd name="T13" fmla="*/ 11 h 17"/>
                  <a:gd name="T14" fmla="*/ 58 w 119"/>
                  <a:gd name="T15" fmla="*/ 11 h 17"/>
                  <a:gd name="T16" fmla="*/ 48 w 119"/>
                  <a:gd name="T17" fmla="*/ 8 h 17"/>
                  <a:gd name="T18" fmla="*/ 39 w 119"/>
                  <a:gd name="T19" fmla="*/ 3 h 17"/>
                  <a:gd name="T20" fmla="*/ 29 w 119"/>
                  <a:gd name="T21" fmla="*/ 1 h 17"/>
                  <a:gd name="T22" fmla="*/ 22 w 119"/>
                  <a:gd name="T23" fmla="*/ 0 h 17"/>
                  <a:gd name="T24" fmla="*/ 15 w 119"/>
                  <a:gd name="T25" fmla="*/ 0 h 17"/>
                  <a:gd name="T26" fmla="*/ 7 w 119"/>
                  <a:gd name="T27" fmla="*/ 1 h 17"/>
                  <a:gd name="T28" fmla="*/ 0 w 119"/>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7">
                    <a:moveTo>
                      <a:pt x="118" y="16"/>
                    </a:moveTo>
                    <a:lnTo>
                      <a:pt x="112" y="15"/>
                    </a:lnTo>
                    <a:lnTo>
                      <a:pt x="105" y="14"/>
                    </a:lnTo>
                    <a:lnTo>
                      <a:pt x="95" y="14"/>
                    </a:lnTo>
                    <a:lnTo>
                      <a:pt x="87" y="14"/>
                    </a:lnTo>
                    <a:lnTo>
                      <a:pt x="77" y="12"/>
                    </a:lnTo>
                    <a:lnTo>
                      <a:pt x="66" y="11"/>
                    </a:lnTo>
                    <a:lnTo>
                      <a:pt x="58" y="11"/>
                    </a:lnTo>
                    <a:lnTo>
                      <a:pt x="48" y="8"/>
                    </a:lnTo>
                    <a:lnTo>
                      <a:pt x="39" y="3"/>
                    </a:lnTo>
                    <a:lnTo>
                      <a:pt x="29" y="1"/>
                    </a:lnTo>
                    <a:lnTo>
                      <a:pt x="22" y="0"/>
                    </a:lnTo>
                    <a:lnTo>
                      <a:pt x="15" y="0"/>
                    </a:lnTo>
                    <a:lnTo>
                      <a:pt x="7" y="1"/>
                    </a:lnTo>
                    <a:lnTo>
                      <a:pt x="0"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5" name="Freeform 204"/>
              <p:cNvSpPr>
                <a:spLocks/>
              </p:cNvSpPr>
              <p:nvPr/>
            </p:nvSpPr>
            <p:spPr bwMode="auto">
              <a:xfrm>
                <a:off x="2485" y="2935"/>
                <a:ext cx="22" cy="27"/>
              </a:xfrm>
              <a:custGeom>
                <a:avLst/>
                <a:gdLst>
                  <a:gd name="T0" fmla="*/ 0 w 22"/>
                  <a:gd name="T1" fmla="*/ 0 h 27"/>
                  <a:gd name="T2" fmla="*/ 5 w 22"/>
                  <a:gd name="T3" fmla="*/ 0 h 27"/>
                  <a:gd name="T4" fmla="*/ 8 w 22"/>
                  <a:gd name="T5" fmla="*/ 1 h 27"/>
                  <a:gd name="T6" fmla="*/ 12 w 22"/>
                  <a:gd name="T7" fmla="*/ 2 h 27"/>
                  <a:gd name="T8" fmla="*/ 16 w 22"/>
                  <a:gd name="T9" fmla="*/ 5 h 27"/>
                  <a:gd name="T10" fmla="*/ 19 w 22"/>
                  <a:gd name="T11" fmla="*/ 8 h 27"/>
                  <a:gd name="T12" fmla="*/ 21 w 22"/>
                  <a:gd name="T13" fmla="*/ 14 h 27"/>
                  <a:gd name="T14" fmla="*/ 21 w 22"/>
                  <a:gd name="T15" fmla="*/ 19 h 27"/>
                  <a:gd name="T16" fmla="*/ 20 w 2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0" y="0"/>
                    </a:moveTo>
                    <a:lnTo>
                      <a:pt x="5" y="0"/>
                    </a:lnTo>
                    <a:lnTo>
                      <a:pt x="8" y="1"/>
                    </a:lnTo>
                    <a:lnTo>
                      <a:pt x="12" y="2"/>
                    </a:lnTo>
                    <a:lnTo>
                      <a:pt x="16" y="5"/>
                    </a:lnTo>
                    <a:lnTo>
                      <a:pt x="19" y="8"/>
                    </a:lnTo>
                    <a:lnTo>
                      <a:pt x="21" y="14"/>
                    </a:lnTo>
                    <a:lnTo>
                      <a:pt x="21" y="19"/>
                    </a:lnTo>
                    <a:lnTo>
                      <a:pt x="20" y="2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6" name="Freeform 205"/>
              <p:cNvSpPr>
                <a:spLocks/>
              </p:cNvSpPr>
              <p:nvPr/>
            </p:nvSpPr>
            <p:spPr bwMode="auto">
              <a:xfrm>
                <a:off x="2495" y="2943"/>
                <a:ext cx="17" cy="37"/>
              </a:xfrm>
              <a:custGeom>
                <a:avLst/>
                <a:gdLst>
                  <a:gd name="T0" fmla="*/ 16 w 17"/>
                  <a:gd name="T1" fmla="*/ 0 h 37"/>
                  <a:gd name="T2" fmla="*/ 14 w 17"/>
                  <a:gd name="T3" fmla="*/ 8 h 37"/>
                  <a:gd name="T4" fmla="*/ 13 w 17"/>
                  <a:gd name="T5" fmla="*/ 17 h 37"/>
                  <a:gd name="T6" fmla="*/ 11 w 17"/>
                  <a:gd name="T7" fmla="*/ 23 h 37"/>
                  <a:gd name="T8" fmla="*/ 9 w 17"/>
                  <a:gd name="T9" fmla="*/ 27 h 37"/>
                  <a:gd name="T10" fmla="*/ 6 w 17"/>
                  <a:gd name="T11" fmla="*/ 30 h 37"/>
                  <a:gd name="T12" fmla="*/ 3 w 17"/>
                  <a:gd name="T13" fmla="*/ 33 h 37"/>
                  <a:gd name="T14" fmla="*/ 0 w 17"/>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6" y="0"/>
                    </a:moveTo>
                    <a:lnTo>
                      <a:pt x="14" y="8"/>
                    </a:lnTo>
                    <a:lnTo>
                      <a:pt x="13" y="17"/>
                    </a:lnTo>
                    <a:lnTo>
                      <a:pt x="11" y="23"/>
                    </a:lnTo>
                    <a:lnTo>
                      <a:pt x="9" y="27"/>
                    </a:lnTo>
                    <a:lnTo>
                      <a:pt x="6" y="30"/>
                    </a:lnTo>
                    <a:lnTo>
                      <a:pt x="3" y="33"/>
                    </a:lnTo>
                    <a:lnTo>
                      <a:pt x="0" y="3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7" name="Freeform 206"/>
              <p:cNvSpPr>
                <a:spLocks/>
              </p:cNvSpPr>
              <p:nvPr/>
            </p:nvSpPr>
            <p:spPr bwMode="auto">
              <a:xfrm>
                <a:off x="2500" y="2973"/>
                <a:ext cx="24" cy="17"/>
              </a:xfrm>
              <a:custGeom>
                <a:avLst/>
                <a:gdLst>
                  <a:gd name="T0" fmla="*/ 0 w 24"/>
                  <a:gd name="T1" fmla="*/ 0 h 17"/>
                  <a:gd name="T2" fmla="*/ 6 w 24"/>
                  <a:gd name="T3" fmla="*/ 0 h 17"/>
                  <a:gd name="T4" fmla="*/ 11 w 24"/>
                  <a:gd name="T5" fmla="*/ 0 h 17"/>
                  <a:gd name="T6" fmla="*/ 16 w 24"/>
                  <a:gd name="T7" fmla="*/ 6 h 17"/>
                  <a:gd name="T8" fmla="*/ 23 w 24"/>
                  <a:gd name="T9" fmla="*/ 16 h 17"/>
                </a:gdLst>
                <a:ahLst/>
                <a:cxnLst>
                  <a:cxn ang="0">
                    <a:pos x="T0" y="T1"/>
                  </a:cxn>
                  <a:cxn ang="0">
                    <a:pos x="T2" y="T3"/>
                  </a:cxn>
                  <a:cxn ang="0">
                    <a:pos x="T4" y="T5"/>
                  </a:cxn>
                  <a:cxn ang="0">
                    <a:pos x="T6" y="T7"/>
                  </a:cxn>
                  <a:cxn ang="0">
                    <a:pos x="T8" y="T9"/>
                  </a:cxn>
                </a:cxnLst>
                <a:rect l="0" t="0" r="r" b="b"/>
                <a:pathLst>
                  <a:path w="24" h="17">
                    <a:moveTo>
                      <a:pt x="0" y="0"/>
                    </a:moveTo>
                    <a:lnTo>
                      <a:pt x="6" y="0"/>
                    </a:lnTo>
                    <a:lnTo>
                      <a:pt x="11" y="0"/>
                    </a:lnTo>
                    <a:lnTo>
                      <a:pt x="16" y="6"/>
                    </a:lnTo>
                    <a:lnTo>
                      <a:pt x="2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8" name="Freeform 207"/>
              <p:cNvSpPr>
                <a:spLocks/>
              </p:cNvSpPr>
              <p:nvPr/>
            </p:nvSpPr>
            <p:spPr bwMode="auto">
              <a:xfrm>
                <a:off x="2495" y="2978"/>
                <a:ext cx="28" cy="17"/>
              </a:xfrm>
              <a:custGeom>
                <a:avLst/>
                <a:gdLst>
                  <a:gd name="T0" fmla="*/ 0 w 28"/>
                  <a:gd name="T1" fmla="*/ 2 h 17"/>
                  <a:gd name="T2" fmla="*/ 6 w 28"/>
                  <a:gd name="T3" fmla="*/ 0 h 17"/>
                  <a:gd name="T4" fmla="*/ 9 w 28"/>
                  <a:gd name="T5" fmla="*/ 0 h 17"/>
                  <a:gd name="T6" fmla="*/ 14 w 28"/>
                  <a:gd name="T7" fmla="*/ 0 h 17"/>
                  <a:gd name="T8" fmla="*/ 19 w 28"/>
                  <a:gd name="T9" fmla="*/ 2 h 17"/>
                  <a:gd name="T10" fmla="*/ 23 w 28"/>
                  <a:gd name="T11" fmla="*/ 10 h 17"/>
                  <a:gd name="T12" fmla="*/ 27 w 2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8" h="17">
                    <a:moveTo>
                      <a:pt x="0" y="2"/>
                    </a:moveTo>
                    <a:lnTo>
                      <a:pt x="6" y="0"/>
                    </a:lnTo>
                    <a:lnTo>
                      <a:pt x="9" y="0"/>
                    </a:lnTo>
                    <a:lnTo>
                      <a:pt x="14" y="0"/>
                    </a:lnTo>
                    <a:lnTo>
                      <a:pt x="19" y="2"/>
                    </a:lnTo>
                    <a:lnTo>
                      <a:pt x="23" y="10"/>
                    </a:lnTo>
                    <a:lnTo>
                      <a:pt x="2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9" name="Freeform 208"/>
              <p:cNvSpPr>
                <a:spLocks/>
              </p:cNvSpPr>
              <p:nvPr/>
            </p:nvSpPr>
            <p:spPr bwMode="auto">
              <a:xfrm>
                <a:off x="2572" y="2929"/>
                <a:ext cx="17" cy="55"/>
              </a:xfrm>
              <a:custGeom>
                <a:avLst/>
                <a:gdLst>
                  <a:gd name="T0" fmla="*/ 4 w 17"/>
                  <a:gd name="T1" fmla="*/ 0 h 55"/>
                  <a:gd name="T2" fmla="*/ 7 w 17"/>
                  <a:gd name="T3" fmla="*/ 4 h 55"/>
                  <a:gd name="T4" fmla="*/ 10 w 17"/>
                  <a:gd name="T5" fmla="*/ 8 h 55"/>
                  <a:gd name="T6" fmla="*/ 13 w 17"/>
                  <a:gd name="T7" fmla="*/ 14 h 55"/>
                  <a:gd name="T8" fmla="*/ 16 w 17"/>
                  <a:gd name="T9" fmla="*/ 19 h 55"/>
                  <a:gd name="T10" fmla="*/ 16 w 17"/>
                  <a:gd name="T11" fmla="*/ 26 h 55"/>
                  <a:gd name="T12" fmla="*/ 14 w 17"/>
                  <a:gd name="T13" fmla="*/ 32 h 55"/>
                  <a:gd name="T14" fmla="*/ 13 w 17"/>
                  <a:gd name="T15" fmla="*/ 38 h 55"/>
                  <a:gd name="T16" fmla="*/ 8 w 17"/>
                  <a:gd name="T17" fmla="*/ 44 h 55"/>
                  <a:gd name="T18" fmla="*/ 4 w 17"/>
                  <a:gd name="T19" fmla="*/ 49 h 55"/>
                  <a:gd name="T20" fmla="*/ 0 w 1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5">
                    <a:moveTo>
                      <a:pt x="4" y="0"/>
                    </a:moveTo>
                    <a:lnTo>
                      <a:pt x="7" y="4"/>
                    </a:lnTo>
                    <a:lnTo>
                      <a:pt x="10" y="8"/>
                    </a:lnTo>
                    <a:lnTo>
                      <a:pt x="13" y="14"/>
                    </a:lnTo>
                    <a:lnTo>
                      <a:pt x="16" y="19"/>
                    </a:lnTo>
                    <a:lnTo>
                      <a:pt x="16" y="26"/>
                    </a:lnTo>
                    <a:lnTo>
                      <a:pt x="14" y="32"/>
                    </a:lnTo>
                    <a:lnTo>
                      <a:pt x="13" y="38"/>
                    </a:lnTo>
                    <a:lnTo>
                      <a:pt x="8" y="44"/>
                    </a:lnTo>
                    <a:lnTo>
                      <a:pt x="4" y="49"/>
                    </a:lnTo>
                    <a:lnTo>
                      <a:pt x="0" y="5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0" name="Freeform 209"/>
              <p:cNvSpPr>
                <a:spLocks/>
              </p:cNvSpPr>
              <p:nvPr/>
            </p:nvSpPr>
            <p:spPr bwMode="auto">
              <a:xfrm>
                <a:off x="2522" y="2995"/>
                <a:ext cx="35" cy="17"/>
              </a:xfrm>
              <a:custGeom>
                <a:avLst/>
                <a:gdLst>
                  <a:gd name="T0" fmla="*/ 0 w 35"/>
                  <a:gd name="T1" fmla="*/ 16 h 17"/>
                  <a:gd name="T2" fmla="*/ 6 w 35"/>
                  <a:gd name="T3" fmla="*/ 11 h 17"/>
                  <a:gd name="T4" fmla="*/ 12 w 35"/>
                  <a:gd name="T5" fmla="*/ 7 h 17"/>
                  <a:gd name="T6" fmla="*/ 17 w 35"/>
                  <a:gd name="T7" fmla="*/ 4 h 17"/>
                  <a:gd name="T8" fmla="*/ 23 w 35"/>
                  <a:gd name="T9" fmla="*/ 1 h 17"/>
                  <a:gd name="T10" fmla="*/ 29 w 35"/>
                  <a:gd name="T11" fmla="*/ 0 h 17"/>
                  <a:gd name="T12" fmla="*/ 34 w 3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0" y="16"/>
                    </a:moveTo>
                    <a:lnTo>
                      <a:pt x="6" y="11"/>
                    </a:lnTo>
                    <a:lnTo>
                      <a:pt x="12" y="7"/>
                    </a:lnTo>
                    <a:lnTo>
                      <a:pt x="17" y="4"/>
                    </a:lnTo>
                    <a:lnTo>
                      <a:pt x="23" y="1"/>
                    </a:lnTo>
                    <a:lnTo>
                      <a:pt x="29" y="0"/>
                    </a:lnTo>
                    <a:lnTo>
                      <a:pt x="34"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1" name="Freeform 210"/>
              <p:cNvSpPr>
                <a:spLocks/>
              </p:cNvSpPr>
              <p:nvPr/>
            </p:nvSpPr>
            <p:spPr bwMode="auto">
              <a:xfrm>
                <a:off x="2569" y="2959"/>
                <a:ext cx="56" cy="35"/>
              </a:xfrm>
              <a:custGeom>
                <a:avLst/>
                <a:gdLst>
                  <a:gd name="T0" fmla="*/ 0 w 56"/>
                  <a:gd name="T1" fmla="*/ 34 h 35"/>
                  <a:gd name="T2" fmla="*/ 6 w 56"/>
                  <a:gd name="T3" fmla="*/ 34 h 35"/>
                  <a:gd name="T4" fmla="*/ 15 w 56"/>
                  <a:gd name="T5" fmla="*/ 32 h 35"/>
                  <a:gd name="T6" fmla="*/ 23 w 56"/>
                  <a:gd name="T7" fmla="*/ 29 h 35"/>
                  <a:gd name="T8" fmla="*/ 30 w 56"/>
                  <a:gd name="T9" fmla="*/ 26 h 35"/>
                  <a:gd name="T10" fmla="*/ 37 w 56"/>
                  <a:gd name="T11" fmla="*/ 22 h 35"/>
                  <a:gd name="T12" fmla="*/ 45 w 56"/>
                  <a:gd name="T13" fmla="*/ 16 h 35"/>
                  <a:gd name="T14" fmla="*/ 48 w 56"/>
                  <a:gd name="T15" fmla="*/ 11 h 35"/>
                  <a:gd name="T16" fmla="*/ 55 w 5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34"/>
                    </a:moveTo>
                    <a:lnTo>
                      <a:pt x="6" y="34"/>
                    </a:lnTo>
                    <a:lnTo>
                      <a:pt x="15" y="32"/>
                    </a:lnTo>
                    <a:lnTo>
                      <a:pt x="23" y="29"/>
                    </a:lnTo>
                    <a:lnTo>
                      <a:pt x="30" y="26"/>
                    </a:lnTo>
                    <a:lnTo>
                      <a:pt x="37" y="22"/>
                    </a:lnTo>
                    <a:lnTo>
                      <a:pt x="45" y="16"/>
                    </a:lnTo>
                    <a:lnTo>
                      <a:pt x="48" y="11"/>
                    </a:lnTo>
                    <a:lnTo>
                      <a:pt x="55"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2" name="Freeform 211"/>
              <p:cNvSpPr>
                <a:spLocks/>
              </p:cNvSpPr>
              <p:nvPr/>
            </p:nvSpPr>
            <p:spPr bwMode="auto">
              <a:xfrm>
                <a:off x="2590" y="2984"/>
                <a:ext cx="27" cy="17"/>
              </a:xfrm>
              <a:custGeom>
                <a:avLst/>
                <a:gdLst>
                  <a:gd name="T0" fmla="*/ 0 w 27"/>
                  <a:gd name="T1" fmla="*/ 16 h 17"/>
                  <a:gd name="T2" fmla="*/ 11 w 27"/>
                  <a:gd name="T3" fmla="*/ 10 h 17"/>
                  <a:gd name="T4" fmla="*/ 20 w 27"/>
                  <a:gd name="T5" fmla="*/ 5 h 17"/>
                  <a:gd name="T6" fmla="*/ 26 w 27"/>
                  <a:gd name="T7" fmla="*/ 0 h 17"/>
                </a:gdLst>
                <a:ahLst/>
                <a:cxnLst>
                  <a:cxn ang="0">
                    <a:pos x="T0" y="T1"/>
                  </a:cxn>
                  <a:cxn ang="0">
                    <a:pos x="T2" y="T3"/>
                  </a:cxn>
                  <a:cxn ang="0">
                    <a:pos x="T4" y="T5"/>
                  </a:cxn>
                  <a:cxn ang="0">
                    <a:pos x="T6" y="T7"/>
                  </a:cxn>
                </a:cxnLst>
                <a:rect l="0" t="0" r="r" b="b"/>
                <a:pathLst>
                  <a:path w="27" h="17">
                    <a:moveTo>
                      <a:pt x="0" y="16"/>
                    </a:moveTo>
                    <a:lnTo>
                      <a:pt x="11" y="10"/>
                    </a:lnTo>
                    <a:lnTo>
                      <a:pt x="20" y="5"/>
                    </a:lnTo>
                    <a:lnTo>
                      <a:pt x="2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3" name="Freeform 212"/>
              <p:cNvSpPr>
                <a:spLocks/>
              </p:cNvSpPr>
              <p:nvPr/>
            </p:nvSpPr>
            <p:spPr bwMode="auto">
              <a:xfrm>
                <a:off x="2578" y="2981"/>
                <a:ext cx="78" cy="32"/>
              </a:xfrm>
              <a:custGeom>
                <a:avLst/>
                <a:gdLst>
                  <a:gd name="T0" fmla="*/ 0 w 78"/>
                  <a:gd name="T1" fmla="*/ 31 h 32"/>
                  <a:gd name="T2" fmla="*/ 8 w 78"/>
                  <a:gd name="T3" fmla="*/ 26 h 32"/>
                  <a:gd name="T4" fmla="*/ 17 w 78"/>
                  <a:gd name="T5" fmla="*/ 23 h 32"/>
                  <a:gd name="T6" fmla="*/ 25 w 78"/>
                  <a:gd name="T7" fmla="*/ 20 h 32"/>
                  <a:gd name="T8" fmla="*/ 36 w 78"/>
                  <a:gd name="T9" fmla="*/ 16 h 32"/>
                  <a:gd name="T10" fmla="*/ 44 w 78"/>
                  <a:gd name="T11" fmla="*/ 12 h 32"/>
                  <a:gd name="T12" fmla="*/ 46 w 78"/>
                  <a:gd name="T13" fmla="*/ 12 h 32"/>
                  <a:gd name="T14" fmla="*/ 58 w 78"/>
                  <a:gd name="T15" fmla="*/ 4 h 32"/>
                  <a:gd name="T16" fmla="*/ 68 w 78"/>
                  <a:gd name="T17" fmla="*/ 2 h 32"/>
                  <a:gd name="T18" fmla="*/ 77 w 7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2">
                    <a:moveTo>
                      <a:pt x="0" y="31"/>
                    </a:moveTo>
                    <a:lnTo>
                      <a:pt x="8" y="26"/>
                    </a:lnTo>
                    <a:lnTo>
                      <a:pt x="17" y="23"/>
                    </a:lnTo>
                    <a:lnTo>
                      <a:pt x="25" y="20"/>
                    </a:lnTo>
                    <a:lnTo>
                      <a:pt x="36" y="16"/>
                    </a:lnTo>
                    <a:lnTo>
                      <a:pt x="44" y="12"/>
                    </a:lnTo>
                    <a:lnTo>
                      <a:pt x="46" y="12"/>
                    </a:lnTo>
                    <a:lnTo>
                      <a:pt x="58" y="4"/>
                    </a:lnTo>
                    <a:lnTo>
                      <a:pt x="68" y="2"/>
                    </a:lnTo>
                    <a:lnTo>
                      <a:pt x="77"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4" name="Freeform 213"/>
              <p:cNvSpPr>
                <a:spLocks/>
              </p:cNvSpPr>
              <p:nvPr/>
            </p:nvSpPr>
            <p:spPr bwMode="auto">
              <a:xfrm>
                <a:off x="2473" y="2935"/>
                <a:ext cx="17" cy="17"/>
              </a:xfrm>
              <a:custGeom>
                <a:avLst/>
                <a:gdLst>
                  <a:gd name="T0" fmla="*/ 0 w 17"/>
                  <a:gd name="T1" fmla="*/ 16 h 17"/>
                  <a:gd name="T2" fmla="*/ 9 w 17"/>
                  <a:gd name="T3" fmla="*/ 16 h 17"/>
                  <a:gd name="T4" fmla="*/ 16 w 17"/>
                  <a:gd name="T5" fmla="*/ 0 h 17"/>
                </a:gdLst>
                <a:ahLst/>
                <a:cxnLst>
                  <a:cxn ang="0">
                    <a:pos x="T0" y="T1"/>
                  </a:cxn>
                  <a:cxn ang="0">
                    <a:pos x="T2" y="T3"/>
                  </a:cxn>
                  <a:cxn ang="0">
                    <a:pos x="T4" y="T5"/>
                  </a:cxn>
                </a:cxnLst>
                <a:rect l="0" t="0" r="r" b="b"/>
                <a:pathLst>
                  <a:path w="17" h="17">
                    <a:moveTo>
                      <a:pt x="0" y="16"/>
                    </a:moveTo>
                    <a:lnTo>
                      <a:pt x="9" y="16"/>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5" name="Freeform 214"/>
              <p:cNvSpPr>
                <a:spLocks/>
              </p:cNvSpPr>
              <p:nvPr/>
            </p:nvSpPr>
            <p:spPr bwMode="auto">
              <a:xfrm>
                <a:off x="2606" y="3046"/>
                <a:ext cx="18" cy="17"/>
              </a:xfrm>
              <a:custGeom>
                <a:avLst/>
                <a:gdLst>
                  <a:gd name="T0" fmla="*/ 17 w 18"/>
                  <a:gd name="T1" fmla="*/ 0 h 17"/>
                  <a:gd name="T2" fmla="*/ 12 w 18"/>
                  <a:gd name="T3" fmla="*/ 3 h 17"/>
                  <a:gd name="T4" fmla="*/ 8 w 18"/>
                  <a:gd name="T5" fmla="*/ 3 h 17"/>
                  <a:gd name="T6" fmla="*/ 4 w 18"/>
                  <a:gd name="T7" fmla="*/ 9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2" y="3"/>
                    </a:lnTo>
                    <a:lnTo>
                      <a:pt x="8" y="3"/>
                    </a:lnTo>
                    <a:lnTo>
                      <a:pt x="4"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6" name="Freeform 215"/>
              <p:cNvSpPr>
                <a:spLocks/>
              </p:cNvSpPr>
              <p:nvPr/>
            </p:nvSpPr>
            <p:spPr bwMode="auto">
              <a:xfrm>
                <a:off x="2640" y="3058"/>
                <a:ext cx="18" cy="17"/>
              </a:xfrm>
              <a:custGeom>
                <a:avLst/>
                <a:gdLst>
                  <a:gd name="T0" fmla="*/ 17 w 18"/>
                  <a:gd name="T1" fmla="*/ 0 h 17"/>
                  <a:gd name="T2" fmla="*/ 11 w 18"/>
                  <a:gd name="T3" fmla="*/ 0 h 17"/>
                  <a:gd name="T4" fmla="*/ 5 w 18"/>
                  <a:gd name="T5" fmla="*/ 5 h 17"/>
                  <a:gd name="T6" fmla="*/ 0 w 18"/>
                  <a:gd name="T7" fmla="*/ 16 h 17"/>
                </a:gdLst>
                <a:ahLst/>
                <a:cxnLst>
                  <a:cxn ang="0">
                    <a:pos x="T0" y="T1"/>
                  </a:cxn>
                  <a:cxn ang="0">
                    <a:pos x="T2" y="T3"/>
                  </a:cxn>
                  <a:cxn ang="0">
                    <a:pos x="T4" y="T5"/>
                  </a:cxn>
                  <a:cxn ang="0">
                    <a:pos x="T6" y="T7"/>
                  </a:cxn>
                </a:cxnLst>
                <a:rect l="0" t="0" r="r" b="b"/>
                <a:pathLst>
                  <a:path w="18" h="17">
                    <a:moveTo>
                      <a:pt x="17" y="0"/>
                    </a:moveTo>
                    <a:lnTo>
                      <a:pt x="11" y="0"/>
                    </a:lnTo>
                    <a:lnTo>
                      <a:pt x="5" y="5"/>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7" name="Freeform 216"/>
              <p:cNvSpPr>
                <a:spLocks/>
              </p:cNvSpPr>
              <p:nvPr/>
            </p:nvSpPr>
            <p:spPr bwMode="auto">
              <a:xfrm>
                <a:off x="2656" y="3046"/>
                <a:ext cx="24" cy="17"/>
              </a:xfrm>
              <a:custGeom>
                <a:avLst/>
                <a:gdLst>
                  <a:gd name="T0" fmla="*/ 23 w 24"/>
                  <a:gd name="T1" fmla="*/ 0 h 17"/>
                  <a:gd name="T2" fmla="*/ 19 w 24"/>
                  <a:gd name="T3" fmla="*/ 1 h 17"/>
                  <a:gd name="T4" fmla="*/ 14 w 24"/>
                  <a:gd name="T5" fmla="*/ 2 h 17"/>
                  <a:gd name="T6" fmla="*/ 10 w 24"/>
                  <a:gd name="T7" fmla="*/ 5 h 17"/>
                  <a:gd name="T8" fmla="*/ 6 w 24"/>
                  <a:gd name="T9" fmla="*/ 8 h 17"/>
                  <a:gd name="T10" fmla="*/ 3 w 24"/>
                  <a:gd name="T11" fmla="*/ 11 h 17"/>
                  <a:gd name="T12" fmla="*/ 1 w 24"/>
                  <a:gd name="T13" fmla="*/ 14 h 17"/>
                  <a:gd name="T14" fmla="*/ 0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3" y="0"/>
                    </a:moveTo>
                    <a:lnTo>
                      <a:pt x="19" y="1"/>
                    </a:lnTo>
                    <a:lnTo>
                      <a:pt x="14" y="2"/>
                    </a:lnTo>
                    <a:lnTo>
                      <a:pt x="10" y="5"/>
                    </a:lnTo>
                    <a:lnTo>
                      <a:pt x="6" y="8"/>
                    </a:lnTo>
                    <a:lnTo>
                      <a:pt x="3" y="11"/>
                    </a:lnTo>
                    <a:lnTo>
                      <a:pt x="1" y="14"/>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8" name="Freeform 217"/>
              <p:cNvSpPr>
                <a:spLocks/>
              </p:cNvSpPr>
              <p:nvPr/>
            </p:nvSpPr>
            <p:spPr bwMode="auto">
              <a:xfrm>
                <a:off x="2700" y="3054"/>
                <a:ext cx="19" cy="17"/>
              </a:xfrm>
              <a:custGeom>
                <a:avLst/>
                <a:gdLst>
                  <a:gd name="T0" fmla="*/ 18 w 19"/>
                  <a:gd name="T1" fmla="*/ 0 h 17"/>
                  <a:gd name="T2" fmla="*/ 9 w 19"/>
                  <a:gd name="T3" fmla="*/ 2 h 17"/>
                  <a:gd name="T4" fmla="*/ 6 w 19"/>
                  <a:gd name="T5" fmla="*/ 5 h 17"/>
                  <a:gd name="T6" fmla="*/ 2 w 19"/>
                  <a:gd name="T7" fmla="*/ 10 h 17"/>
                  <a:gd name="T8" fmla="*/ 0 w 19"/>
                  <a:gd name="T9" fmla="*/ 16 h 17"/>
                </a:gdLst>
                <a:ahLst/>
                <a:cxnLst>
                  <a:cxn ang="0">
                    <a:pos x="T0" y="T1"/>
                  </a:cxn>
                  <a:cxn ang="0">
                    <a:pos x="T2" y="T3"/>
                  </a:cxn>
                  <a:cxn ang="0">
                    <a:pos x="T4" y="T5"/>
                  </a:cxn>
                  <a:cxn ang="0">
                    <a:pos x="T6" y="T7"/>
                  </a:cxn>
                  <a:cxn ang="0">
                    <a:pos x="T8" y="T9"/>
                  </a:cxn>
                </a:cxnLst>
                <a:rect l="0" t="0" r="r" b="b"/>
                <a:pathLst>
                  <a:path w="19" h="17">
                    <a:moveTo>
                      <a:pt x="18" y="0"/>
                    </a:moveTo>
                    <a:lnTo>
                      <a:pt x="9" y="2"/>
                    </a:lnTo>
                    <a:lnTo>
                      <a:pt x="6" y="5"/>
                    </a:lnTo>
                    <a:lnTo>
                      <a:pt x="2"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19" name="Freeform 218"/>
              <p:cNvSpPr>
                <a:spLocks/>
              </p:cNvSpPr>
              <p:nvPr/>
            </p:nvSpPr>
            <p:spPr bwMode="auto">
              <a:xfrm>
                <a:off x="2714" y="3035"/>
                <a:ext cx="21" cy="17"/>
              </a:xfrm>
              <a:custGeom>
                <a:avLst/>
                <a:gdLst>
                  <a:gd name="T0" fmla="*/ 20 w 21"/>
                  <a:gd name="T1" fmla="*/ 0 h 17"/>
                  <a:gd name="T2" fmla="*/ 13 w 21"/>
                  <a:gd name="T3" fmla="*/ 3 h 17"/>
                  <a:gd name="T4" fmla="*/ 9 w 21"/>
                  <a:gd name="T5" fmla="*/ 6 h 17"/>
                  <a:gd name="T6" fmla="*/ 6 w 21"/>
                  <a:gd name="T7" fmla="*/ 9 h 17"/>
                  <a:gd name="T8" fmla="*/ 3 w 21"/>
                  <a:gd name="T9" fmla="*/ 12 h 17"/>
                  <a:gd name="T10" fmla="*/ 0 w 21"/>
                  <a:gd name="T11" fmla="*/ 16 h 17"/>
                </a:gdLst>
                <a:ahLst/>
                <a:cxnLst>
                  <a:cxn ang="0">
                    <a:pos x="T0" y="T1"/>
                  </a:cxn>
                  <a:cxn ang="0">
                    <a:pos x="T2" y="T3"/>
                  </a:cxn>
                  <a:cxn ang="0">
                    <a:pos x="T4" y="T5"/>
                  </a:cxn>
                  <a:cxn ang="0">
                    <a:pos x="T6" y="T7"/>
                  </a:cxn>
                  <a:cxn ang="0">
                    <a:pos x="T8" y="T9"/>
                  </a:cxn>
                  <a:cxn ang="0">
                    <a:pos x="T10" y="T11"/>
                  </a:cxn>
                </a:cxnLst>
                <a:rect l="0" t="0" r="r" b="b"/>
                <a:pathLst>
                  <a:path w="21" h="17">
                    <a:moveTo>
                      <a:pt x="20" y="0"/>
                    </a:moveTo>
                    <a:lnTo>
                      <a:pt x="13" y="3"/>
                    </a:lnTo>
                    <a:lnTo>
                      <a:pt x="9" y="6"/>
                    </a:lnTo>
                    <a:lnTo>
                      <a:pt x="6" y="9"/>
                    </a:lnTo>
                    <a:lnTo>
                      <a:pt x="3" y="12"/>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0" name="Freeform 219"/>
              <p:cNvSpPr>
                <a:spLocks/>
              </p:cNvSpPr>
              <p:nvPr/>
            </p:nvSpPr>
            <p:spPr bwMode="auto">
              <a:xfrm>
                <a:off x="2683" y="3032"/>
                <a:ext cx="18" cy="17"/>
              </a:xfrm>
              <a:custGeom>
                <a:avLst/>
                <a:gdLst>
                  <a:gd name="T0" fmla="*/ 17 w 18"/>
                  <a:gd name="T1" fmla="*/ 0 h 17"/>
                  <a:gd name="T2" fmla="*/ 10 w 18"/>
                  <a:gd name="T3" fmla="*/ 2 h 17"/>
                  <a:gd name="T4" fmla="*/ 7 w 18"/>
                  <a:gd name="T5" fmla="*/ 6 h 17"/>
                  <a:gd name="T6" fmla="*/ 3 w 18"/>
                  <a:gd name="T7" fmla="*/ 10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0" y="2"/>
                    </a:lnTo>
                    <a:lnTo>
                      <a:pt x="7" y="6"/>
                    </a:lnTo>
                    <a:lnTo>
                      <a:pt x="3"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1" name="Freeform 220"/>
              <p:cNvSpPr>
                <a:spLocks/>
              </p:cNvSpPr>
              <p:nvPr/>
            </p:nvSpPr>
            <p:spPr bwMode="auto">
              <a:xfrm>
                <a:off x="2705" y="3012"/>
                <a:ext cx="22" cy="17"/>
              </a:xfrm>
              <a:custGeom>
                <a:avLst/>
                <a:gdLst>
                  <a:gd name="T0" fmla="*/ 21 w 22"/>
                  <a:gd name="T1" fmla="*/ 0 h 17"/>
                  <a:gd name="T2" fmla="*/ 12 w 22"/>
                  <a:gd name="T3" fmla="*/ 2 h 17"/>
                  <a:gd name="T4" fmla="*/ 7 w 22"/>
                  <a:gd name="T5" fmla="*/ 5 h 17"/>
                  <a:gd name="T6" fmla="*/ 3 w 22"/>
                  <a:gd name="T7" fmla="*/ 8 h 17"/>
                  <a:gd name="T8" fmla="*/ 1 w 22"/>
                  <a:gd name="T9" fmla="*/ 11 h 17"/>
                  <a:gd name="T10" fmla="*/ 0 w 22"/>
                  <a:gd name="T11" fmla="*/ 16 h 17"/>
                </a:gdLst>
                <a:ahLst/>
                <a:cxnLst>
                  <a:cxn ang="0">
                    <a:pos x="T0" y="T1"/>
                  </a:cxn>
                  <a:cxn ang="0">
                    <a:pos x="T2" y="T3"/>
                  </a:cxn>
                  <a:cxn ang="0">
                    <a:pos x="T4" y="T5"/>
                  </a:cxn>
                  <a:cxn ang="0">
                    <a:pos x="T6" y="T7"/>
                  </a:cxn>
                  <a:cxn ang="0">
                    <a:pos x="T8" y="T9"/>
                  </a:cxn>
                  <a:cxn ang="0">
                    <a:pos x="T10" y="T11"/>
                  </a:cxn>
                </a:cxnLst>
                <a:rect l="0" t="0" r="r" b="b"/>
                <a:pathLst>
                  <a:path w="22" h="17">
                    <a:moveTo>
                      <a:pt x="21" y="0"/>
                    </a:moveTo>
                    <a:lnTo>
                      <a:pt x="12" y="2"/>
                    </a:lnTo>
                    <a:lnTo>
                      <a:pt x="7" y="5"/>
                    </a:lnTo>
                    <a:lnTo>
                      <a:pt x="3" y="8"/>
                    </a:lnTo>
                    <a:lnTo>
                      <a:pt x="1" y="11"/>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2" name="Freeform 221"/>
              <p:cNvSpPr>
                <a:spLocks/>
              </p:cNvSpPr>
              <p:nvPr/>
            </p:nvSpPr>
            <p:spPr bwMode="auto">
              <a:xfrm>
                <a:off x="2666" y="3002"/>
                <a:ext cx="32" cy="17"/>
              </a:xfrm>
              <a:custGeom>
                <a:avLst/>
                <a:gdLst>
                  <a:gd name="T0" fmla="*/ 31 w 32"/>
                  <a:gd name="T1" fmla="*/ 0 h 17"/>
                  <a:gd name="T2" fmla="*/ 18 w 32"/>
                  <a:gd name="T3" fmla="*/ 0 h 17"/>
                  <a:gd name="T4" fmla="*/ 9 w 32"/>
                  <a:gd name="T5" fmla="*/ 4 h 17"/>
                  <a:gd name="T6" fmla="*/ 3 w 32"/>
                  <a:gd name="T7" fmla="*/ 9 h 17"/>
                  <a:gd name="T8" fmla="*/ 0 w 32"/>
                  <a:gd name="T9" fmla="*/ 16 h 17"/>
                </a:gdLst>
                <a:ahLst/>
                <a:cxnLst>
                  <a:cxn ang="0">
                    <a:pos x="T0" y="T1"/>
                  </a:cxn>
                  <a:cxn ang="0">
                    <a:pos x="T2" y="T3"/>
                  </a:cxn>
                  <a:cxn ang="0">
                    <a:pos x="T4" y="T5"/>
                  </a:cxn>
                  <a:cxn ang="0">
                    <a:pos x="T6" y="T7"/>
                  </a:cxn>
                  <a:cxn ang="0">
                    <a:pos x="T8" y="T9"/>
                  </a:cxn>
                </a:cxnLst>
                <a:rect l="0" t="0" r="r" b="b"/>
                <a:pathLst>
                  <a:path w="32" h="17">
                    <a:moveTo>
                      <a:pt x="31" y="0"/>
                    </a:moveTo>
                    <a:lnTo>
                      <a:pt x="18" y="0"/>
                    </a:lnTo>
                    <a:lnTo>
                      <a:pt x="9" y="4"/>
                    </a:lnTo>
                    <a:lnTo>
                      <a:pt x="3"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3" name="Freeform 222"/>
              <p:cNvSpPr>
                <a:spLocks/>
              </p:cNvSpPr>
              <p:nvPr/>
            </p:nvSpPr>
            <p:spPr bwMode="auto">
              <a:xfrm>
                <a:off x="2656" y="3007"/>
                <a:ext cx="17" cy="17"/>
              </a:xfrm>
              <a:custGeom>
                <a:avLst/>
                <a:gdLst>
                  <a:gd name="T0" fmla="*/ 5 w 17"/>
                  <a:gd name="T1" fmla="*/ 16 h 17"/>
                  <a:gd name="T2" fmla="*/ 0 w 17"/>
                  <a:gd name="T3" fmla="*/ 11 h 17"/>
                  <a:gd name="T4" fmla="*/ 5 w 17"/>
                  <a:gd name="T5" fmla="*/ 5 h 17"/>
                  <a:gd name="T6" fmla="*/ 16 w 17"/>
                  <a:gd name="T7" fmla="*/ 0 h 17"/>
                </a:gdLst>
                <a:ahLst/>
                <a:cxnLst>
                  <a:cxn ang="0">
                    <a:pos x="T0" y="T1"/>
                  </a:cxn>
                  <a:cxn ang="0">
                    <a:pos x="T2" y="T3"/>
                  </a:cxn>
                  <a:cxn ang="0">
                    <a:pos x="T4" y="T5"/>
                  </a:cxn>
                  <a:cxn ang="0">
                    <a:pos x="T6" y="T7"/>
                  </a:cxn>
                </a:cxnLst>
                <a:rect l="0" t="0" r="r" b="b"/>
                <a:pathLst>
                  <a:path w="17" h="17">
                    <a:moveTo>
                      <a:pt x="5" y="16"/>
                    </a:moveTo>
                    <a:lnTo>
                      <a:pt x="0" y="11"/>
                    </a:lnTo>
                    <a:lnTo>
                      <a:pt x="5" y="5"/>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4" name="Freeform 223"/>
              <p:cNvSpPr>
                <a:spLocks/>
              </p:cNvSpPr>
              <p:nvPr/>
            </p:nvSpPr>
            <p:spPr bwMode="auto">
              <a:xfrm>
                <a:off x="2631" y="3022"/>
                <a:ext cx="17" cy="17"/>
              </a:xfrm>
              <a:custGeom>
                <a:avLst/>
                <a:gdLst>
                  <a:gd name="T0" fmla="*/ 16 w 17"/>
                  <a:gd name="T1" fmla="*/ 16 h 17"/>
                  <a:gd name="T2" fmla="*/ 8 w 17"/>
                  <a:gd name="T3" fmla="*/ 9 h 17"/>
                  <a:gd name="T4" fmla="*/ 0 w 17"/>
                  <a:gd name="T5" fmla="*/ 0 h 17"/>
                </a:gdLst>
                <a:ahLst/>
                <a:cxnLst>
                  <a:cxn ang="0">
                    <a:pos x="T0" y="T1"/>
                  </a:cxn>
                  <a:cxn ang="0">
                    <a:pos x="T2" y="T3"/>
                  </a:cxn>
                  <a:cxn ang="0">
                    <a:pos x="T4" y="T5"/>
                  </a:cxn>
                </a:cxnLst>
                <a:rect l="0" t="0" r="r" b="b"/>
                <a:pathLst>
                  <a:path w="17" h="17">
                    <a:moveTo>
                      <a:pt x="16" y="16"/>
                    </a:moveTo>
                    <a:lnTo>
                      <a:pt x="8" y="9"/>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25" name="Line 1065"/>
              <p:cNvSpPr>
                <a:spLocks noChangeShapeType="1"/>
              </p:cNvSpPr>
              <p:nvPr/>
            </p:nvSpPr>
            <p:spPr bwMode="auto">
              <a:xfrm flipH="1" flipV="1">
                <a:off x="2640" y="3079"/>
                <a:ext cx="4"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grpSp>
          <p:nvGrpSpPr>
            <p:cNvPr id="180" name="Group 179"/>
            <p:cNvGrpSpPr>
              <a:grpSpLocks/>
            </p:cNvGrpSpPr>
            <p:nvPr/>
          </p:nvGrpSpPr>
          <p:grpSpPr bwMode="auto">
            <a:xfrm>
              <a:off x="2734" y="2856"/>
              <a:ext cx="275" cy="202"/>
              <a:chOff x="2734" y="2856"/>
              <a:chExt cx="275" cy="202"/>
            </a:xfrm>
          </p:grpSpPr>
          <p:sp>
            <p:nvSpPr>
              <p:cNvPr id="181" name="Freeform 180"/>
              <p:cNvSpPr>
                <a:spLocks/>
              </p:cNvSpPr>
              <p:nvPr/>
            </p:nvSpPr>
            <p:spPr bwMode="auto">
              <a:xfrm>
                <a:off x="2734" y="2856"/>
                <a:ext cx="275" cy="202"/>
              </a:xfrm>
              <a:custGeom>
                <a:avLst/>
                <a:gdLst>
                  <a:gd name="T0" fmla="*/ 84 w 275"/>
                  <a:gd name="T1" fmla="*/ 4 h 202"/>
                  <a:gd name="T2" fmla="*/ 124 w 275"/>
                  <a:gd name="T3" fmla="*/ 0 h 202"/>
                  <a:gd name="T4" fmla="*/ 141 w 275"/>
                  <a:gd name="T5" fmla="*/ 1 h 202"/>
                  <a:gd name="T6" fmla="*/ 152 w 275"/>
                  <a:gd name="T7" fmla="*/ 4 h 202"/>
                  <a:gd name="T8" fmla="*/ 175 w 275"/>
                  <a:gd name="T9" fmla="*/ 6 h 202"/>
                  <a:gd name="T10" fmla="*/ 215 w 275"/>
                  <a:gd name="T11" fmla="*/ 9 h 202"/>
                  <a:gd name="T12" fmla="*/ 253 w 275"/>
                  <a:gd name="T13" fmla="*/ 9 h 202"/>
                  <a:gd name="T14" fmla="*/ 268 w 275"/>
                  <a:gd name="T15" fmla="*/ 11 h 202"/>
                  <a:gd name="T16" fmla="*/ 273 w 275"/>
                  <a:gd name="T17" fmla="*/ 17 h 202"/>
                  <a:gd name="T18" fmla="*/ 274 w 275"/>
                  <a:gd name="T19" fmla="*/ 27 h 202"/>
                  <a:gd name="T20" fmla="*/ 270 w 275"/>
                  <a:gd name="T21" fmla="*/ 36 h 202"/>
                  <a:gd name="T22" fmla="*/ 265 w 275"/>
                  <a:gd name="T23" fmla="*/ 41 h 202"/>
                  <a:gd name="T24" fmla="*/ 256 w 275"/>
                  <a:gd name="T25" fmla="*/ 45 h 202"/>
                  <a:gd name="T26" fmla="*/ 239 w 275"/>
                  <a:gd name="T27" fmla="*/ 48 h 202"/>
                  <a:gd name="T28" fmla="*/ 226 w 275"/>
                  <a:gd name="T29" fmla="*/ 50 h 202"/>
                  <a:gd name="T30" fmla="*/ 215 w 275"/>
                  <a:gd name="T31" fmla="*/ 49 h 202"/>
                  <a:gd name="T32" fmla="*/ 201 w 275"/>
                  <a:gd name="T33" fmla="*/ 47 h 202"/>
                  <a:gd name="T34" fmla="*/ 192 w 275"/>
                  <a:gd name="T35" fmla="*/ 48 h 202"/>
                  <a:gd name="T36" fmla="*/ 186 w 275"/>
                  <a:gd name="T37" fmla="*/ 51 h 202"/>
                  <a:gd name="T38" fmla="*/ 179 w 275"/>
                  <a:gd name="T39" fmla="*/ 57 h 202"/>
                  <a:gd name="T40" fmla="*/ 175 w 275"/>
                  <a:gd name="T41" fmla="*/ 65 h 202"/>
                  <a:gd name="T42" fmla="*/ 176 w 275"/>
                  <a:gd name="T43" fmla="*/ 69 h 202"/>
                  <a:gd name="T44" fmla="*/ 183 w 275"/>
                  <a:gd name="T45" fmla="*/ 87 h 202"/>
                  <a:gd name="T46" fmla="*/ 199 w 275"/>
                  <a:gd name="T47" fmla="*/ 114 h 202"/>
                  <a:gd name="T48" fmla="*/ 209 w 275"/>
                  <a:gd name="T49" fmla="*/ 136 h 202"/>
                  <a:gd name="T50" fmla="*/ 222 w 275"/>
                  <a:gd name="T51" fmla="*/ 150 h 202"/>
                  <a:gd name="T52" fmla="*/ 236 w 275"/>
                  <a:gd name="T53" fmla="*/ 161 h 202"/>
                  <a:gd name="T54" fmla="*/ 242 w 275"/>
                  <a:gd name="T55" fmla="*/ 168 h 202"/>
                  <a:gd name="T56" fmla="*/ 244 w 275"/>
                  <a:gd name="T57" fmla="*/ 174 h 202"/>
                  <a:gd name="T58" fmla="*/ 244 w 275"/>
                  <a:gd name="T59" fmla="*/ 179 h 202"/>
                  <a:gd name="T60" fmla="*/ 242 w 275"/>
                  <a:gd name="T61" fmla="*/ 185 h 202"/>
                  <a:gd name="T62" fmla="*/ 239 w 275"/>
                  <a:gd name="T63" fmla="*/ 190 h 202"/>
                  <a:gd name="T64" fmla="*/ 233 w 275"/>
                  <a:gd name="T65" fmla="*/ 192 h 202"/>
                  <a:gd name="T66" fmla="*/ 226 w 275"/>
                  <a:gd name="T67" fmla="*/ 193 h 202"/>
                  <a:gd name="T68" fmla="*/ 214 w 275"/>
                  <a:gd name="T69" fmla="*/ 190 h 202"/>
                  <a:gd name="T70" fmla="*/ 209 w 275"/>
                  <a:gd name="T71" fmla="*/ 194 h 202"/>
                  <a:gd name="T72" fmla="*/ 201 w 275"/>
                  <a:gd name="T73" fmla="*/ 196 h 202"/>
                  <a:gd name="T74" fmla="*/ 192 w 275"/>
                  <a:gd name="T75" fmla="*/ 195 h 202"/>
                  <a:gd name="T76" fmla="*/ 182 w 275"/>
                  <a:gd name="T77" fmla="*/ 193 h 202"/>
                  <a:gd name="T78" fmla="*/ 173 w 275"/>
                  <a:gd name="T79" fmla="*/ 191 h 202"/>
                  <a:gd name="T80" fmla="*/ 171 w 275"/>
                  <a:gd name="T81" fmla="*/ 196 h 202"/>
                  <a:gd name="T82" fmla="*/ 165 w 275"/>
                  <a:gd name="T83" fmla="*/ 200 h 202"/>
                  <a:gd name="T84" fmla="*/ 156 w 275"/>
                  <a:gd name="T85" fmla="*/ 201 h 202"/>
                  <a:gd name="T86" fmla="*/ 141 w 275"/>
                  <a:gd name="T87" fmla="*/ 197 h 202"/>
                  <a:gd name="T88" fmla="*/ 112 w 275"/>
                  <a:gd name="T89" fmla="*/ 184 h 202"/>
                  <a:gd name="T90" fmla="*/ 105 w 275"/>
                  <a:gd name="T91" fmla="*/ 183 h 202"/>
                  <a:gd name="T92" fmla="*/ 100 w 275"/>
                  <a:gd name="T93" fmla="*/ 185 h 202"/>
                  <a:gd name="T94" fmla="*/ 95 w 275"/>
                  <a:gd name="T95" fmla="*/ 186 h 202"/>
                  <a:gd name="T96" fmla="*/ 90 w 275"/>
                  <a:gd name="T97" fmla="*/ 185 h 202"/>
                  <a:gd name="T98" fmla="*/ 85 w 275"/>
                  <a:gd name="T99" fmla="*/ 184 h 202"/>
                  <a:gd name="T100" fmla="*/ 81 w 275"/>
                  <a:gd name="T101" fmla="*/ 182 h 202"/>
                  <a:gd name="T102" fmla="*/ 73 w 275"/>
                  <a:gd name="T103" fmla="*/ 174 h 202"/>
                  <a:gd name="T104" fmla="*/ 56 w 275"/>
                  <a:gd name="T105" fmla="*/ 160 h 202"/>
                  <a:gd name="T106" fmla="*/ 44 w 275"/>
                  <a:gd name="T107" fmla="*/ 147 h 202"/>
                  <a:gd name="T108" fmla="*/ 30 w 275"/>
                  <a:gd name="T109" fmla="*/ 134 h 202"/>
                  <a:gd name="T110" fmla="*/ 6 w 275"/>
                  <a:gd name="T111" fmla="*/ 97 h 202"/>
                  <a:gd name="T112" fmla="*/ 0 w 275"/>
                  <a:gd name="T113" fmla="*/ 72 h 202"/>
                  <a:gd name="T114" fmla="*/ 0 w 275"/>
                  <a:gd name="T115" fmla="*/ 51 h 202"/>
                  <a:gd name="T116" fmla="*/ 7 w 275"/>
                  <a:gd name="T117" fmla="*/ 36 h 202"/>
                  <a:gd name="T118" fmla="*/ 15 w 275"/>
                  <a:gd name="T119" fmla="*/ 28 h 202"/>
                  <a:gd name="T120" fmla="*/ 26 w 275"/>
                  <a:gd name="T121" fmla="*/ 24 h 202"/>
                  <a:gd name="T122" fmla="*/ 38 w 275"/>
                  <a:gd name="T123" fmla="*/ 22 h 202"/>
                  <a:gd name="T124" fmla="*/ 51 w 275"/>
                  <a:gd name="T125" fmla="*/ 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02">
                    <a:moveTo>
                      <a:pt x="58" y="22"/>
                    </a:moveTo>
                    <a:lnTo>
                      <a:pt x="84" y="4"/>
                    </a:lnTo>
                    <a:lnTo>
                      <a:pt x="110" y="1"/>
                    </a:lnTo>
                    <a:lnTo>
                      <a:pt x="124" y="0"/>
                    </a:lnTo>
                    <a:lnTo>
                      <a:pt x="133" y="0"/>
                    </a:lnTo>
                    <a:lnTo>
                      <a:pt x="141" y="1"/>
                    </a:lnTo>
                    <a:lnTo>
                      <a:pt x="147" y="2"/>
                    </a:lnTo>
                    <a:lnTo>
                      <a:pt x="152" y="4"/>
                    </a:lnTo>
                    <a:lnTo>
                      <a:pt x="157" y="6"/>
                    </a:lnTo>
                    <a:lnTo>
                      <a:pt x="175" y="6"/>
                    </a:lnTo>
                    <a:lnTo>
                      <a:pt x="198" y="8"/>
                    </a:lnTo>
                    <a:lnTo>
                      <a:pt x="215" y="9"/>
                    </a:lnTo>
                    <a:lnTo>
                      <a:pt x="229" y="8"/>
                    </a:lnTo>
                    <a:lnTo>
                      <a:pt x="253" y="9"/>
                    </a:lnTo>
                    <a:lnTo>
                      <a:pt x="261" y="10"/>
                    </a:lnTo>
                    <a:lnTo>
                      <a:pt x="268" y="11"/>
                    </a:lnTo>
                    <a:lnTo>
                      <a:pt x="271" y="14"/>
                    </a:lnTo>
                    <a:lnTo>
                      <a:pt x="273" y="17"/>
                    </a:lnTo>
                    <a:lnTo>
                      <a:pt x="274" y="22"/>
                    </a:lnTo>
                    <a:lnTo>
                      <a:pt x="274" y="27"/>
                    </a:lnTo>
                    <a:lnTo>
                      <a:pt x="273" y="32"/>
                    </a:lnTo>
                    <a:lnTo>
                      <a:pt x="270" y="36"/>
                    </a:lnTo>
                    <a:lnTo>
                      <a:pt x="267" y="39"/>
                    </a:lnTo>
                    <a:lnTo>
                      <a:pt x="265" y="41"/>
                    </a:lnTo>
                    <a:lnTo>
                      <a:pt x="260" y="43"/>
                    </a:lnTo>
                    <a:lnTo>
                      <a:pt x="256" y="45"/>
                    </a:lnTo>
                    <a:lnTo>
                      <a:pt x="250" y="46"/>
                    </a:lnTo>
                    <a:lnTo>
                      <a:pt x="239" y="48"/>
                    </a:lnTo>
                    <a:lnTo>
                      <a:pt x="232" y="49"/>
                    </a:lnTo>
                    <a:lnTo>
                      <a:pt x="226" y="50"/>
                    </a:lnTo>
                    <a:lnTo>
                      <a:pt x="220" y="50"/>
                    </a:lnTo>
                    <a:lnTo>
                      <a:pt x="215" y="49"/>
                    </a:lnTo>
                    <a:lnTo>
                      <a:pt x="206" y="47"/>
                    </a:lnTo>
                    <a:lnTo>
                      <a:pt x="201" y="47"/>
                    </a:lnTo>
                    <a:lnTo>
                      <a:pt x="196" y="47"/>
                    </a:lnTo>
                    <a:lnTo>
                      <a:pt x="192" y="48"/>
                    </a:lnTo>
                    <a:lnTo>
                      <a:pt x="188" y="50"/>
                    </a:lnTo>
                    <a:lnTo>
                      <a:pt x="186" y="51"/>
                    </a:lnTo>
                    <a:lnTo>
                      <a:pt x="183" y="53"/>
                    </a:lnTo>
                    <a:lnTo>
                      <a:pt x="179" y="57"/>
                    </a:lnTo>
                    <a:lnTo>
                      <a:pt x="176" y="62"/>
                    </a:lnTo>
                    <a:lnTo>
                      <a:pt x="175" y="65"/>
                    </a:lnTo>
                    <a:lnTo>
                      <a:pt x="175" y="66"/>
                    </a:lnTo>
                    <a:lnTo>
                      <a:pt x="176" y="69"/>
                    </a:lnTo>
                    <a:lnTo>
                      <a:pt x="180" y="82"/>
                    </a:lnTo>
                    <a:lnTo>
                      <a:pt x="183" y="87"/>
                    </a:lnTo>
                    <a:lnTo>
                      <a:pt x="191" y="98"/>
                    </a:lnTo>
                    <a:lnTo>
                      <a:pt x="199" y="114"/>
                    </a:lnTo>
                    <a:lnTo>
                      <a:pt x="201" y="125"/>
                    </a:lnTo>
                    <a:lnTo>
                      <a:pt x="209" y="136"/>
                    </a:lnTo>
                    <a:lnTo>
                      <a:pt x="216" y="145"/>
                    </a:lnTo>
                    <a:lnTo>
                      <a:pt x="222" y="150"/>
                    </a:lnTo>
                    <a:lnTo>
                      <a:pt x="229" y="155"/>
                    </a:lnTo>
                    <a:lnTo>
                      <a:pt x="236" y="161"/>
                    </a:lnTo>
                    <a:lnTo>
                      <a:pt x="241" y="166"/>
                    </a:lnTo>
                    <a:lnTo>
                      <a:pt x="242" y="168"/>
                    </a:lnTo>
                    <a:lnTo>
                      <a:pt x="244" y="171"/>
                    </a:lnTo>
                    <a:lnTo>
                      <a:pt x="244" y="174"/>
                    </a:lnTo>
                    <a:lnTo>
                      <a:pt x="244" y="176"/>
                    </a:lnTo>
                    <a:lnTo>
                      <a:pt x="244" y="179"/>
                    </a:lnTo>
                    <a:lnTo>
                      <a:pt x="244" y="182"/>
                    </a:lnTo>
                    <a:lnTo>
                      <a:pt x="242" y="185"/>
                    </a:lnTo>
                    <a:lnTo>
                      <a:pt x="241" y="188"/>
                    </a:lnTo>
                    <a:lnTo>
                      <a:pt x="239" y="190"/>
                    </a:lnTo>
                    <a:lnTo>
                      <a:pt x="236" y="192"/>
                    </a:lnTo>
                    <a:lnTo>
                      <a:pt x="233" y="192"/>
                    </a:lnTo>
                    <a:lnTo>
                      <a:pt x="229" y="193"/>
                    </a:lnTo>
                    <a:lnTo>
                      <a:pt x="226" y="193"/>
                    </a:lnTo>
                    <a:lnTo>
                      <a:pt x="222" y="192"/>
                    </a:lnTo>
                    <a:lnTo>
                      <a:pt x="214" y="190"/>
                    </a:lnTo>
                    <a:lnTo>
                      <a:pt x="212" y="192"/>
                    </a:lnTo>
                    <a:lnTo>
                      <a:pt x="209" y="194"/>
                    </a:lnTo>
                    <a:lnTo>
                      <a:pt x="205" y="195"/>
                    </a:lnTo>
                    <a:lnTo>
                      <a:pt x="201" y="196"/>
                    </a:lnTo>
                    <a:lnTo>
                      <a:pt x="197" y="196"/>
                    </a:lnTo>
                    <a:lnTo>
                      <a:pt x="192" y="195"/>
                    </a:lnTo>
                    <a:lnTo>
                      <a:pt x="188" y="194"/>
                    </a:lnTo>
                    <a:lnTo>
                      <a:pt x="182" y="193"/>
                    </a:lnTo>
                    <a:lnTo>
                      <a:pt x="174" y="188"/>
                    </a:lnTo>
                    <a:lnTo>
                      <a:pt x="173" y="191"/>
                    </a:lnTo>
                    <a:lnTo>
                      <a:pt x="172" y="193"/>
                    </a:lnTo>
                    <a:lnTo>
                      <a:pt x="171" y="196"/>
                    </a:lnTo>
                    <a:lnTo>
                      <a:pt x="168" y="198"/>
                    </a:lnTo>
                    <a:lnTo>
                      <a:pt x="165" y="200"/>
                    </a:lnTo>
                    <a:lnTo>
                      <a:pt x="161" y="201"/>
                    </a:lnTo>
                    <a:lnTo>
                      <a:pt x="156" y="201"/>
                    </a:lnTo>
                    <a:lnTo>
                      <a:pt x="149" y="199"/>
                    </a:lnTo>
                    <a:lnTo>
                      <a:pt x="141" y="197"/>
                    </a:lnTo>
                    <a:lnTo>
                      <a:pt x="129" y="193"/>
                    </a:lnTo>
                    <a:lnTo>
                      <a:pt x="112" y="184"/>
                    </a:lnTo>
                    <a:lnTo>
                      <a:pt x="106" y="181"/>
                    </a:lnTo>
                    <a:lnTo>
                      <a:pt x="105" y="183"/>
                    </a:lnTo>
                    <a:lnTo>
                      <a:pt x="102" y="184"/>
                    </a:lnTo>
                    <a:lnTo>
                      <a:pt x="100" y="185"/>
                    </a:lnTo>
                    <a:lnTo>
                      <a:pt x="98" y="185"/>
                    </a:lnTo>
                    <a:lnTo>
                      <a:pt x="95" y="186"/>
                    </a:lnTo>
                    <a:lnTo>
                      <a:pt x="93" y="186"/>
                    </a:lnTo>
                    <a:lnTo>
                      <a:pt x="90" y="185"/>
                    </a:lnTo>
                    <a:lnTo>
                      <a:pt x="88" y="185"/>
                    </a:lnTo>
                    <a:lnTo>
                      <a:pt x="85" y="184"/>
                    </a:lnTo>
                    <a:lnTo>
                      <a:pt x="83" y="183"/>
                    </a:lnTo>
                    <a:lnTo>
                      <a:pt x="81" y="182"/>
                    </a:lnTo>
                    <a:lnTo>
                      <a:pt x="80" y="181"/>
                    </a:lnTo>
                    <a:lnTo>
                      <a:pt x="73" y="174"/>
                    </a:lnTo>
                    <a:lnTo>
                      <a:pt x="65" y="166"/>
                    </a:lnTo>
                    <a:lnTo>
                      <a:pt x="56" y="160"/>
                    </a:lnTo>
                    <a:lnTo>
                      <a:pt x="50" y="155"/>
                    </a:lnTo>
                    <a:lnTo>
                      <a:pt x="44" y="147"/>
                    </a:lnTo>
                    <a:lnTo>
                      <a:pt x="40" y="142"/>
                    </a:lnTo>
                    <a:lnTo>
                      <a:pt x="30" y="134"/>
                    </a:lnTo>
                    <a:lnTo>
                      <a:pt x="11" y="111"/>
                    </a:lnTo>
                    <a:lnTo>
                      <a:pt x="6" y="97"/>
                    </a:lnTo>
                    <a:lnTo>
                      <a:pt x="3" y="86"/>
                    </a:lnTo>
                    <a:lnTo>
                      <a:pt x="0" y="72"/>
                    </a:lnTo>
                    <a:lnTo>
                      <a:pt x="0" y="60"/>
                    </a:lnTo>
                    <a:lnTo>
                      <a:pt x="0" y="51"/>
                    </a:lnTo>
                    <a:lnTo>
                      <a:pt x="3" y="43"/>
                    </a:lnTo>
                    <a:lnTo>
                      <a:pt x="7" y="36"/>
                    </a:lnTo>
                    <a:lnTo>
                      <a:pt x="11" y="32"/>
                    </a:lnTo>
                    <a:lnTo>
                      <a:pt x="15" y="28"/>
                    </a:lnTo>
                    <a:lnTo>
                      <a:pt x="20" y="26"/>
                    </a:lnTo>
                    <a:lnTo>
                      <a:pt x="26" y="24"/>
                    </a:lnTo>
                    <a:lnTo>
                      <a:pt x="32" y="23"/>
                    </a:lnTo>
                    <a:lnTo>
                      <a:pt x="38" y="22"/>
                    </a:lnTo>
                    <a:lnTo>
                      <a:pt x="45" y="22"/>
                    </a:lnTo>
                    <a:lnTo>
                      <a:pt x="51" y="23"/>
                    </a:lnTo>
                    <a:lnTo>
                      <a:pt x="58" y="22"/>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82" name="Freeform 181"/>
              <p:cNvSpPr>
                <a:spLocks/>
              </p:cNvSpPr>
              <p:nvPr/>
            </p:nvSpPr>
            <p:spPr bwMode="auto">
              <a:xfrm>
                <a:off x="2773" y="2981"/>
                <a:ext cx="163" cy="17"/>
              </a:xfrm>
              <a:custGeom>
                <a:avLst/>
                <a:gdLst>
                  <a:gd name="T0" fmla="*/ 0 w 163"/>
                  <a:gd name="T1" fmla="*/ 5 h 17"/>
                  <a:gd name="T2" fmla="*/ 9 w 163"/>
                  <a:gd name="T3" fmla="*/ 3 h 17"/>
                  <a:gd name="T4" fmla="*/ 15 w 163"/>
                  <a:gd name="T5" fmla="*/ 1 h 17"/>
                  <a:gd name="T6" fmla="*/ 21 w 163"/>
                  <a:gd name="T7" fmla="*/ 1 h 17"/>
                  <a:gd name="T8" fmla="*/ 29 w 163"/>
                  <a:gd name="T9" fmla="*/ 3 h 17"/>
                  <a:gd name="T10" fmla="*/ 33 w 163"/>
                  <a:gd name="T11" fmla="*/ 4 h 17"/>
                  <a:gd name="T12" fmla="*/ 38 w 163"/>
                  <a:gd name="T13" fmla="*/ 6 h 17"/>
                  <a:gd name="T14" fmla="*/ 43 w 163"/>
                  <a:gd name="T15" fmla="*/ 10 h 17"/>
                  <a:gd name="T16" fmla="*/ 48 w 163"/>
                  <a:gd name="T17" fmla="*/ 13 h 17"/>
                  <a:gd name="T18" fmla="*/ 52 w 163"/>
                  <a:gd name="T19" fmla="*/ 11 h 17"/>
                  <a:gd name="T20" fmla="*/ 58 w 163"/>
                  <a:gd name="T21" fmla="*/ 9 h 17"/>
                  <a:gd name="T22" fmla="*/ 64 w 163"/>
                  <a:gd name="T23" fmla="*/ 9 h 17"/>
                  <a:gd name="T24" fmla="*/ 71 w 163"/>
                  <a:gd name="T25" fmla="*/ 9 h 17"/>
                  <a:gd name="T26" fmla="*/ 77 w 163"/>
                  <a:gd name="T27" fmla="*/ 9 h 17"/>
                  <a:gd name="T28" fmla="*/ 82 w 163"/>
                  <a:gd name="T29" fmla="*/ 11 h 17"/>
                  <a:gd name="T30" fmla="*/ 88 w 163"/>
                  <a:gd name="T31" fmla="*/ 13 h 17"/>
                  <a:gd name="T32" fmla="*/ 91 w 163"/>
                  <a:gd name="T33" fmla="*/ 16 h 17"/>
                  <a:gd name="T34" fmla="*/ 97 w 163"/>
                  <a:gd name="T35" fmla="*/ 13 h 17"/>
                  <a:gd name="T36" fmla="*/ 102 w 163"/>
                  <a:gd name="T37" fmla="*/ 11 h 17"/>
                  <a:gd name="T38" fmla="*/ 108 w 163"/>
                  <a:gd name="T39" fmla="*/ 10 h 17"/>
                  <a:gd name="T40" fmla="*/ 112 w 163"/>
                  <a:gd name="T41" fmla="*/ 10 h 17"/>
                  <a:gd name="T42" fmla="*/ 116 w 163"/>
                  <a:gd name="T43" fmla="*/ 10 h 17"/>
                  <a:gd name="T44" fmla="*/ 122 w 163"/>
                  <a:gd name="T45" fmla="*/ 10 h 17"/>
                  <a:gd name="T46" fmla="*/ 130 w 163"/>
                  <a:gd name="T47" fmla="*/ 11 h 17"/>
                  <a:gd name="T48" fmla="*/ 134 w 163"/>
                  <a:gd name="T49" fmla="*/ 6 h 17"/>
                  <a:gd name="T50" fmla="*/ 137 w 163"/>
                  <a:gd name="T51" fmla="*/ 4 h 17"/>
                  <a:gd name="T52" fmla="*/ 141 w 163"/>
                  <a:gd name="T53" fmla="*/ 3 h 17"/>
                  <a:gd name="T54" fmla="*/ 145 w 163"/>
                  <a:gd name="T55" fmla="*/ 1 h 17"/>
                  <a:gd name="T56" fmla="*/ 149 w 163"/>
                  <a:gd name="T57" fmla="*/ 0 h 17"/>
                  <a:gd name="T58" fmla="*/ 153 w 163"/>
                  <a:gd name="T59" fmla="*/ 0 h 17"/>
                  <a:gd name="T60" fmla="*/ 158 w 163"/>
                  <a:gd name="T61" fmla="*/ 0 h 17"/>
                  <a:gd name="T62" fmla="*/ 162 w 163"/>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7">
                    <a:moveTo>
                      <a:pt x="0" y="5"/>
                    </a:moveTo>
                    <a:lnTo>
                      <a:pt x="9" y="3"/>
                    </a:lnTo>
                    <a:lnTo>
                      <a:pt x="15" y="1"/>
                    </a:lnTo>
                    <a:lnTo>
                      <a:pt x="21" y="1"/>
                    </a:lnTo>
                    <a:lnTo>
                      <a:pt x="29" y="3"/>
                    </a:lnTo>
                    <a:lnTo>
                      <a:pt x="33" y="4"/>
                    </a:lnTo>
                    <a:lnTo>
                      <a:pt x="38" y="6"/>
                    </a:lnTo>
                    <a:lnTo>
                      <a:pt x="43" y="10"/>
                    </a:lnTo>
                    <a:lnTo>
                      <a:pt x="48" y="13"/>
                    </a:lnTo>
                    <a:lnTo>
                      <a:pt x="52" y="11"/>
                    </a:lnTo>
                    <a:lnTo>
                      <a:pt x="58" y="9"/>
                    </a:lnTo>
                    <a:lnTo>
                      <a:pt x="64" y="9"/>
                    </a:lnTo>
                    <a:lnTo>
                      <a:pt x="71" y="9"/>
                    </a:lnTo>
                    <a:lnTo>
                      <a:pt x="77" y="9"/>
                    </a:lnTo>
                    <a:lnTo>
                      <a:pt x="82" y="11"/>
                    </a:lnTo>
                    <a:lnTo>
                      <a:pt x="88" y="13"/>
                    </a:lnTo>
                    <a:lnTo>
                      <a:pt x="91" y="16"/>
                    </a:lnTo>
                    <a:lnTo>
                      <a:pt x="97" y="13"/>
                    </a:lnTo>
                    <a:lnTo>
                      <a:pt x="102" y="11"/>
                    </a:lnTo>
                    <a:lnTo>
                      <a:pt x="108" y="10"/>
                    </a:lnTo>
                    <a:lnTo>
                      <a:pt x="112" y="10"/>
                    </a:lnTo>
                    <a:lnTo>
                      <a:pt x="116" y="10"/>
                    </a:lnTo>
                    <a:lnTo>
                      <a:pt x="122" y="10"/>
                    </a:lnTo>
                    <a:lnTo>
                      <a:pt x="130" y="11"/>
                    </a:lnTo>
                    <a:lnTo>
                      <a:pt x="134" y="6"/>
                    </a:lnTo>
                    <a:lnTo>
                      <a:pt x="137" y="4"/>
                    </a:lnTo>
                    <a:lnTo>
                      <a:pt x="141" y="3"/>
                    </a:lnTo>
                    <a:lnTo>
                      <a:pt x="145" y="1"/>
                    </a:lnTo>
                    <a:lnTo>
                      <a:pt x="149" y="0"/>
                    </a:lnTo>
                    <a:lnTo>
                      <a:pt x="153" y="0"/>
                    </a:lnTo>
                    <a:lnTo>
                      <a:pt x="158" y="0"/>
                    </a:lnTo>
                    <a:lnTo>
                      <a:pt x="162"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83" name="Freeform 182"/>
              <p:cNvSpPr>
                <a:spLocks/>
              </p:cNvSpPr>
              <p:nvPr/>
            </p:nvSpPr>
            <p:spPr bwMode="auto">
              <a:xfrm>
                <a:off x="2755" y="2950"/>
                <a:ext cx="130" cy="17"/>
              </a:xfrm>
              <a:custGeom>
                <a:avLst/>
                <a:gdLst>
                  <a:gd name="T0" fmla="*/ 0 w 130"/>
                  <a:gd name="T1" fmla="*/ 12 h 17"/>
                  <a:gd name="T2" fmla="*/ 11 w 130"/>
                  <a:gd name="T3" fmla="*/ 4 h 17"/>
                  <a:gd name="T4" fmla="*/ 21 w 130"/>
                  <a:gd name="T5" fmla="*/ 1 h 17"/>
                  <a:gd name="T6" fmla="*/ 31 w 130"/>
                  <a:gd name="T7" fmla="*/ 0 h 17"/>
                  <a:gd name="T8" fmla="*/ 38 w 130"/>
                  <a:gd name="T9" fmla="*/ 0 h 17"/>
                  <a:gd name="T10" fmla="*/ 47 w 130"/>
                  <a:gd name="T11" fmla="*/ 3 h 17"/>
                  <a:gd name="T12" fmla="*/ 59 w 130"/>
                  <a:gd name="T13" fmla="*/ 9 h 17"/>
                  <a:gd name="T14" fmla="*/ 75 w 130"/>
                  <a:gd name="T15" fmla="*/ 16 h 17"/>
                  <a:gd name="T16" fmla="*/ 94 w 130"/>
                  <a:gd name="T17" fmla="*/ 16 h 17"/>
                  <a:gd name="T18" fmla="*/ 107 w 130"/>
                  <a:gd name="T19" fmla="*/ 11 h 17"/>
                  <a:gd name="T20" fmla="*/ 120 w 130"/>
                  <a:gd name="T21" fmla="*/ 8 h 17"/>
                  <a:gd name="T22" fmla="*/ 129 w 130"/>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7">
                    <a:moveTo>
                      <a:pt x="0" y="12"/>
                    </a:moveTo>
                    <a:lnTo>
                      <a:pt x="11" y="4"/>
                    </a:lnTo>
                    <a:lnTo>
                      <a:pt x="21" y="1"/>
                    </a:lnTo>
                    <a:lnTo>
                      <a:pt x="31" y="0"/>
                    </a:lnTo>
                    <a:lnTo>
                      <a:pt x="38" y="0"/>
                    </a:lnTo>
                    <a:lnTo>
                      <a:pt x="47" y="3"/>
                    </a:lnTo>
                    <a:lnTo>
                      <a:pt x="59" y="9"/>
                    </a:lnTo>
                    <a:lnTo>
                      <a:pt x="75" y="16"/>
                    </a:lnTo>
                    <a:lnTo>
                      <a:pt x="94" y="16"/>
                    </a:lnTo>
                    <a:lnTo>
                      <a:pt x="107" y="11"/>
                    </a:lnTo>
                    <a:lnTo>
                      <a:pt x="120" y="8"/>
                    </a:lnTo>
                    <a:lnTo>
                      <a:pt x="129"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84" name="Freeform 183"/>
              <p:cNvSpPr>
                <a:spLocks/>
              </p:cNvSpPr>
              <p:nvPr/>
            </p:nvSpPr>
            <p:spPr bwMode="auto">
              <a:xfrm>
                <a:off x="2808" y="2940"/>
                <a:ext cx="106" cy="17"/>
              </a:xfrm>
              <a:custGeom>
                <a:avLst/>
                <a:gdLst>
                  <a:gd name="T0" fmla="*/ 0 w 106"/>
                  <a:gd name="T1" fmla="*/ 16 h 17"/>
                  <a:gd name="T2" fmla="*/ 19 w 106"/>
                  <a:gd name="T3" fmla="*/ 16 h 17"/>
                  <a:gd name="T4" fmla="*/ 42 w 106"/>
                  <a:gd name="T5" fmla="*/ 16 h 17"/>
                  <a:gd name="T6" fmla="*/ 59 w 106"/>
                  <a:gd name="T7" fmla="*/ 16 h 17"/>
                  <a:gd name="T8" fmla="*/ 81 w 106"/>
                  <a:gd name="T9" fmla="*/ 5 h 17"/>
                  <a:gd name="T10" fmla="*/ 90 w 106"/>
                  <a:gd name="T11" fmla="*/ 0 h 17"/>
                  <a:gd name="T12" fmla="*/ 98 w 106"/>
                  <a:gd name="T13" fmla="*/ 0 h 17"/>
                  <a:gd name="T14" fmla="*/ 105 w 106"/>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
                    <a:moveTo>
                      <a:pt x="0" y="16"/>
                    </a:moveTo>
                    <a:lnTo>
                      <a:pt x="19" y="16"/>
                    </a:lnTo>
                    <a:lnTo>
                      <a:pt x="42" y="16"/>
                    </a:lnTo>
                    <a:lnTo>
                      <a:pt x="59" y="16"/>
                    </a:lnTo>
                    <a:lnTo>
                      <a:pt x="81" y="5"/>
                    </a:lnTo>
                    <a:lnTo>
                      <a:pt x="90" y="0"/>
                    </a:lnTo>
                    <a:lnTo>
                      <a:pt x="98" y="0"/>
                    </a:lnTo>
                    <a:lnTo>
                      <a:pt x="105" y="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85" name="Freeform 184"/>
              <p:cNvSpPr>
                <a:spLocks/>
              </p:cNvSpPr>
              <p:nvPr/>
            </p:nvSpPr>
            <p:spPr bwMode="auto">
              <a:xfrm>
                <a:off x="2791" y="2878"/>
                <a:ext cx="70" cy="60"/>
              </a:xfrm>
              <a:custGeom>
                <a:avLst/>
                <a:gdLst>
                  <a:gd name="T0" fmla="*/ 0 w 70"/>
                  <a:gd name="T1" fmla="*/ 0 h 60"/>
                  <a:gd name="T2" fmla="*/ 1 w 70"/>
                  <a:gd name="T3" fmla="*/ 8 h 60"/>
                  <a:gd name="T4" fmla="*/ 4 w 70"/>
                  <a:gd name="T5" fmla="*/ 18 h 60"/>
                  <a:gd name="T6" fmla="*/ 8 w 70"/>
                  <a:gd name="T7" fmla="*/ 26 h 60"/>
                  <a:gd name="T8" fmla="*/ 12 w 70"/>
                  <a:gd name="T9" fmla="*/ 33 h 60"/>
                  <a:gd name="T10" fmla="*/ 19 w 70"/>
                  <a:gd name="T11" fmla="*/ 39 h 60"/>
                  <a:gd name="T12" fmla="*/ 25 w 70"/>
                  <a:gd name="T13" fmla="*/ 45 h 60"/>
                  <a:gd name="T14" fmla="*/ 32 w 70"/>
                  <a:gd name="T15" fmla="*/ 50 h 60"/>
                  <a:gd name="T16" fmla="*/ 40 w 70"/>
                  <a:gd name="T17" fmla="*/ 54 h 60"/>
                  <a:gd name="T18" fmla="*/ 49 w 70"/>
                  <a:gd name="T19" fmla="*/ 56 h 60"/>
                  <a:gd name="T20" fmla="*/ 69 w 70"/>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0">
                    <a:moveTo>
                      <a:pt x="0" y="0"/>
                    </a:moveTo>
                    <a:lnTo>
                      <a:pt x="1" y="8"/>
                    </a:lnTo>
                    <a:lnTo>
                      <a:pt x="4" y="18"/>
                    </a:lnTo>
                    <a:lnTo>
                      <a:pt x="8" y="26"/>
                    </a:lnTo>
                    <a:lnTo>
                      <a:pt x="12" y="33"/>
                    </a:lnTo>
                    <a:lnTo>
                      <a:pt x="19" y="39"/>
                    </a:lnTo>
                    <a:lnTo>
                      <a:pt x="25" y="45"/>
                    </a:lnTo>
                    <a:lnTo>
                      <a:pt x="32" y="50"/>
                    </a:lnTo>
                    <a:lnTo>
                      <a:pt x="40" y="54"/>
                    </a:lnTo>
                    <a:lnTo>
                      <a:pt x="49" y="56"/>
                    </a:lnTo>
                    <a:lnTo>
                      <a:pt x="69" y="59"/>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86" name="Freeform 185"/>
              <p:cNvSpPr>
                <a:spLocks/>
              </p:cNvSpPr>
              <p:nvPr/>
            </p:nvSpPr>
            <p:spPr bwMode="auto">
              <a:xfrm>
                <a:off x="2802" y="2910"/>
                <a:ext cx="17" cy="18"/>
              </a:xfrm>
              <a:custGeom>
                <a:avLst/>
                <a:gdLst>
                  <a:gd name="T0" fmla="*/ 0 w 17"/>
                  <a:gd name="T1" fmla="*/ 0 h 18"/>
                  <a:gd name="T2" fmla="*/ 3 w 17"/>
                  <a:gd name="T3" fmla="*/ 9 h 18"/>
                  <a:gd name="T4" fmla="*/ 12 w 17"/>
                  <a:gd name="T5" fmla="*/ 14 h 18"/>
                  <a:gd name="T6" fmla="*/ 16 w 17"/>
                  <a:gd name="T7" fmla="*/ 17 h 18"/>
                </a:gdLst>
                <a:ahLst/>
                <a:cxnLst>
                  <a:cxn ang="0">
                    <a:pos x="T0" y="T1"/>
                  </a:cxn>
                  <a:cxn ang="0">
                    <a:pos x="T2" y="T3"/>
                  </a:cxn>
                  <a:cxn ang="0">
                    <a:pos x="T4" y="T5"/>
                  </a:cxn>
                  <a:cxn ang="0">
                    <a:pos x="T6" y="T7"/>
                  </a:cxn>
                </a:cxnLst>
                <a:rect l="0" t="0" r="r" b="b"/>
                <a:pathLst>
                  <a:path w="17" h="18">
                    <a:moveTo>
                      <a:pt x="0" y="0"/>
                    </a:moveTo>
                    <a:lnTo>
                      <a:pt x="3" y="9"/>
                    </a:lnTo>
                    <a:lnTo>
                      <a:pt x="12" y="14"/>
                    </a:lnTo>
                    <a:lnTo>
                      <a:pt x="16" y="1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87" name="Freeform 186"/>
              <p:cNvSpPr>
                <a:spLocks/>
              </p:cNvSpPr>
              <p:nvPr/>
            </p:nvSpPr>
            <p:spPr bwMode="auto">
              <a:xfrm>
                <a:off x="2891" y="2863"/>
                <a:ext cx="17" cy="21"/>
              </a:xfrm>
              <a:custGeom>
                <a:avLst/>
                <a:gdLst>
                  <a:gd name="T0" fmla="*/ 0 w 17"/>
                  <a:gd name="T1" fmla="*/ 0 h 21"/>
                  <a:gd name="T2" fmla="*/ 6 w 17"/>
                  <a:gd name="T3" fmla="*/ 2 h 21"/>
                  <a:gd name="T4" fmla="*/ 13 w 17"/>
                  <a:gd name="T5" fmla="*/ 8 h 21"/>
                  <a:gd name="T6" fmla="*/ 16 w 17"/>
                  <a:gd name="T7" fmla="*/ 13 h 21"/>
                  <a:gd name="T8" fmla="*/ 16 w 17"/>
                  <a:gd name="T9" fmla="*/ 20 h 21"/>
                </a:gdLst>
                <a:ahLst/>
                <a:cxnLst>
                  <a:cxn ang="0">
                    <a:pos x="T0" y="T1"/>
                  </a:cxn>
                  <a:cxn ang="0">
                    <a:pos x="T2" y="T3"/>
                  </a:cxn>
                  <a:cxn ang="0">
                    <a:pos x="T4" y="T5"/>
                  </a:cxn>
                  <a:cxn ang="0">
                    <a:pos x="T6" y="T7"/>
                  </a:cxn>
                  <a:cxn ang="0">
                    <a:pos x="T8" y="T9"/>
                  </a:cxn>
                </a:cxnLst>
                <a:rect l="0" t="0" r="r" b="b"/>
                <a:pathLst>
                  <a:path w="17" h="21">
                    <a:moveTo>
                      <a:pt x="0" y="0"/>
                    </a:moveTo>
                    <a:lnTo>
                      <a:pt x="6" y="2"/>
                    </a:lnTo>
                    <a:lnTo>
                      <a:pt x="13" y="8"/>
                    </a:lnTo>
                    <a:lnTo>
                      <a:pt x="16" y="13"/>
                    </a:lnTo>
                    <a:lnTo>
                      <a:pt x="16" y="2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88" name="Freeform 187"/>
              <p:cNvSpPr>
                <a:spLocks/>
              </p:cNvSpPr>
              <p:nvPr/>
            </p:nvSpPr>
            <p:spPr bwMode="auto">
              <a:xfrm>
                <a:off x="2947" y="2868"/>
                <a:ext cx="17" cy="32"/>
              </a:xfrm>
              <a:custGeom>
                <a:avLst/>
                <a:gdLst>
                  <a:gd name="T0" fmla="*/ 16 w 17"/>
                  <a:gd name="T1" fmla="*/ 0 h 32"/>
                  <a:gd name="T2" fmla="*/ 9 w 17"/>
                  <a:gd name="T3" fmla="*/ 4 h 32"/>
                  <a:gd name="T4" fmla="*/ 4 w 17"/>
                  <a:gd name="T5" fmla="*/ 9 h 32"/>
                  <a:gd name="T6" fmla="*/ 2 w 17"/>
                  <a:gd name="T7" fmla="*/ 14 h 32"/>
                  <a:gd name="T8" fmla="*/ 0 w 17"/>
                  <a:gd name="T9" fmla="*/ 19 h 32"/>
                  <a:gd name="T10" fmla="*/ 2 w 17"/>
                  <a:gd name="T11" fmla="*/ 24 h 32"/>
                  <a:gd name="T12" fmla="*/ 4 w 17"/>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16" y="0"/>
                    </a:moveTo>
                    <a:lnTo>
                      <a:pt x="9" y="4"/>
                    </a:lnTo>
                    <a:lnTo>
                      <a:pt x="4" y="9"/>
                    </a:lnTo>
                    <a:lnTo>
                      <a:pt x="2" y="14"/>
                    </a:lnTo>
                    <a:lnTo>
                      <a:pt x="0" y="19"/>
                    </a:lnTo>
                    <a:lnTo>
                      <a:pt x="2" y="24"/>
                    </a:lnTo>
                    <a:lnTo>
                      <a:pt x="4" y="31"/>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89" name="Freeform 188"/>
              <p:cNvSpPr>
                <a:spLocks/>
              </p:cNvSpPr>
              <p:nvPr/>
            </p:nvSpPr>
            <p:spPr bwMode="auto">
              <a:xfrm>
                <a:off x="2915" y="2901"/>
                <a:ext cx="28" cy="17"/>
              </a:xfrm>
              <a:custGeom>
                <a:avLst/>
                <a:gdLst>
                  <a:gd name="T0" fmla="*/ 27 w 28"/>
                  <a:gd name="T1" fmla="*/ 16 h 17"/>
                  <a:gd name="T2" fmla="*/ 17 w 28"/>
                  <a:gd name="T3" fmla="*/ 8 h 17"/>
                  <a:gd name="T4" fmla="*/ 6 w 28"/>
                  <a:gd name="T5" fmla="*/ 0 h 17"/>
                  <a:gd name="T6" fmla="*/ 0 w 28"/>
                  <a:gd name="T7" fmla="*/ 0 h 17"/>
                </a:gdLst>
                <a:ahLst/>
                <a:cxnLst>
                  <a:cxn ang="0">
                    <a:pos x="T0" y="T1"/>
                  </a:cxn>
                  <a:cxn ang="0">
                    <a:pos x="T2" y="T3"/>
                  </a:cxn>
                  <a:cxn ang="0">
                    <a:pos x="T4" y="T5"/>
                  </a:cxn>
                  <a:cxn ang="0">
                    <a:pos x="T6" y="T7"/>
                  </a:cxn>
                </a:cxnLst>
                <a:rect l="0" t="0" r="r" b="b"/>
                <a:pathLst>
                  <a:path w="28" h="17">
                    <a:moveTo>
                      <a:pt x="27" y="16"/>
                    </a:moveTo>
                    <a:lnTo>
                      <a:pt x="17" y="8"/>
                    </a:lnTo>
                    <a:lnTo>
                      <a:pt x="6" y="0"/>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0" name="Freeform 189"/>
              <p:cNvSpPr>
                <a:spLocks/>
              </p:cNvSpPr>
              <p:nvPr/>
            </p:nvSpPr>
            <p:spPr bwMode="auto">
              <a:xfrm>
                <a:off x="2904" y="2991"/>
                <a:ext cx="47" cy="56"/>
              </a:xfrm>
              <a:custGeom>
                <a:avLst/>
                <a:gdLst>
                  <a:gd name="T0" fmla="*/ 0 w 47"/>
                  <a:gd name="T1" fmla="*/ 0 h 56"/>
                  <a:gd name="T2" fmla="*/ 2 w 47"/>
                  <a:gd name="T3" fmla="*/ 3 h 56"/>
                  <a:gd name="T4" fmla="*/ 6 w 47"/>
                  <a:gd name="T5" fmla="*/ 6 h 56"/>
                  <a:gd name="T6" fmla="*/ 12 w 47"/>
                  <a:gd name="T7" fmla="*/ 11 h 56"/>
                  <a:gd name="T8" fmla="*/ 17 w 47"/>
                  <a:gd name="T9" fmla="*/ 18 h 56"/>
                  <a:gd name="T10" fmla="*/ 20 w 47"/>
                  <a:gd name="T11" fmla="*/ 22 h 56"/>
                  <a:gd name="T12" fmla="*/ 26 w 47"/>
                  <a:gd name="T13" fmla="*/ 24 h 56"/>
                  <a:gd name="T14" fmla="*/ 32 w 47"/>
                  <a:gd name="T15" fmla="*/ 27 h 56"/>
                  <a:gd name="T16" fmla="*/ 38 w 47"/>
                  <a:gd name="T17" fmla="*/ 30 h 56"/>
                  <a:gd name="T18" fmla="*/ 40 w 47"/>
                  <a:gd name="T19" fmla="*/ 33 h 56"/>
                  <a:gd name="T20" fmla="*/ 42 w 47"/>
                  <a:gd name="T21" fmla="*/ 35 h 56"/>
                  <a:gd name="T22" fmla="*/ 44 w 47"/>
                  <a:gd name="T23" fmla="*/ 40 h 56"/>
                  <a:gd name="T24" fmla="*/ 46 w 47"/>
                  <a:gd name="T25" fmla="*/ 44 h 56"/>
                  <a:gd name="T26" fmla="*/ 46 w 47"/>
                  <a:gd name="T27" fmla="*/ 48 h 56"/>
                  <a:gd name="T28" fmla="*/ 46 w 47"/>
                  <a:gd name="T29" fmla="*/ 52 h 56"/>
                  <a:gd name="T30" fmla="*/ 44 w 47"/>
                  <a:gd name="T3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6">
                    <a:moveTo>
                      <a:pt x="0" y="0"/>
                    </a:moveTo>
                    <a:lnTo>
                      <a:pt x="2" y="3"/>
                    </a:lnTo>
                    <a:lnTo>
                      <a:pt x="6" y="6"/>
                    </a:lnTo>
                    <a:lnTo>
                      <a:pt x="12" y="11"/>
                    </a:lnTo>
                    <a:lnTo>
                      <a:pt x="17" y="18"/>
                    </a:lnTo>
                    <a:lnTo>
                      <a:pt x="20" y="22"/>
                    </a:lnTo>
                    <a:lnTo>
                      <a:pt x="26" y="24"/>
                    </a:lnTo>
                    <a:lnTo>
                      <a:pt x="32" y="27"/>
                    </a:lnTo>
                    <a:lnTo>
                      <a:pt x="38" y="30"/>
                    </a:lnTo>
                    <a:lnTo>
                      <a:pt x="40" y="33"/>
                    </a:lnTo>
                    <a:lnTo>
                      <a:pt x="42" y="35"/>
                    </a:lnTo>
                    <a:lnTo>
                      <a:pt x="44" y="40"/>
                    </a:lnTo>
                    <a:lnTo>
                      <a:pt x="46" y="44"/>
                    </a:lnTo>
                    <a:lnTo>
                      <a:pt x="46" y="48"/>
                    </a:lnTo>
                    <a:lnTo>
                      <a:pt x="46" y="52"/>
                    </a:lnTo>
                    <a:lnTo>
                      <a:pt x="44" y="5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1" name="Freeform 190"/>
              <p:cNvSpPr>
                <a:spLocks/>
              </p:cNvSpPr>
              <p:nvPr/>
            </p:nvSpPr>
            <p:spPr bwMode="auto">
              <a:xfrm>
                <a:off x="2864" y="2995"/>
                <a:ext cx="46" cy="49"/>
              </a:xfrm>
              <a:custGeom>
                <a:avLst/>
                <a:gdLst>
                  <a:gd name="T0" fmla="*/ 0 w 46"/>
                  <a:gd name="T1" fmla="*/ 0 h 49"/>
                  <a:gd name="T2" fmla="*/ 2 w 46"/>
                  <a:gd name="T3" fmla="*/ 8 h 49"/>
                  <a:gd name="T4" fmla="*/ 5 w 46"/>
                  <a:gd name="T5" fmla="*/ 12 h 49"/>
                  <a:gd name="T6" fmla="*/ 10 w 46"/>
                  <a:gd name="T7" fmla="*/ 15 h 49"/>
                  <a:gd name="T8" fmla="*/ 15 w 46"/>
                  <a:gd name="T9" fmla="*/ 18 h 49"/>
                  <a:gd name="T10" fmla="*/ 18 w 46"/>
                  <a:gd name="T11" fmla="*/ 22 h 49"/>
                  <a:gd name="T12" fmla="*/ 23 w 46"/>
                  <a:gd name="T13" fmla="*/ 26 h 49"/>
                  <a:gd name="T14" fmla="*/ 28 w 46"/>
                  <a:gd name="T15" fmla="*/ 29 h 49"/>
                  <a:gd name="T16" fmla="*/ 34 w 46"/>
                  <a:gd name="T17" fmla="*/ 33 h 49"/>
                  <a:gd name="T18" fmla="*/ 38 w 46"/>
                  <a:gd name="T19" fmla="*/ 36 h 49"/>
                  <a:gd name="T20" fmla="*/ 41 w 46"/>
                  <a:gd name="T21" fmla="*/ 39 h 49"/>
                  <a:gd name="T22" fmla="*/ 43 w 46"/>
                  <a:gd name="T23" fmla="*/ 43 h 49"/>
                  <a:gd name="T24" fmla="*/ 44 w 46"/>
                  <a:gd name="T25" fmla="*/ 45 h 49"/>
                  <a:gd name="T26" fmla="*/ 45 w 46"/>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0" y="0"/>
                    </a:moveTo>
                    <a:lnTo>
                      <a:pt x="2" y="8"/>
                    </a:lnTo>
                    <a:lnTo>
                      <a:pt x="5" y="12"/>
                    </a:lnTo>
                    <a:lnTo>
                      <a:pt x="10" y="15"/>
                    </a:lnTo>
                    <a:lnTo>
                      <a:pt x="15" y="18"/>
                    </a:lnTo>
                    <a:lnTo>
                      <a:pt x="18" y="22"/>
                    </a:lnTo>
                    <a:lnTo>
                      <a:pt x="23" y="26"/>
                    </a:lnTo>
                    <a:lnTo>
                      <a:pt x="28" y="29"/>
                    </a:lnTo>
                    <a:lnTo>
                      <a:pt x="34" y="33"/>
                    </a:lnTo>
                    <a:lnTo>
                      <a:pt x="38" y="36"/>
                    </a:lnTo>
                    <a:lnTo>
                      <a:pt x="41" y="39"/>
                    </a:lnTo>
                    <a:lnTo>
                      <a:pt x="43" y="43"/>
                    </a:lnTo>
                    <a:lnTo>
                      <a:pt x="44" y="45"/>
                    </a:lnTo>
                    <a:lnTo>
                      <a:pt x="45" y="48"/>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2" name="Freeform 191"/>
              <p:cNvSpPr>
                <a:spLocks/>
              </p:cNvSpPr>
              <p:nvPr/>
            </p:nvSpPr>
            <p:spPr bwMode="auto">
              <a:xfrm>
                <a:off x="2819" y="2993"/>
                <a:ext cx="25" cy="45"/>
              </a:xfrm>
              <a:custGeom>
                <a:avLst/>
                <a:gdLst>
                  <a:gd name="T0" fmla="*/ 2 w 25"/>
                  <a:gd name="T1" fmla="*/ 0 h 45"/>
                  <a:gd name="T2" fmla="*/ 0 w 25"/>
                  <a:gd name="T3" fmla="*/ 4 h 45"/>
                  <a:gd name="T4" fmla="*/ 2 w 25"/>
                  <a:gd name="T5" fmla="*/ 5 h 45"/>
                  <a:gd name="T6" fmla="*/ 4 w 25"/>
                  <a:gd name="T7" fmla="*/ 7 h 45"/>
                  <a:gd name="T8" fmla="*/ 6 w 25"/>
                  <a:gd name="T9" fmla="*/ 9 h 45"/>
                  <a:gd name="T10" fmla="*/ 8 w 25"/>
                  <a:gd name="T11" fmla="*/ 10 h 45"/>
                  <a:gd name="T12" fmla="*/ 9 w 25"/>
                  <a:gd name="T13" fmla="*/ 12 h 45"/>
                  <a:gd name="T14" fmla="*/ 11 w 25"/>
                  <a:gd name="T15" fmla="*/ 14 h 45"/>
                  <a:gd name="T16" fmla="*/ 12 w 25"/>
                  <a:gd name="T17" fmla="*/ 16 h 45"/>
                  <a:gd name="T18" fmla="*/ 16 w 25"/>
                  <a:gd name="T19" fmla="*/ 19 h 45"/>
                  <a:gd name="T20" fmla="*/ 18 w 25"/>
                  <a:gd name="T21" fmla="*/ 21 h 45"/>
                  <a:gd name="T22" fmla="*/ 20 w 25"/>
                  <a:gd name="T23" fmla="*/ 23 h 45"/>
                  <a:gd name="T24" fmla="*/ 22 w 25"/>
                  <a:gd name="T25" fmla="*/ 25 h 45"/>
                  <a:gd name="T26" fmla="*/ 22 w 25"/>
                  <a:gd name="T27" fmla="*/ 27 h 45"/>
                  <a:gd name="T28" fmla="*/ 23 w 25"/>
                  <a:gd name="T29" fmla="*/ 30 h 45"/>
                  <a:gd name="T30" fmla="*/ 24 w 25"/>
                  <a:gd name="T31" fmla="*/ 33 h 45"/>
                  <a:gd name="T32" fmla="*/ 23 w 25"/>
                  <a:gd name="T33" fmla="*/ 37 h 45"/>
                  <a:gd name="T34" fmla="*/ 23 w 25"/>
                  <a:gd name="T35" fmla="*/ 40 h 45"/>
                  <a:gd name="T36" fmla="*/ 22 w 25"/>
                  <a:gd name="T37" fmla="*/ 42 h 45"/>
                  <a:gd name="T38" fmla="*/ 21 w 25"/>
                  <a:gd name="T3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2" y="0"/>
                    </a:moveTo>
                    <a:lnTo>
                      <a:pt x="0" y="4"/>
                    </a:lnTo>
                    <a:lnTo>
                      <a:pt x="2" y="5"/>
                    </a:lnTo>
                    <a:lnTo>
                      <a:pt x="4" y="7"/>
                    </a:lnTo>
                    <a:lnTo>
                      <a:pt x="6" y="9"/>
                    </a:lnTo>
                    <a:lnTo>
                      <a:pt x="8" y="10"/>
                    </a:lnTo>
                    <a:lnTo>
                      <a:pt x="9" y="12"/>
                    </a:lnTo>
                    <a:lnTo>
                      <a:pt x="11" y="14"/>
                    </a:lnTo>
                    <a:lnTo>
                      <a:pt x="12" y="16"/>
                    </a:lnTo>
                    <a:lnTo>
                      <a:pt x="16" y="19"/>
                    </a:lnTo>
                    <a:lnTo>
                      <a:pt x="18" y="21"/>
                    </a:lnTo>
                    <a:lnTo>
                      <a:pt x="20" y="23"/>
                    </a:lnTo>
                    <a:lnTo>
                      <a:pt x="22" y="25"/>
                    </a:lnTo>
                    <a:lnTo>
                      <a:pt x="22" y="27"/>
                    </a:lnTo>
                    <a:lnTo>
                      <a:pt x="23" y="30"/>
                    </a:lnTo>
                    <a:lnTo>
                      <a:pt x="24" y="33"/>
                    </a:lnTo>
                    <a:lnTo>
                      <a:pt x="23" y="37"/>
                    </a:lnTo>
                    <a:lnTo>
                      <a:pt x="23" y="40"/>
                    </a:lnTo>
                    <a:lnTo>
                      <a:pt x="22" y="42"/>
                    </a:lnTo>
                    <a:lnTo>
                      <a:pt x="21" y="4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3" name="Freeform 192"/>
              <p:cNvSpPr>
                <a:spLocks/>
              </p:cNvSpPr>
              <p:nvPr/>
            </p:nvSpPr>
            <p:spPr bwMode="auto">
              <a:xfrm>
                <a:off x="2905" y="2917"/>
                <a:ext cx="17" cy="17"/>
              </a:xfrm>
              <a:custGeom>
                <a:avLst/>
                <a:gdLst>
                  <a:gd name="T0" fmla="*/ 16 w 17"/>
                  <a:gd name="T1" fmla="*/ 0 h 17"/>
                  <a:gd name="T2" fmla="*/ 12 w 17"/>
                  <a:gd name="T3" fmla="*/ 2 h 17"/>
                  <a:gd name="T4" fmla="*/ 9 w 17"/>
                  <a:gd name="T5" fmla="*/ 4 h 17"/>
                  <a:gd name="T6" fmla="*/ 6 w 17"/>
                  <a:gd name="T7" fmla="*/ 6 h 17"/>
                  <a:gd name="T8" fmla="*/ 3 w 17"/>
                  <a:gd name="T9" fmla="*/ 8 h 17"/>
                  <a:gd name="T10" fmla="*/ 3 w 17"/>
                  <a:gd name="T11" fmla="*/ 10 h 17"/>
                  <a:gd name="T12" fmla="*/ 0 w 17"/>
                  <a:gd name="T13" fmla="*/ 12 h 17"/>
                  <a:gd name="T14" fmla="*/ 3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6" y="0"/>
                    </a:moveTo>
                    <a:lnTo>
                      <a:pt x="12" y="2"/>
                    </a:lnTo>
                    <a:lnTo>
                      <a:pt x="9" y="4"/>
                    </a:lnTo>
                    <a:lnTo>
                      <a:pt x="6" y="6"/>
                    </a:lnTo>
                    <a:lnTo>
                      <a:pt x="3" y="8"/>
                    </a:lnTo>
                    <a:lnTo>
                      <a:pt x="3" y="10"/>
                    </a:lnTo>
                    <a:lnTo>
                      <a:pt x="0" y="12"/>
                    </a:lnTo>
                    <a:lnTo>
                      <a:pt x="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4" name="Freeform 193"/>
              <p:cNvSpPr>
                <a:spLocks/>
              </p:cNvSpPr>
              <p:nvPr/>
            </p:nvSpPr>
            <p:spPr bwMode="auto">
              <a:xfrm>
                <a:off x="2785" y="2936"/>
                <a:ext cx="18" cy="17"/>
              </a:xfrm>
              <a:custGeom>
                <a:avLst/>
                <a:gdLst>
                  <a:gd name="T0" fmla="*/ 0 w 18"/>
                  <a:gd name="T1" fmla="*/ 0 h 17"/>
                  <a:gd name="T2" fmla="*/ 5 w 18"/>
                  <a:gd name="T3" fmla="*/ 0 h 17"/>
                  <a:gd name="T4" fmla="*/ 12 w 18"/>
                  <a:gd name="T5" fmla="*/ 4 h 17"/>
                  <a:gd name="T6" fmla="*/ 17 w 18"/>
                  <a:gd name="T7" fmla="*/ 16 h 17"/>
                </a:gdLst>
                <a:ahLst/>
                <a:cxnLst>
                  <a:cxn ang="0">
                    <a:pos x="T0" y="T1"/>
                  </a:cxn>
                  <a:cxn ang="0">
                    <a:pos x="T2" y="T3"/>
                  </a:cxn>
                  <a:cxn ang="0">
                    <a:pos x="T4" y="T5"/>
                  </a:cxn>
                  <a:cxn ang="0">
                    <a:pos x="T6" y="T7"/>
                  </a:cxn>
                </a:cxnLst>
                <a:rect l="0" t="0" r="r" b="b"/>
                <a:pathLst>
                  <a:path w="18" h="17">
                    <a:moveTo>
                      <a:pt x="0" y="0"/>
                    </a:moveTo>
                    <a:lnTo>
                      <a:pt x="5" y="0"/>
                    </a:lnTo>
                    <a:lnTo>
                      <a:pt x="12" y="4"/>
                    </a:lnTo>
                    <a:lnTo>
                      <a:pt x="1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5" name="Freeform 194"/>
              <p:cNvSpPr>
                <a:spLocks/>
              </p:cNvSpPr>
              <p:nvPr/>
            </p:nvSpPr>
            <p:spPr bwMode="auto">
              <a:xfrm>
                <a:off x="2840" y="2997"/>
                <a:ext cx="109" cy="18"/>
              </a:xfrm>
              <a:custGeom>
                <a:avLst/>
                <a:gdLst>
                  <a:gd name="T0" fmla="*/ 108 w 109"/>
                  <a:gd name="T1" fmla="*/ 1 h 18"/>
                  <a:gd name="T2" fmla="*/ 103 w 109"/>
                  <a:gd name="T3" fmla="*/ 0 h 18"/>
                  <a:gd name="T4" fmla="*/ 98 w 109"/>
                  <a:gd name="T5" fmla="*/ 0 h 18"/>
                  <a:gd name="T6" fmla="*/ 92 w 109"/>
                  <a:gd name="T7" fmla="*/ 1 h 18"/>
                  <a:gd name="T8" fmla="*/ 87 w 109"/>
                  <a:gd name="T9" fmla="*/ 3 h 18"/>
                  <a:gd name="T10" fmla="*/ 83 w 109"/>
                  <a:gd name="T11" fmla="*/ 6 h 18"/>
                  <a:gd name="T12" fmla="*/ 79 w 109"/>
                  <a:gd name="T13" fmla="*/ 9 h 18"/>
                  <a:gd name="T14" fmla="*/ 74 w 109"/>
                  <a:gd name="T15" fmla="*/ 9 h 18"/>
                  <a:gd name="T16" fmla="*/ 67 w 109"/>
                  <a:gd name="T17" fmla="*/ 9 h 18"/>
                  <a:gd name="T18" fmla="*/ 61 w 109"/>
                  <a:gd name="T19" fmla="*/ 9 h 18"/>
                  <a:gd name="T20" fmla="*/ 54 w 109"/>
                  <a:gd name="T21" fmla="*/ 10 h 18"/>
                  <a:gd name="T22" fmla="*/ 48 w 109"/>
                  <a:gd name="T23" fmla="*/ 12 h 18"/>
                  <a:gd name="T24" fmla="*/ 44 w 109"/>
                  <a:gd name="T25" fmla="*/ 15 h 18"/>
                  <a:gd name="T26" fmla="*/ 40 w 109"/>
                  <a:gd name="T27" fmla="*/ 17 h 18"/>
                  <a:gd name="T28" fmla="*/ 29 w 109"/>
                  <a:gd name="T29" fmla="*/ 10 h 18"/>
                  <a:gd name="T30" fmla="*/ 22 w 109"/>
                  <a:gd name="T31" fmla="*/ 9 h 18"/>
                  <a:gd name="T32" fmla="*/ 15 w 109"/>
                  <a:gd name="T33" fmla="*/ 9 h 18"/>
                  <a:gd name="T34" fmla="*/ 8 w 109"/>
                  <a:gd name="T35" fmla="*/ 10 h 18"/>
                  <a:gd name="T36" fmla="*/ 4 w 109"/>
                  <a:gd name="T37" fmla="*/ 11 h 18"/>
                  <a:gd name="T38" fmla="*/ 0 w 109"/>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8">
                    <a:moveTo>
                      <a:pt x="108" y="1"/>
                    </a:moveTo>
                    <a:lnTo>
                      <a:pt x="103" y="0"/>
                    </a:lnTo>
                    <a:lnTo>
                      <a:pt x="98" y="0"/>
                    </a:lnTo>
                    <a:lnTo>
                      <a:pt x="92" y="1"/>
                    </a:lnTo>
                    <a:lnTo>
                      <a:pt x="87" y="3"/>
                    </a:lnTo>
                    <a:lnTo>
                      <a:pt x="83" y="6"/>
                    </a:lnTo>
                    <a:lnTo>
                      <a:pt x="79" y="9"/>
                    </a:lnTo>
                    <a:lnTo>
                      <a:pt x="74" y="9"/>
                    </a:lnTo>
                    <a:lnTo>
                      <a:pt x="67" y="9"/>
                    </a:lnTo>
                    <a:lnTo>
                      <a:pt x="61" y="9"/>
                    </a:lnTo>
                    <a:lnTo>
                      <a:pt x="54" y="10"/>
                    </a:lnTo>
                    <a:lnTo>
                      <a:pt x="48" y="12"/>
                    </a:lnTo>
                    <a:lnTo>
                      <a:pt x="44" y="15"/>
                    </a:lnTo>
                    <a:lnTo>
                      <a:pt x="40" y="17"/>
                    </a:lnTo>
                    <a:lnTo>
                      <a:pt x="29" y="10"/>
                    </a:lnTo>
                    <a:lnTo>
                      <a:pt x="22" y="9"/>
                    </a:lnTo>
                    <a:lnTo>
                      <a:pt x="15" y="9"/>
                    </a:lnTo>
                    <a:lnTo>
                      <a:pt x="8" y="10"/>
                    </a:lnTo>
                    <a:lnTo>
                      <a:pt x="4" y="11"/>
                    </a:lnTo>
                    <a:lnTo>
                      <a:pt x="0" y="12"/>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6" name="Freeform 195"/>
              <p:cNvSpPr>
                <a:spLocks/>
              </p:cNvSpPr>
              <p:nvPr/>
            </p:nvSpPr>
            <p:spPr bwMode="auto">
              <a:xfrm>
                <a:off x="2940" y="3006"/>
                <a:ext cx="18" cy="17"/>
              </a:xfrm>
              <a:custGeom>
                <a:avLst/>
                <a:gdLst>
                  <a:gd name="T0" fmla="*/ 17 w 18"/>
                  <a:gd name="T1" fmla="*/ 4 h 17"/>
                  <a:gd name="T2" fmla="*/ 12 w 18"/>
                  <a:gd name="T3" fmla="*/ 0 h 17"/>
                  <a:gd name="T4" fmla="*/ 7 w 18"/>
                  <a:gd name="T5" fmla="*/ 4 h 17"/>
                  <a:gd name="T6" fmla="*/ 4 w 18"/>
                  <a:gd name="T7" fmla="*/ 8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4"/>
                    </a:moveTo>
                    <a:lnTo>
                      <a:pt x="12" y="0"/>
                    </a:lnTo>
                    <a:lnTo>
                      <a:pt x="7" y="4"/>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7" name="Freeform 196"/>
              <p:cNvSpPr>
                <a:spLocks/>
              </p:cNvSpPr>
              <p:nvPr/>
            </p:nvSpPr>
            <p:spPr bwMode="auto">
              <a:xfrm>
                <a:off x="2904" y="3014"/>
                <a:ext cx="25" cy="17"/>
              </a:xfrm>
              <a:custGeom>
                <a:avLst/>
                <a:gdLst>
                  <a:gd name="T0" fmla="*/ 24 w 25"/>
                  <a:gd name="T1" fmla="*/ 1 h 17"/>
                  <a:gd name="T2" fmla="*/ 19 w 25"/>
                  <a:gd name="T3" fmla="*/ 0 h 17"/>
                  <a:gd name="T4" fmla="*/ 14 w 25"/>
                  <a:gd name="T5" fmla="*/ 1 h 17"/>
                  <a:gd name="T6" fmla="*/ 8 w 25"/>
                  <a:gd name="T7" fmla="*/ 5 h 17"/>
                  <a:gd name="T8" fmla="*/ 4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1"/>
                    </a:moveTo>
                    <a:lnTo>
                      <a:pt x="19" y="0"/>
                    </a:lnTo>
                    <a:lnTo>
                      <a:pt x="14" y="1"/>
                    </a:lnTo>
                    <a:lnTo>
                      <a:pt x="8" y="5"/>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8" name="Freeform 197"/>
              <p:cNvSpPr>
                <a:spLocks/>
              </p:cNvSpPr>
              <p:nvPr/>
            </p:nvSpPr>
            <p:spPr bwMode="auto">
              <a:xfrm>
                <a:off x="2863" y="3020"/>
                <a:ext cx="24" cy="17"/>
              </a:xfrm>
              <a:custGeom>
                <a:avLst/>
                <a:gdLst>
                  <a:gd name="T0" fmla="*/ 23 w 24"/>
                  <a:gd name="T1" fmla="*/ 8 h 17"/>
                  <a:gd name="T2" fmla="*/ 18 w 24"/>
                  <a:gd name="T3" fmla="*/ 0 h 17"/>
                  <a:gd name="T4" fmla="*/ 13 w 24"/>
                  <a:gd name="T5" fmla="*/ 0 h 17"/>
                  <a:gd name="T6" fmla="*/ 7 w 24"/>
                  <a:gd name="T7" fmla="*/ 0 h 17"/>
                  <a:gd name="T8" fmla="*/ 0 w 24"/>
                  <a:gd name="T9" fmla="*/ 16 h 17"/>
                </a:gdLst>
                <a:ahLst/>
                <a:cxnLst>
                  <a:cxn ang="0">
                    <a:pos x="T0" y="T1"/>
                  </a:cxn>
                  <a:cxn ang="0">
                    <a:pos x="T2" y="T3"/>
                  </a:cxn>
                  <a:cxn ang="0">
                    <a:pos x="T4" y="T5"/>
                  </a:cxn>
                  <a:cxn ang="0">
                    <a:pos x="T6" y="T7"/>
                  </a:cxn>
                  <a:cxn ang="0">
                    <a:pos x="T8" y="T9"/>
                  </a:cxn>
                </a:cxnLst>
                <a:rect l="0" t="0" r="r" b="b"/>
                <a:pathLst>
                  <a:path w="24" h="17">
                    <a:moveTo>
                      <a:pt x="23" y="8"/>
                    </a:moveTo>
                    <a:lnTo>
                      <a:pt x="18" y="0"/>
                    </a:lnTo>
                    <a:lnTo>
                      <a:pt x="13" y="0"/>
                    </a:lnTo>
                    <a:lnTo>
                      <a:pt x="7"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99" name="Freeform 198"/>
              <p:cNvSpPr>
                <a:spLocks/>
              </p:cNvSpPr>
              <p:nvPr/>
            </p:nvSpPr>
            <p:spPr bwMode="auto">
              <a:xfrm>
                <a:off x="2803" y="3009"/>
                <a:ext cx="25" cy="17"/>
              </a:xfrm>
              <a:custGeom>
                <a:avLst/>
                <a:gdLst>
                  <a:gd name="T0" fmla="*/ 24 w 25"/>
                  <a:gd name="T1" fmla="*/ 0 h 17"/>
                  <a:gd name="T2" fmla="*/ 18 w 25"/>
                  <a:gd name="T3" fmla="*/ 0 h 17"/>
                  <a:gd name="T4" fmla="*/ 13 w 25"/>
                  <a:gd name="T5" fmla="*/ 0 h 17"/>
                  <a:gd name="T6" fmla="*/ 7 w 25"/>
                  <a:gd name="T7" fmla="*/ 2 h 17"/>
                  <a:gd name="T8" fmla="*/ 3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0"/>
                    </a:moveTo>
                    <a:lnTo>
                      <a:pt x="18" y="0"/>
                    </a:lnTo>
                    <a:lnTo>
                      <a:pt x="13" y="0"/>
                    </a:lnTo>
                    <a:lnTo>
                      <a:pt x="7" y="2"/>
                    </a:lnTo>
                    <a:lnTo>
                      <a:pt x="3"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200" name="Freeform 199"/>
              <p:cNvSpPr>
                <a:spLocks/>
              </p:cNvSpPr>
              <p:nvPr/>
            </p:nvSpPr>
            <p:spPr bwMode="auto">
              <a:xfrm>
                <a:off x="2791" y="2996"/>
                <a:ext cx="29" cy="17"/>
              </a:xfrm>
              <a:custGeom>
                <a:avLst/>
                <a:gdLst>
                  <a:gd name="T0" fmla="*/ 28 w 29"/>
                  <a:gd name="T1" fmla="*/ 8 h 17"/>
                  <a:gd name="T2" fmla="*/ 21 w 29"/>
                  <a:gd name="T3" fmla="*/ 0 h 17"/>
                  <a:gd name="T4" fmla="*/ 15 w 29"/>
                  <a:gd name="T5" fmla="*/ 0 h 17"/>
                  <a:gd name="T6" fmla="*/ 10 w 29"/>
                  <a:gd name="T7" fmla="*/ 0 h 17"/>
                  <a:gd name="T8" fmla="*/ 5 w 29"/>
                  <a:gd name="T9" fmla="*/ 0 h 17"/>
                  <a:gd name="T10" fmla="*/ 0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28" y="8"/>
                    </a:moveTo>
                    <a:lnTo>
                      <a:pt x="21" y="0"/>
                    </a:lnTo>
                    <a:lnTo>
                      <a:pt x="15" y="0"/>
                    </a:lnTo>
                    <a:lnTo>
                      <a:pt x="10" y="0"/>
                    </a:lnTo>
                    <a:lnTo>
                      <a:pt x="5"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grpSp>
      <p:sp>
        <p:nvSpPr>
          <p:cNvPr id="167" name="Freeform 166"/>
          <p:cNvSpPr>
            <a:spLocks/>
          </p:cNvSpPr>
          <p:nvPr/>
        </p:nvSpPr>
        <p:spPr bwMode="auto">
          <a:xfrm>
            <a:off x="3275013" y="2127250"/>
            <a:ext cx="528637" cy="476250"/>
          </a:xfrm>
          <a:custGeom>
            <a:avLst/>
            <a:gdLst>
              <a:gd name="T0" fmla="*/ 217 w 333"/>
              <a:gd name="T1" fmla="*/ 271 h 300"/>
              <a:gd name="T2" fmla="*/ 220 w 333"/>
              <a:gd name="T3" fmla="*/ 257 h 300"/>
              <a:gd name="T4" fmla="*/ 232 w 333"/>
              <a:gd name="T5" fmla="*/ 250 h 300"/>
              <a:gd name="T6" fmla="*/ 272 w 333"/>
              <a:gd name="T7" fmla="*/ 244 h 300"/>
              <a:gd name="T8" fmla="*/ 291 w 333"/>
              <a:gd name="T9" fmla="*/ 236 h 300"/>
              <a:gd name="T10" fmla="*/ 298 w 333"/>
              <a:gd name="T11" fmla="*/ 229 h 300"/>
              <a:gd name="T12" fmla="*/ 298 w 333"/>
              <a:gd name="T13" fmla="*/ 213 h 300"/>
              <a:gd name="T14" fmla="*/ 296 w 333"/>
              <a:gd name="T15" fmla="*/ 188 h 300"/>
              <a:gd name="T16" fmla="*/ 301 w 333"/>
              <a:gd name="T17" fmla="*/ 171 h 300"/>
              <a:gd name="T18" fmla="*/ 314 w 333"/>
              <a:gd name="T19" fmla="*/ 165 h 300"/>
              <a:gd name="T20" fmla="*/ 329 w 333"/>
              <a:gd name="T21" fmla="*/ 159 h 300"/>
              <a:gd name="T22" fmla="*/ 332 w 333"/>
              <a:gd name="T23" fmla="*/ 151 h 300"/>
              <a:gd name="T24" fmla="*/ 323 w 333"/>
              <a:gd name="T25" fmla="*/ 144 h 300"/>
              <a:gd name="T26" fmla="*/ 294 w 333"/>
              <a:gd name="T27" fmla="*/ 114 h 300"/>
              <a:gd name="T28" fmla="*/ 299 w 333"/>
              <a:gd name="T29" fmla="*/ 105 h 300"/>
              <a:gd name="T30" fmla="*/ 306 w 333"/>
              <a:gd name="T31" fmla="*/ 87 h 300"/>
              <a:gd name="T32" fmla="*/ 300 w 333"/>
              <a:gd name="T33" fmla="*/ 58 h 300"/>
              <a:gd name="T34" fmla="*/ 282 w 333"/>
              <a:gd name="T35" fmla="*/ 31 h 300"/>
              <a:gd name="T36" fmla="*/ 263 w 333"/>
              <a:gd name="T37" fmla="*/ 12 h 300"/>
              <a:gd name="T38" fmla="*/ 224 w 333"/>
              <a:gd name="T39" fmla="*/ 1 h 300"/>
              <a:gd name="T40" fmla="*/ 180 w 333"/>
              <a:gd name="T41" fmla="*/ 0 h 300"/>
              <a:gd name="T42" fmla="*/ 139 w 333"/>
              <a:gd name="T43" fmla="*/ 2 h 300"/>
              <a:gd name="T44" fmla="*/ 102 w 333"/>
              <a:gd name="T45" fmla="*/ 11 h 300"/>
              <a:gd name="T46" fmla="*/ 59 w 333"/>
              <a:gd name="T47" fmla="*/ 32 h 300"/>
              <a:gd name="T48" fmla="*/ 38 w 333"/>
              <a:gd name="T49" fmla="*/ 48 h 300"/>
              <a:gd name="T50" fmla="*/ 17 w 333"/>
              <a:gd name="T51" fmla="*/ 72 h 300"/>
              <a:gd name="T52" fmla="*/ 1 w 333"/>
              <a:gd name="T53" fmla="*/ 102 h 300"/>
              <a:gd name="T54" fmla="*/ 0 w 333"/>
              <a:gd name="T55" fmla="*/ 129 h 300"/>
              <a:gd name="T56" fmla="*/ 9 w 333"/>
              <a:gd name="T57" fmla="*/ 153 h 300"/>
              <a:gd name="T58" fmla="*/ 52 w 333"/>
              <a:gd name="T59" fmla="*/ 206 h 300"/>
              <a:gd name="T60" fmla="*/ 66 w 333"/>
              <a:gd name="T61" fmla="*/ 230 h 300"/>
              <a:gd name="T62" fmla="*/ 70 w 333"/>
              <a:gd name="T63" fmla="*/ 246 h 300"/>
              <a:gd name="T64" fmla="*/ 71 w 333"/>
              <a:gd name="T65" fmla="*/ 267 h 300"/>
              <a:gd name="T66" fmla="*/ 217 w 333"/>
              <a:gd name="T67"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 h="300">
                <a:moveTo>
                  <a:pt x="217" y="299"/>
                </a:moveTo>
                <a:lnTo>
                  <a:pt x="217" y="271"/>
                </a:lnTo>
                <a:lnTo>
                  <a:pt x="218" y="264"/>
                </a:lnTo>
                <a:lnTo>
                  <a:pt x="220" y="257"/>
                </a:lnTo>
                <a:lnTo>
                  <a:pt x="225" y="252"/>
                </a:lnTo>
                <a:lnTo>
                  <a:pt x="232" y="250"/>
                </a:lnTo>
                <a:lnTo>
                  <a:pt x="257" y="246"/>
                </a:lnTo>
                <a:lnTo>
                  <a:pt x="272" y="244"/>
                </a:lnTo>
                <a:lnTo>
                  <a:pt x="282" y="240"/>
                </a:lnTo>
                <a:lnTo>
                  <a:pt x="291" y="236"/>
                </a:lnTo>
                <a:lnTo>
                  <a:pt x="295" y="234"/>
                </a:lnTo>
                <a:lnTo>
                  <a:pt x="298" y="229"/>
                </a:lnTo>
                <a:lnTo>
                  <a:pt x="298" y="221"/>
                </a:lnTo>
                <a:lnTo>
                  <a:pt x="298" y="213"/>
                </a:lnTo>
                <a:lnTo>
                  <a:pt x="296" y="199"/>
                </a:lnTo>
                <a:lnTo>
                  <a:pt x="296" y="188"/>
                </a:lnTo>
                <a:lnTo>
                  <a:pt x="298" y="178"/>
                </a:lnTo>
                <a:lnTo>
                  <a:pt x="301" y="171"/>
                </a:lnTo>
                <a:lnTo>
                  <a:pt x="306" y="168"/>
                </a:lnTo>
                <a:lnTo>
                  <a:pt x="314" y="165"/>
                </a:lnTo>
                <a:lnTo>
                  <a:pt x="326" y="161"/>
                </a:lnTo>
                <a:lnTo>
                  <a:pt x="329" y="159"/>
                </a:lnTo>
                <a:lnTo>
                  <a:pt x="332" y="156"/>
                </a:lnTo>
                <a:lnTo>
                  <a:pt x="332" y="151"/>
                </a:lnTo>
                <a:lnTo>
                  <a:pt x="327" y="148"/>
                </a:lnTo>
                <a:lnTo>
                  <a:pt x="323" y="144"/>
                </a:lnTo>
                <a:lnTo>
                  <a:pt x="296" y="117"/>
                </a:lnTo>
                <a:lnTo>
                  <a:pt x="294" y="114"/>
                </a:lnTo>
                <a:lnTo>
                  <a:pt x="295" y="109"/>
                </a:lnTo>
                <a:lnTo>
                  <a:pt x="299" y="105"/>
                </a:lnTo>
                <a:lnTo>
                  <a:pt x="305" y="94"/>
                </a:lnTo>
                <a:lnTo>
                  <a:pt x="306" y="87"/>
                </a:lnTo>
                <a:lnTo>
                  <a:pt x="306" y="74"/>
                </a:lnTo>
                <a:lnTo>
                  <a:pt x="300" y="58"/>
                </a:lnTo>
                <a:lnTo>
                  <a:pt x="293" y="46"/>
                </a:lnTo>
                <a:lnTo>
                  <a:pt x="282" y="31"/>
                </a:lnTo>
                <a:lnTo>
                  <a:pt x="273" y="21"/>
                </a:lnTo>
                <a:lnTo>
                  <a:pt x="263" y="12"/>
                </a:lnTo>
                <a:lnTo>
                  <a:pt x="247" y="6"/>
                </a:lnTo>
                <a:lnTo>
                  <a:pt x="224" y="1"/>
                </a:lnTo>
                <a:lnTo>
                  <a:pt x="202" y="0"/>
                </a:lnTo>
                <a:lnTo>
                  <a:pt x="180" y="0"/>
                </a:lnTo>
                <a:lnTo>
                  <a:pt x="157" y="0"/>
                </a:lnTo>
                <a:lnTo>
                  <a:pt x="139" y="2"/>
                </a:lnTo>
                <a:lnTo>
                  <a:pt x="122" y="4"/>
                </a:lnTo>
                <a:lnTo>
                  <a:pt x="102" y="11"/>
                </a:lnTo>
                <a:lnTo>
                  <a:pt x="83" y="19"/>
                </a:lnTo>
                <a:lnTo>
                  <a:pt x="59" y="32"/>
                </a:lnTo>
                <a:lnTo>
                  <a:pt x="49" y="39"/>
                </a:lnTo>
                <a:lnTo>
                  <a:pt x="38" y="48"/>
                </a:lnTo>
                <a:lnTo>
                  <a:pt x="28" y="58"/>
                </a:lnTo>
                <a:lnTo>
                  <a:pt x="17" y="72"/>
                </a:lnTo>
                <a:lnTo>
                  <a:pt x="7" y="88"/>
                </a:lnTo>
                <a:lnTo>
                  <a:pt x="1" y="102"/>
                </a:lnTo>
                <a:lnTo>
                  <a:pt x="0" y="117"/>
                </a:lnTo>
                <a:lnTo>
                  <a:pt x="0" y="129"/>
                </a:lnTo>
                <a:lnTo>
                  <a:pt x="3" y="140"/>
                </a:lnTo>
                <a:lnTo>
                  <a:pt x="9" y="153"/>
                </a:lnTo>
                <a:lnTo>
                  <a:pt x="28" y="178"/>
                </a:lnTo>
                <a:lnTo>
                  <a:pt x="52" y="206"/>
                </a:lnTo>
                <a:lnTo>
                  <a:pt x="61" y="221"/>
                </a:lnTo>
                <a:lnTo>
                  <a:pt x="66" y="230"/>
                </a:lnTo>
                <a:lnTo>
                  <a:pt x="68" y="239"/>
                </a:lnTo>
                <a:lnTo>
                  <a:pt x="70" y="246"/>
                </a:lnTo>
                <a:lnTo>
                  <a:pt x="70" y="254"/>
                </a:lnTo>
                <a:lnTo>
                  <a:pt x="71" y="267"/>
                </a:lnTo>
                <a:lnTo>
                  <a:pt x="68" y="299"/>
                </a:lnTo>
                <a:lnTo>
                  <a:pt x="217" y="299"/>
                </a:lnTo>
              </a:path>
            </a:pathLst>
          </a:custGeom>
          <a:solidFill>
            <a:srgbClr val="3333CC"/>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nvGrpSpPr>
          <p:cNvPr id="168" name="Group 167"/>
          <p:cNvGrpSpPr>
            <a:grpSpLocks/>
          </p:cNvGrpSpPr>
          <p:nvPr/>
        </p:nvGrpSpPr>
        <p:grpSpPr bwMode="auto">
          <a:xfrm>
            <a:off x="5745171" y="2127250"/>
            <a:ext cx="573088" cy="457200"/>
            <a:chOff x="3072" y="816"/>
            <a:chExt cx="361" cy="288"/>
          </a:xfrm>
        </p:grpSpPr>
        <p:grpSp>
          <p:nvGrpSpPr>
            <p:cNvPr id="175" name="Group 174"/>
            <p:cNvGrpSpPr>
              <a:grpSpLocks/>
            </p:cNvGrpSpPr>
            <p:nvPr/>
          </p:nvGrpSpPr>
          <p:grpSpPr bwMode="auto">
            <a:xfrm>
              <a:off x="3072" y="816"/>
              <a:ext cx="360" cy="288"/>
              <a:chOff x="3072" y="816"/>
              <a:chExt cx="360" cy="288"/>
            </a:xfrm>
          </p:grpSpPr>
          <p:sp>
            <p:nvSpPr>
              <p:cNvPr id="177" name="Rectangle 176"/>
              <p:cNvSpPr>
                <a:spLocks noChangeArrowheads="1"/>
              </p:cNvSpPr>
              <p:nvPr/>
            </p:nvSpPr>
            <p:spPr bwMode="auto">
              <a:xfrm>
                <a:off x="3072" y="816"/>
                <a:ext cx="3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sp>
            <p:nvSpPr>
              <p:cNvPr id="178" name="Freeform 177"/>
              <p:cNvSpPr>
                <a:spLocks/>
              </p:cNvSpPr>
              <p:nvPr/>
            </p:nvSpPr>
            <p:spPr bwMode="auto">
              <a:xfrm>
                <a:off x="3075" y="816"/>
                <a:ext cx="342" cy="164"/>
              </a:xfrm>
              <a:custGeom>
                <a:avLst/>
                <a:gdLst>
                  <a:gd name="T0" fmla="*/ 115 w 342"/>
                  <a:gd name="T1" fmla="*/ 138 h 164"/>
                  <a:gd name="T2" fmla="*/ 71 w 342"/>
                  <a:gd name="T3" fmla="*/ 155 h 164"/>
                  <a:gd name="T4" fmla="*/ 50 w 342"/>
                  <a:gd name="T5" fmla="*/ 161 h 164"/>
                  <a:gd name="T6" fmla="*/ 38 w 342"/>
                  <a:gd name="T7" fmla="*/ 145 h 164"/>
                  <a:gd name="T8" fmla="*/ 53 w 342"/>
                  <a:gd name="T9" fmla="*/ 131 h 164"/>
                  <a:gd name="T10" fmla="*/ 82 w 342"/>
                  <a:gd name="T11" fmla="*/ 110 h 164"/>
                  <a:gd name="T12" fmla="*/ 92 w 342"/>
                  <a:gd name="T13" fmla="*/ 101 h 164"/>
                  <a:gd name="T14" fmla="*/ 62 w 342"/>
                  <a:gd name="T15" fmla="*/ 113 h 164"/>
                  <a:gd name="T16" fmla="*/ 36 w 342"/>
                  <a:gd name="T17" fmla="*/ 124 h 164"/>
                  <a:gd name="T18" fmla="*/ 26 w 342"/>
                  <a:gd name="T19" fmla="*/ 120 h 164"/>
                  <a:gd name="T20" fmla="*/ 24 w 342"/>
                  <a:gd name="T21" fmla="*/ 110 h 164"/>
                  <a:gd name="T22" fmla="*/ 50 w 342"/>
                  <a:gd name="T23" fmla="*/ 93 h 164"/>
                  <a:gd name="T24" fmla="*/ 81 w 342"/>
                  <a:gd name="T25" fmla="*/ 71 h 164"/>
                  <a:gd name="T26" fmla="*/ 78 w 342"/>
                  <a:gd name="T27" fmla="*/ 71 h 164"/>
                  <a:gd name="T28" fmla="*/ 44 w 342"/>
                  <a:gd name="T29" fmla="*/ 87 h 164"/>
                  <a:gd name="T30" fmla="*/ 19 w 342"/>
                  <a:gd name="T31" fmla="*/ 100 h 164"/>
                  <a:gd name="T32" fmla="*/ 12 w 342"/>
                  <a:gd name="T33" fmla="*/ 91 h 164"/>
                  <a:gd name="T34" fmla="*/ 13 w 342"/>
                  <a:gd name="T35" fmla="*/ 83 h 164"/>
                  <a:gd name="T36" fmla="*/ 36 w 342"/>
                  <a:gd name="T37" fmla="*/ 64 h 164"/>
                  <a:gd name="T38" fmla="*/ 57 w 342"/>
                  <a:gd name="T39" fmla="*/ 48 h 164"/>
                  <a:gd name="T40" fmla="*/ 42 w 342"/>
                  <a:gd name="T41" fmla="*/ 53 h 164"/>
                  <a:gd name="T42" fmla="*/ 18 w 342"/>
                  <a:gd name="T43" fmla="*/ 65 h 164"/>
                  <a:gd name="T44" fmla="*/ 5 w 342"/>
                  <a:gd name="T45" fmla="*/ 68 h 164"/>
                  <a:gd name="T46" fmla="*/ 0 w 342"/>
                  <a:gd name="T47" fmla="*/ 57 h 164"/>
                  <a:gd name="T48" fmla="*/ 8 w 342"/>
                  <a:gd name="T49" fmla="*/ 47 h 164"/>
                  <a:gd name="T50" fmla="*/ 9 w 342"/>
                  <a:gd name="T51" fmla="*/ 37 h 164"/>
                  <a:gd name="T52" fmla="*/ 15 w 342"/>
                  <a:gd name="T53" fmla="*/ 23 h 164"/>
                  <a:gd name="T54" fmla="*/ 40 w 342"/>
                  <a:gd name="T55" fmla="*/ 7 h 164"/>
                  <a:gd name="T56" fmla="*/ 87 w 342"/>
                  <a:gd name="T57" fmla="*/ 3 h 164"/>
                  <a:gd name="T58" fmla="*/ 101 w 342"/>
                  <a:gd name="T59" fmla="*/ 11 h 164"/>
                  <a:gd name="T60" fmla="*/ 122 w 342"/>
                  <a:gd name="T61" fmla="*/ 5 h 164"/>
                  <a:gd name="T62" fmla="*/ 140 w 342"/>
                  <a:gd name="T63" fmla="*/ 2 h 164"/>
                  <a:gd name="T64" fmla="*/ 143 w 342"/>
                  <a:gd name="T65" fmla="*/ 20 h 164"/>
                  <a:gd name="T66" fmla="*/ 124 w 342"/>
                  <a:gd name="T67" fmla="*/ 26 h 164"/>
                  <a:gd name="T68" fmla="*/ 108 w 342"/>
                  <a:gd name="T69" fmla="*/ 36 h 164"/>
                  <a:gd name="T70" fmla="*/ 118 w 342"/>
                  <a:gd name="T71" fmla="*/ 36 h 164"/>
                  <a:gd name="T72" fmla="*/ 151 w 342"/>
                  <a:gd name="T73" fmla="*/ 24 h 164"/>
                  <a:gd name="T74" fmla="*/ 175 w 342"/>
                  <a:gd name="T75" fmla="*/ 16 h 164"/>
                  <a:gd name="T76" fmla="*/ 186 w 342"/>
                  <a:gd name="T77" fmla="*/ 28 h 164"/>
                  <a:gd name="T78" fmla="*/ 179 w 342"/>
                  <a:gd name="T79" fmla="*/ 38 h 164"/>
                  <a:gd name="T80" fmla="*/ 168 w 342"/>
                  <a:gd name="T81" fmla="*/ 48 h 164"/>
                  <a:gd name="T82" fmla="*/ 216 w 342"/>
                  <a:gd name="T83" fmla="*/ 28 h 164"/>
                  <a:gd name="T84" fmla="*/ 265 w 342"/>
                  <a:gd name="T85" fmla="*/ 7 h 164"/>
                  <a:gd name="T86" fmla="*/ 283 w 342"/>
                  <a:gd name="T87" fmla="*/ 4 h 164"/>
                  <a:gd name="T88" fmla="*/ 295 w 342"/>
                  <a:gd name="T89" fmla="*/ 8 h 164"/>
                  <a:gd name="T90" fmla="*/ 300 w 342"/>
                  <a:gd name="T91" fmla="*/ 22 h 164"/>
                  <a:gd name="T92" fmla="*/ 289 w 342"/>
                  <a:gd name="T93" fmla="*/ 30 h 164"/>
                  <a:gd name="T94" fmla="*/ 292 w 342"/>
                  <a:gd name="T95" fmla="*/ 31 h 164"/>
                  <a:gd name="T96" fmla="*/ 310 w 342"/>
                  <a:gd name="T97" fmla="*/ 22 h 164"/>
                  <a:gd name="T98" fmla="*/ 324 w 342"/>
                  <a:gd name="T99" fmla="*/ 16 h 164"/>
                  <a:gd name="T100" fmla="*/ 330 w 342"/>
                  <a:gd name="T101" fmla="*/ 30 h 164"/>
                  <a:gd name="T102" fmla="*/ 336 w 342"/>
                  <a:gd name="T103" fmla="*/ 29 h 164"/>
                  <a:gd name="T104" fmla="*/ 339 w 342"/>
                  <a:gd name="T105" fmla="*/ 44 h 164"/>
                  <a:gd name="T106" fmla="*/ 324 w 342"/>
                  <a:gd name="T107" fmla="*/ 52 h 164"/>
                  <a:gd name="T108" fmla="*/ 306 w 342"/>
                  <a:gd name="T109"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 h="164">
                    <a:moveTo>
                      <a:pt x="143" y="125"/>
                    </a:moveTo>
                    <a:lnTo>
                      <a:pt x="139" y="127"/>
                    </a:lnTo>
                    <a:lnTo>
                      <a:pt x="134" y="129"/>
                    </a:lnTo>
                    <a:lnTo>
                      <a:pt x="128" y="132"/>
                    </a:lnTo>
                    <a:lnTo>
                      <a:pt x="122" y="134"/>
                    </a:lnTo>
                    <a:lnTo>
                      <a:pt x="115" y="138"/>
                    </a:lnTo>
                    <a:lnTo>
                      <a:pt x="107" y="141"/>
                    </a:lnTo>
                    <a:lnTo>
                      <a:pt x="100" y="144"/>
                    </a:lnTo>
                    <a:lnTo>
                      <a:pt x="92" y="147"/>
                    </a:lnTo>
                    <a:lnTo>
                      <a:pt x="85" y="150"/>
                    </a:lnTo>
                    <a:lnTo>
                      <a:pt x="78" y="152"/>
                    </a:lnTo>
                    <a:lnTo>
                      <a:pt x="71" y="155"/>
                    </a:lnTo>
                    <a:lnTo>
                      <a:pt x="65" y="157"/>
                    </a:lnTo>
                    <a:lnTo>
                      <a:pt x="60" y="159"/>
                    </a:lnTo>
                    <a:lnTo>
                      <a:pt x="56" y="161"/>
                    </a:lnTo>
                    <a:lnTo>
                      <a:pt x="53" y="163"/>
                    </a:lnTo>
                    <a:lnTo>
                      <a:pt x="52" y="163"/>
                    </a:lnTo>
                    <a:lnTo>
                      <a:pt x="50" y="161"/>
                    </a:lnTo>
                    <a:lnTo>
                      <a:pt x="48" y="158"/>
                    </a:lnTo>
                    <a:lnTo>
                      <a:pt x="46" y="156"/>
                    </a:lnTo>
                    <a:lnTo>
                      <a:pt x="44" y="153"/>
                    </a:lnTo>
                    <a:lnTo>
                      <a:pt x="42" y="150"/>
                    </a:lnTo>
                    <a:lnTo>
                      <a:pt x="39" y="147"/>
                    </a:lnTo>
                    <a:lnTo>
                      <a:pt x="38" y="145"/>
                    </a:lnTo>
                    <a:lnTo>
                      <a:pt x="36" y="144"/>
                    </a:lnTo>
                    <a:lnTo>
                      <a:pt x="38" y="142"/>
                    </a:lnTo>
                    <a:lnTo>
                      <a:pt x="41" y="140"/>
                    </a:lnTo>
                    <a:lnTo>
                      <a:pt x="45" y="138"/>
                    </a:lnTo>
                    <a:lnTo>
                      <a:pt x="49" y="134"/>
                    </a:lnTo>
                    <a:lnTo>
                      <a:pt x="53" y="131"/>
                    </a:lnTo>
                    <a:lnTo>
                      <a:pt x="58" y="127"/>
                    </a:lnTo>
                    <a:lnTo>
                      <a:pt x="63" y="124"/>
                    </a:lnTo>
                    <a:lnTo>
                      <a:pt x="68" y="120"/>
                    </a:lnTo>
                    <a:lnTo>
                      <a:pt x="73" y="117"/>
                    </a:lnTo>
                    <a:lnTo>
                      <a:pt x="77" y="113"/>
                    </a:lnTo>
                    <a:lnTo>
                      <a:pt x="82" y="110"/>
                    </a:lnTo>
                    <a:lnTo>
                      <a:pt x="86" y="106"/>
                    </a:lnTo>
                    <a:lnTo>
                      <a:pt x="89" y="104"/>
                    </a:lnTo>
                    <a:lnTo>
                      <a:pt x="92" y="102"/>
                    </a:lnTo>
                    <a:lnTo>
                      <a:pt x="94" y="100"/>
                    </a:lnTo>
                    <a:lnTo>
                      <a:pt x="96" y="99"/>
                    </a:lnTo>
                    <a:lnTo>
                      <a:pt x="92" y="101"/>
                    </a:lnTo>
                    <a:lnTo>
                      <a:pt x="88" y="102"/>
                    </a:lnTo>
                    <a:lnTo>
                      <a:pt x="83" y="104"/>
                    </a:lnTo>
                    <a:lnTo>
                      <a:pt x="78" y="106"/>
                    </a:lnTo>
                    <a:lnTo>
                      <a:pt x="73" y="109"/>
                    </a:lnTo>
                    <a:lnTo>
                      <a:pt x="68" y="111"/>
                    </a:lnTo>
                    <a:lnTo>
                      <a:pt x="62" y="113"/>
                    </a:lnTo>
                    <a:lnTo>
                      <a:pt x="57" y="115"/>
                    </a:lnTo>
                    <a:lnTo>
                      <a:pt x="52" y="117"/>
                    </a:lnTo>
                    <a:lnTo>
                      <a:pt x="48" y="119"/>
                    </a:lnTo>
                    <a:lnTo>
                      <a:pt x="43" y="121"/>
                    </a:lnTo>
                    <a:lnTo>
                      <a:pt x="39" y="123"/>
                    </a:lnTo>
                    <a:lnTo>
                      <a:pt x="36" y="124"/>
                    </a:lnTo>
                    <a:lnTo>
                      <a:pt x="33" y="125"/>
                    </a:lnTo>
                    <a:lnTo>
                      <a:pt x="31" y="126"/>
                    </a:lnTo>
                    <a:lnTo>
                      <a:pt x="30" y="126"/>
                    </a:lnTo>
                    <a:lnTo>
                      <a:pt x="29" y="124"/>
                    </a:lnTo>
                    <a:lnTo>
                      <a:pt x="27" y="122"/>
                    </a:lnTo>
                    <a:lnTo>
                      <a:pt x="26" y="120"/>
                    </a:lnTo>
                    <a:lnTo>
                      <a:pt x="25" y="118"/>
                    </a:lnTo>
                    <a:lnTo>
                      <a:pt x="24" y="115"/>
                    </a:lnTo>
                    <a:lnTo>
                      <a:pt x="24" y="113"/>
                    </a:lnTo>
                    <a:lnTo>
                      <a:pt x="23" y="112"/>
                    </a:lnTo>
                    <a:lnTo>
                      <a:pt x="23" y="111"/>
                    </a:lnTo>
                    <a:lnTo>
                      <a:pt x="24" y="110"/>
                    </a:lnTo>
                    <a:lnTo>
                      <a:pt x="27" y="107"/>
                    </a:lnTo>
                    <a:lnTo>
                      <a:pt x="30" y="105"/>
                    </a:lnTo>
                    <a:lnTo>
                      <a:pt x="34" y="102"/>
                    </a:lnTo>
                    <a:lnTo>
                      <a:pt x="39" y="99"/>
                    </a:lnTo>
                    <a:lnTo>
                      <a:pt x="44" y="96"/>
                    </a:lnTo>
                    <a:lnTo>
                      <a:pt x="50" y="93"/>
                    </a:lnTo>
                    <a:lnTo>
                      <a:pt x="55" y="89"/>
                    </a:lnTo>
                    <a:lnTo>
                      <a:pt x="61" y="85"/>
                    </a:lnTo>
                    <a:lnTo>
                      <a:pt x="67" y="82"/>
                    </a:lnTo>
                    <a:lnTo>
                      <a:pt x="72" y="77"/>
                    </a:lnTo>
                    <a:lnTo>
                      <a:pt x="77" y="74"/>
                    </a:lnTo>
                    <a:lnTo>
                      <a:pt x="81" y="71"/>
                    </a:lnTo>
                    <a:lnTo>
                      <a:pt x="85" y="69"/>
                    </a:lnTo>
                    <a:lnTo>
                      <a:pt x="88" y="68"/>
                    </a:lnTo>
                    <a:lnTo>
                      <a:pt x="89" y="66"/>
                    </a:lnTo>
                    <a:lnTo>
                      <a:pt x="86" y="68"/>
                    </a:lnTo>
                    <a:lnTo>
                      <a:pt x="83" y="69"/>
                    </a:lnTo>
                    <a:lnTo>
                      <a:pt x="78" y="71"/>
                    </a:lnTo>
                    <a:lnTo>
                      <a:pt x="73" y="73"/>
                    </a:lnTo>
                    <a:lnTo>
                      <a:pt x="68" y="75"/>
                    </a:lnTo>
                    <a:lnTo>
                      <a:pt x="62" y="78"/>
                    </a:lnTo>
                    <a:lnTo>
                      <a:pt x="56" y="80"/>
                    </a:lnTo>
                    <a:lnTo>
                      <a:pt x="50" y="84"/>
                    </a:lnTo>
                    <a:lnTo>
                      <a:pt x="44" y="87"/>
                    </a:lnTo>
                    <a:lnTo>
                      <a:pt x="38" y="89"/>
                    </a:lnTo>
                    <a:lnTo>
                      <a:pt x="33" y="92"/>
                    </a:lnTo>
                    <a:lnTo>
                      <a:pt x="28" y="94"/>
                    </a:lnTo>
                    <a:lnTo>
                      <a:pt x="24" y="96"/>
                    </a:lnTo>
                    <a:lnTo>
                      <a:pt x="21" y="98"/>
                    </a:lnTo>
                    <a:lnTo>
                      <a:pt x="19" y="100"/>
                    </a:lnTo>
                    <a:lnTo>
                      <a:pt x="18" y="101"/>
                    </a:lnTo>
                    <a:lnTo>
                      <a:pt x="16" y="99"/>
                    </a:lnTo>
                    <a:lnTo>
                      <a:pt x="15" y="97"/>
                    </a:lnTo>
                    <a:lnTo>
                      <a:pt x="14" y="95"/>
                    </a:lnTo>
                    <a:lnTo>
                      <a:pt x="13" y="93"/>
                    </a:lnTo>
                    <a:lnTo>
                      <a:pt x="12" y="91"/>
                    </a:lnTo>
                    <a:lnTo>
                      <a:pt x="11" y="90"/>
                    </a:lnTo>
                    <a:lnTo>
                      <a:pt x="10" y="89"/>
                    </a:lnTo>
                    <a:lnTo>
                      <a:pt x="10" y="87"/>
                    </a:lnTo>
                    <a:lnTo>
                      <a:pt x="10" y="86"/>
                    </a:lnTo>
                    <a:lnTo>
                      <a:pt x="11" y="85"/>
                    </a:lnTo>
                    <a:lnTo>
                      <a:pt x="13" y="83"/>
                    </a:lnTo>
                    <a:lnTo>
                      <a:pt x="16" y="79"/>
                    </a:lnTo>
                    <a:lnTo>
                      <a:pt x="20" y="76"/>
                    </a:lnTo>
                    <a:lnTo>
                      <a:pt x="23" y="73"/>
                    </a:lnTo>
                    <a:lnTo>
                      <a:pt x="27" y="70"/>
                    </a:lnTo>
                    <a:lnTo>
                      <a:pt x="32" y="67"/>
                    </a:lnTo>
                    <a:lnTo>
                      <a:pt x="36" y="64"/>
                    </a:lnTo>
                    <a:lnTo>
                      <a:pt x="40" y="60"/>
                    </a:lnTo>
                    <a:lnTo>
                      <a:pt x="44" y="57"/>
                    </a:lnTo>
                    <a:lnTo>
                      <a:pt x="48" y="55"/>
                    </a:lnTo>
                    <a:lnTo>
                      <a:pt x="51" y="51"/>
                    </a:lnTo>
                    <a:lnTo>
                      <a:pt x="54" y="49"/>
                    </a:lnTo>
                    <a:lnTo>
                      <a:pt x="57" y="48"/>
                    </a:lnTo>
                    <a:lnTo>
                      <a:pt x="58" y="47"/>
                    </a:lnTo>
                    <a:lnTo>
                      <a:pt x="56" y="48"/>
                    </a:lnTo>
                    <a:lnTo>
                      <a:pt x="53" y="49"/>
                    </a:lnTo>
                    <a:lnTo>
                      <a:pt x="50" y="50"/>
                    </a:lnTo>
                    <a:lnTo>
                      <a:pt x="46" y="51"/>
                    </a:lnTo>
                    <a:lnTo>
                      <a:pt x="42" y="53"/>
                    </a:lnTo>
                    <a:lnTo>
                      <a:pt x="38" y="56"/>
                    </a:lnTo>
                    <a:lnTo>
                      <a:pt x="34" y="57"/>
                    </a:lnTo>
                    <a:lnTo>
                      <a:pt x="30" y="59"/>
                    </a:lnTo>
                    <a:lnTo>
                      <a:pt x="25" y="61"/>
                    </a:lnTo>
                    <a:lnTo>
                      <a:pt x="21" y="63"/>
                    </a:lnTo>
                    <a:lnTo>
                      <a:pt x="18" y="65"/>
                    </a:lnTo>
                    <a:lnTo>
                      <a:pt x="14" y="66"/>
                    </a:lnTo>
                    <a:lnTo>
                      <a:pt x="11" y="67"/>
                    </a:lnTo>
                    <a:lnTo>
                      <a:pt x="9" y="69"/>
                    </a:lnTo>
                    <a:lnTo>
                      <a:pt x="7" y="69"/>
                    </a:lnTo>
                    <a:lnTo>
                      <a:pt x="6" y="70"/>
                    </a:lnTo>
                    <a:lnTo>
                      <a:pt x="5" y="68"/>
                    </a:lnTo>
                    <a:lnTo>
                      <a:pt x="4" y="66"/>
                    </a:lnTo>
                    <a:lnTo>
                      <a:pt x="2" y="64"/>
                    </a:lnTo>
                    <a:lnTo>
                      <a:pt x="1" y="62"/>
                    </a:lnTo>
                    <a:lnTo>
                      <a:pt x="0" y="60"/>
                    </a:lnTo>
                    <a:lnTo>
                      <a:pt x="0" y="58"/>
                    </a:lnTo>
                    <a:lnTo>
                      <a:pt x="0" y="57"/>
                    </a:lnTo>
                    <a:lnTo>
                      <a:pt x="1" y="56"/>
                    </a:lnTo>
                    <a:lnTo>
                      <a:pt x="2" y="53"/>
                    </a:lnTo>
                    <a:lnTo>
                      <a:pt x="4" y="52"/>
                    </a:lnTo>
                    <a:lnTo>
                      <a:pt x="5" y="50"/>
                    </a:lnTo>
                    <a:lnTo>
                      <a:pt x="7" y="49"/>
                    </a:lnTo>
                    <a:lnTo>
                      <a:pt x="8" y="47"/>
                    </a:lnTo>
                    <a:lnTo>
                      <a:pt x="10" y="46"/>
                    </a:lnTo>
                    <a:lnTo>
                      <a:pt x="11" y="45"/>
                    </a:lnTo>
                    <a:lnTo>
                      <a:pt x="13" y="44"/>
                    </a:lnTo>
                    <a:lnTo>
                      <a:pt x="11" y="42"/>
                    </a:lnTo>
                    <a:lnTo>
                      <a:pt x="10" y="39"/>
                    </a:lnTo>
                    <a:lnTo>
                      <a:pt x="9" y="37"/>
                    </a:lnTo>
                    <a:lnTo>
                      <a:pt x="7" y="35"/>
                    </a:lnTo>
                    <a:lnTo>
                      <a:pt x="8" y="33"/>
                    </a:lnTo>
                    <a:lnTo>
                      <a:pt x="9" y="31"/>
                    </a:lnTo>
                    <a:lnTo>
                      <a:pt x="11" y="29"/>
                    </a:lnTo>
                    <a:lnTo>
                      <a:pt x="13" y="25"/>
                    </a:lnTo>
                    <a:lnTo>
                      <a:pt x="15" y="23"/>
                    </a:lnTo>
                    <a:lnTo>
                      <a:pt x="17" y="20"/>
                    </a:lnTo>
                    <a:lnTo>
                      <a:pt x="21" y="17"/>
                    </a:lnTo>
                    <a:lnTo>
                      <a:pt x="24" y="14"/>
                    </a:lnTo>
                    <a:lnTo>
                      <a:pt x="29" y="12"/>
                    </a:lnTo>
                    <a:lnTo>
                      <a:pt x="34" y="9"/>
                    </a:lnTo>
                    <a:lnTo>
                      <a:pt x="40" y="7"/>
                    </a:lnTo>
                    <a:lnTo>
                      <a:pt x="48" y="4"/>
                    </a:lnTo>
                    <a:lnTo>
                      <a:pt x="56" y="3"/>
                    </a:lnTo>
                    <a:lnTo>
                      <a:pt x="65" y="1"/>
                    </a:lnTo>
                    <a:lnTo>
                      <a:pt x="75" y="0"/>
                    </a:lnTo>
                    <a:lnTo>
                      <a:pt x="87" y="0"/>
                    </a:lnTo>
                    <a:lnTo>
                      <a:pt x="87" y="3"/>
                    </a:lnTo>
                    <a:lnTo>
                      <a:pt x="88" y="7"/>
                    </a:lnTo>
                    <a:lnTo>
                      <a:pt x="89" y="11"/>
                    </a:lnTo>
                    <a:lnTo>
                      <a:pt x="92" y="13"/>
                    </a:lnTo>
                    <a:lnTo>
                      <a:pt x="95" y="12"/>
                    </a:lnTo>
                    <a:lnTo>
                      <a:pt x="98" y="12"/>
                    </a:lnTo>
                    <a:lnTo>
                      <a:pt x="101" y="11"/>
                    </a:lnTo>
                    <a:lnTo>
                      <a:pt x="105" y="10"/>
                    </a:lnTo>
                    <a:lnTo>
                      <a:pt x="108" y="9"/>
                    </a:lnTo>
                    <a:lnTo>
                      <a:pt x="112" y="8"/>
                    </a:lnTo>
                    <a:lnTo>
                      <a:pt x="115" y="7"/>
                    </a:lnTo>
                    <a:lnTo>
                      <a:pt x="119" y="6"/>
                    </a:lnTo>
                    <a:lnTo>
                      <a:pt x="122" y="5"/>
                    </a:lnTo>
                    <a:lnTo>
                      <a:pt x="126" y="4"/>
                    </a:lnTo>
                    <a:lnTo>
                      <a:pt x="129" y="3"/>
                    </a:lnTo>
                    <a:lnTo>
                      <a:pt x="132" y="2"/>
                    </a:lnTo>
                    <a:lnTo>
                      <a:pt x="135" y="2"/>
                    </a:lnTo>
                    <a:lnTo>
                      <a:pt x="138" y="2"/>
                    </a:lnTo>
                    <a:lnTo>
                      <a:pt x="140" y="2"/>
                    </a:lnTo>
                    <a:lnTo>
                      <a:pt x="142" y="2"/>
                    </a:lnTo>
                    <a:lnTo>
                      <a:pt x="143" y="6"/>
                    </a:lnTo>
                    <a:lnTo>
                      <a:pt x="143" y="11"/>
                    </a:lnTo>
                    <a:lnTo>
                      <a:pt x="144" y="15"/>
                    </a:lnTo>
                    <a:lnTo>
                      <a:pt x="145" y="19"/>
                    </a:lnTo>
                    <a:lnTo>
                      <a:pt x="143" y="20"/>
                    </a:lnTo>
                    <a:lnTo>
                      <a:pt x="140" y="20"/>
                    </a:lnTo>
                    <a:lnTo>
                      <a:pt x="137" y="21"/>
                    </a:lnTo>
                    <a:lnTo>
                      <a:pt x="134" y="23"/>
                    </a:lnTo>
                    <a:lnTo>
                      <a:pt x="131" y="24"/>
                    </a:lnTo>
                    <a:lnTo>
                      <a:pt x="128" y="25"/>
                    </a:lnTo>
                    <a:lnTo>
                      <a:pt x="124" y="26"/>
                    </a:lnTo>
                    <a:lnTo>
                      <a:pt x="121" y="29"/>
                    </a:lnTo>
                    <a:lnTo>
                      <a:pt x="118" y="30"/>
                    </a:lnTo>
                    <a:lnTo>
                      <a:pt x="115" y="32"/>
                    </a:lnTo>
                    <a:lnTo>
                      <a:pt x="113" y="33"/>
                    </a:lnTo>
                    <a:lnTo>
                      <a:pt x="110" y="34"/>
                    </a:lnTo>
                    <a:lnTo>
                      <a:pt x="108" y="36"/>
                    </a:lnTo>
                    <a:lnTo>
                      <a:pt x="107" y="37"/>
                    </a:lnTo>
                    <a:lnTo>
                      <a:pt x="106" y="39"/>
                    </a:lnTo>
                    <a:lnTo>
                      <a:pt x="105" y="40"/>
                    </a:lnTo>
                    <a:lnTo>
                      <a:pt x="109" y="39"/>
                    </a:lnTo>
                    <a:lnTo>
                      <a:pt x="113" y="37"/>
                    </a:lnTo>
                    <a:lnTo>
                      <a:pt x="118" y="36"/>
                    </a:lnTo>
                    <a:lnTo>
                      <a:pt x="123" y="34"/>
                    </a:lnTo>
                    <a:lnTo>
                      <a:pt x="129" y="32"/>
                    </a:lnTo>
                    <a:lnTo>
                      <a:pt x="134" y="31"/>
                    </a:lnTo>
                    <a:lnTo>
                      <a:pt x="140" y="28"/>
                    </a:lnTo>
                    <a:lnTo>
                      <a:pt x="146" y="26"/>
                    </a:lnTo>
                    <a:lnTo>
                      <a:pt x="151" y="24"/>
                    </a:lnTo>
                    <a:lnTo>
                      <a:pt x="156" y="22"/>
                    </a:lnTo>
                    <a:lnTo>
                      <a:pt x="161" y="20"/>
                    </a:lnTo>
                    <a:lnTo>
                      <a:pt x="166" y="19"/>
                    </a:lnTo>
                    <a:lnTo>
                      <a:pt x="170" y="17"/>
                    </a:lnTo>
                    <a:lnTo>
                      <a:pt x="173" y="16"/>
                    </a:lnTo>
                    <a:lnTo>
                      <a:pt x="175" y="16"/>
                    </a:lnTo>
                    <a:lnTo>
                      <a:pt x="176" y="15"/>
                    </a:lnTo>
                    <a:lnTo>
                      <a:pt x="178" y="18"/>
                    </a:lnTo>
                    <a:lnTo>
                      <a:pt x="180" y="20"/>
                    </a:lnTo>
                    <a:lnTo>
                      <a:pt x="182" y="22"/>
                    </a:lnTo>
                    <a:lnTo>
                      <a:pt x="184" y="25"/>
                    </a:lnTo>
                    <a:lnTo>
                      <a:pt x="186" y="28"/>
                    </a:lnTo>
                    <a:lnTo>
                      <a:pt x="187" y="30"/>
                    </a:lnTo>
                    <a:lnTo>
                      <a:pt x="189" y="32"/>
                    </a:lnTo>
                    <a:lnTo>
                      <a:pt x="190" y="34"/>
                    </a:lnTo>
                    <a:lnTo>
                      <a:pt x="187" y="34"/>
                    </a:lnTo>
                    <a:lnTo>
                      <a:pt x="183" y="36"/>
                    </a:lnTo>
                    <a:lnTo>
                      <a:pt x="179" y="38"/>
                    </a:lnTo>
                    <a:lnTo>
                      <a:pt x="175" y="40"/>
                    </a:lnTo>
                    <a:lnTo>
                      <a:pt x="171" y="43"/>
                    </a:lnTo>
                    <a:lnTo>
                      <a:pt x="167" y="45"/>
                    </a:lnTo>
                    <a:lnTo>
                      <a:pt x="165" y="47"/>
                    </a:lnTo>
                    <a:lnTo>
                      <a:pt x="164" y="50"/>
                    </a:lnTo>
                    <a:lnTo>
                      <a:pt x="168" y="48"/>
                    </a:lnTo>
                    <a:lnTo>
                      <a:pt x="174" y="45"/>
                    </a:lnTo>
                    <a:lnTo>
                      <a:pt x="181" y="42"/>
                    </a:lnTo>
                    <a:lnTo>
                      <a:pt x="189" y="39"/>
                    </a:lnTo>
                    <a:lnTo>
                      <a:pt x="198" y="36"/>
                    </a:lnTo>
                    <a:lnTo>
                      <a:pt x="207" y="32"/>
                    </a:lnTo>
                    <a:lnTo>
                      <a:pt x="216" y="28"/>
                    </a:lnTo>
                    <a:lnTo>
                      <a:pt x="225" y="23"/>
                    </a:lnTo>
                    <a:lnTo>
                      <a:pt x="234" y="20"/>
                    </a:lnTo>
                    <a:lnTo>
                      <a:pt x="243" y="16"/>
                    </a:lnTo>
                    <a:lnTo>
                      <a:pt x="251" y="13"/>
                    </a:lnTo>
                    <a:lnTo>
                      <a:pt x="258" y="10"/>
                    </a:lnTo>
                    <a:lnTo>
                      <a:pt x="265" y="7"/>
                    </a:lnTo>
                    <a:lnTo>
                      <a:pt x="270" y="6"/>
                    </a:lnTo>
                    <a:lnTo>
                      <a:pt x="273" y="4"/>
                    </a:lnTo>
                    <a:lnTo>
                      <a:pt x="275" y="3"/>
                    </a:lnTo>
                    <a:lnTo>
                      <a:pt x="278" y="4"/>
                    </a:lnTo>
                    <a:lnTo>
                      <a:pt x="281" y="4"/>
                    </a:lnTo>
                    <a:lnTo>
                      <a:pt x="283" y="4"/>
                    </a:lnTo>
                    <a:lnTo>
                      <a:pt x="286" y="5"/>
                    </a:lnTo>
                    <a:lnTo>
                      <a:pt x="288" y="5"/>
                    </a:lnTo>
                    <a:lnTo>
                      <a:pt x="290" y="5"/>
                    </a:lnTo>
                    <a:lnTo>
                      <a:pt x="292" y="6"/>
                    </a:lnTo>
                    <a:lnTo>
                      <a:pt x="294" y="6"/>
                    </a:lnTo>
                    <a:lnTo>
                      <a:pt x="295" y="8"/>
                    </a:lnTo>
                    <a:lnTo>
                      <a:pt x="296" y="10"/>
                    </a:lnTo>
                    <a:lnTo>
                      <a:pt x="297" y="13"/>
                    </a:lnTo>
                    <a:lnTo>
                      <a:pt x="299" y="15"/>
                    </a:lnTo>
                    <a:lnTo>
                      <a:pt x="299" y="18"/>
                    </a:lnTo>
                    <a:lnTo>
                      <a:pt x="300" y="20"/>
                    </a:lnTo>
                    <a:lnTo>
                      <a:pt x="300" y="22"/>
                    </a:lnTo>
                    <a:lnTo>
                      <a:pt x="300" y="23"/>
                    </a:lnTo>
                    <a:lnTo>
                      <a:pt x="297" y="24"/>
                    </a:lnTo>
                    <a:lnTo>
                      <a:pt x="295" y="25"/>
                    </a:lnTo>
                    <a:lnTo>
                      <a:pt x="293" y="26"/>
                    </a:lnTo>
                    <a:lnTo>
                      <a:pt x="291" y="29"/>
                    </a:lnTo>
                    <a:lnTo>
                      <a:pt x="289" y="30"/>
                    </a:lnTo>
                    <a:lnTo>
                      <a:pt x="287" y="32"/>
                    </a:lnTo>
                    <a:lnTo>
                      <a:pt x="285" y="33"/>
                    </a:lnTo>
                    <a:lnTo>
                      <a:pt x="283" y="35"/>
                    </a:lnTo>
                    <a:lnTo>
                      <a:pt x="286" y="34"/>
                    </a:lnTo>
                    <a:lnTo>
                      <a:pt x="289" y="33"/>
                    </a:lnTo>
                    <a:lnTo>
                      <a:pt x="292" y="31"/>
                    </a:lnTo>
                    <a:lnTo>
                      <a:pt x="295" y="30"/>
                    </a:lnTo>
                    <a:lnTo>
                      <a:pt x="298" y="29"/>
                    </a:lnTo>
                    <a:lnTo>
                      <a:pt x="301" y="26"/>
                    </a:lnTo>
                    <a:lnTo>
                      <a:pt x="304" y="25"/>
                    </a:lnTo>
                    <a:lnTo>
                      <a:pt x="307" y="24"/>
                    </a:lnTo>
                    <a:lnTo>
                      <a:pt x="310" y="22"/>
                    </a:lnTo>
                    <a:lnTo>
                      <a:pt x="313" y="21"/>
                    </a:lnTo>
                    <a:lnTo>
                      <a:pt x="316" y="20"/>
                    </a:lnTo>
                    <a:lnTo>
                      <a:pt x="318" y="19"/>
                    </a:lnTo>
                    <a:lnTo>
                      <a:pt x="320" y="18"/>
                    </a:lnTo>
                    <a:lnTo>
                      <a:pt x="322" y="17"/>
                    </a:lnTo>
                    <a:lnTo>
                      <a:pt x="324" y="16"/>
                    </a:lnTo>
                    <a:lnTo>
                      <a:pt x="325" y="15"/>
                    </a:lnTo>
                    <a:lnTo>
                      <a:pt x="326" y="18"/>
                    </a:lnTo>
                    <a:lnTo>
                      <a:pt x="327" y="22"/>
                    </a:lnTo>
                    <a:lnTo>
                      <a:pt x="328" y="26"/>
                    </a:lnTo>
                    <a:lnTo>
                      <a:pt x="329" y="30"/>
                    </a:lnTo>
                    <a:lnTo>
                      <a:pt x="330" y="30"/>
                    </a:lnTo>
                    <a:lnTo>
                      <a:pt x="331" y="30"/>
                    </a:lnTo>
                    <a:lnTo>
                      <a:pt x="332" y="30"/>
                    </a:lnTo>
                    <a:lnTo>
                      <a:pt x="333" y="29"/>
                    </a:lnTo>
                    <a:lnTo>
                      <a:pt x="334" y="29"/>
                    </a:lnTo>
                    <a:lnTo>
                      <a:pt x="335" y="29"/>
                    </a:lnTo>
                    <a:lnTo>
                      <a:pt x="336" y="29"/>
                    </a:lnTo>
                    <a:lnTo>
                      <a:pt x="338" y="29"/>
                    </a:lnTo>
                    <a:lnTo>
                      <a:pt x="338" y="32"/>
                    </a:lnTo>
                    <a:lnTo>
                      <a:pt x="339" y="36"/>
                    </a:lnTo>
                    <a:lnTo>
                      <a:pt x="340" y="40"/>
                    </a:lnTo>
                    <a:lnTo>
                      <a:pt x="341" y="43"/>
                    </a:lnTo>
                    <a:lnTo>
                      <a:pt x="339" y="44"/>
                    </a:lnTo>
                    <a:lnTo>
                      <a:pt x="338" y="44"/>
                    </a:lnTo>
                    <a:lnTo>
                      <a:pt x="335" y="46"/>
                    </a:lnTo>
                    <a:lnTo>
                      <a:pt x="333" y="47"/>
                    </a:lnTo>
                    <a:lnTo>
                      <a:pt x="330" y="49"/>
                    </a:lnTo>
                    <a:lnTo>
                      <a:pt x="327" y="50"/>
                    </a:lnTo>
                    <a:lnTo>
                      <a:pt x="324" y="52"/>
                    </a:lnTo>
                    <a:lnTo>
                      <a:pt x="321" y="55"/>
                    </a:lnTo>
                    <a:lnTo>
                      <a:pt x="317" y="57"/>
                    </a:lnTo>
                    <a:lnTo>
                      <a:pt x="314" y="58"/>
                    </a:lnTo>
                    <a:lnTo>
                      <a:pt x="311" y="60"/>
                    </a:lnTo>
                    <a:lnTo>
                      <a:pt x="309" y="61"/>
                    </a:lnTo>
                    <a:lnTo>
                      <a:pt x="306" y="63"/>
                    </a:lnTo>
                    <a:lnTo>
                      <a:pt x="304" y="64"/>
                    </a:lnTo>
                    <a:lnTo>
                      <a:pt x="303" y="65"/>
                    </a:lnTo>
                    <a:lnTo>
                      <a:pt x="302" y="65"/>
                    </a:lnTo>
                    <a:lnTo>
                      <a:pt x="143" y="12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sp>
          <p:nvSpPr>
            <p:cNvPr id="176" name="Freeform 175"/>
            <p:cNvSpPr>
              <a:spLocks/>
            </p:cNvSpPr>
            <p:nvPr/>
          </p:nvSpPr>
          <p:spPr bwMode="auto">
            <a:xfrm>
              <a:off x="3138" y="864"/>
              <a:ext cx="295" cy="240"/>
            </a:xfrm>
            <a:custGeom>
              <a:avLst/>
              <a:gdLst>
                <a:gd name="T0" fmla="*/ 290 w 295"/>
                <a:gd name="T1" fmla="*/ 5 h 240"/>
                <a:gd name="T2" fmla="*/ 292 w 295"/>
                <a:gd name="T3" fmla="*/ 11 h 240"/>
                <a:gd name="T4" fmla="*/ 292 w 295"/>
                <a:gd name="T5" fmla="*/ 17 h 240"/>
                <a:gd name="T6" fmla="*/ 283 w 295"/>
                <a:gd name="T7" fmla="*/ 24 h 240"/>
                <a:gd name="T8" fmla="*/ 286 w 295"/>
                <a:gd name="T9" fmla="*/ 36 h 240"/>
                <a:gd name="T10" fmla="*/ 270 w 295"/>
                <a:gd name="T11" fmla="*/ 46 h 240"/>
                <a:gd name="T12" fmla="*/ 241 w 295"/>
                <a:gd name="T13" fmla="*/ 62 h 240"/>
                <a:gd name="T14" fmla="*/ 218 w 295"/>
                <a:gd name="T15" fmla="*/ 75 h 240"/>
                <a:gd name="T16" fmla="*/ 229 w 295"/>
                <a:gd name="T17" fmla="*/ 72 h 240"/>
                <a:gd name="T18" fmla="*/ 253 w 295"/>
                <a:gd name="T19" fmla="*/ 62 h 240"/>
                <a:gd name="T20" fmla="*/ 272 w 295"/>
                <a:gd name="T21" fmla="*/ 55 h 240"/>
                <a:gd name="T22" fmla="*/ 278 w 295"/>
                <a:gd name="T23" fmla="*/ 59 h 240"/>
                <a:gd name="T24" fmla="*/ 283 w 295"/>
                <a:gd name="T25" fmla="*/ 68 h 240"/>
                <a:gd name="T26" fmla="*/ 265 w 295"/>
                <a:gd name="T27" fmla="*/ 81 h 240"/>
                <a:gd name="T28" fmla="*/ 256 w 295"/>
                <a:gd name="T29" fmla="*/ 94 h 240"/>
                <a:gd name="T30" fmla="*/ 248 w 295"/>
                <a:gd name="T31" fmla="*/ 105 h 240"/>
                <a:gd name="T32" fmla="*/ 223 w 295"/>
                <a:gd name="T33" fmla="*/ 117 h 240"/>
                <a:gd name="T34" fmla="*/ 200 w 295"/>
                <a:gd name="T35" fmla="*/ 130 h 240"/>
                <a:gd name="T36" fmla="*/ 197 w 295"/>
                <a:gd name="T37" fmla="*/ 142 h 240"/>
                <a:gd name="T38" fmla="*/ 184 w 295"/>
                <a:gd name="T39" fmla="*/ 159 h 240"/>
                <a:gd name="T40" fmla="*/ 150 w 295"/>
                <a:gd name="T41" fmla="*/ 181 h 240"/>
                <a:gd name="T42" fmla="*/ 111 w 295"/>
                <a:gd name="T43" fmla="*/ 213 h 240"/>
                <a:gd name="T44" fmla="*/ 85 w 295"/>
                <a:gd name="T45" fmla="*/ 236 h 240"/>
                <a:gd name="T46" fmla="*/ 80 w 295"/>
                <a:gd name="T47" fmla="*/ 230 h 240"/>
                <a:gd name="T48" fmla="*/ 79 w 295"/>
                <a:gd name="T49" fmla="*/ 223 h 240"/>
                <a:gd name="T50" fmla="*/ 86 w 295"/>
                <a:gd name="T51" fmla="*/ 214 h 240"/>
                <a:gd name="T52" fmla="*/ 83 w 295"/>
                <a:gd name="T53" fmla="*/ 211 h 240"/>
                <a:gd name="T54" fmla="*/ 72 w 295"/>
                <a:gd name="T55" fmla="*/ 211 h 240"/>
                <a:gd name="T56" fmla="*/ 67 w 295"/>
                <a:gd name="T57" fmla="*/ 204 h 240"/>
                <a:gd name="T58" fmla="*/ 67 w 295"/>
                <a:gd name="T59" fmla="*/ 194 h 240"/>
                <a:gd name="T60" fmla="*/ 98 w 295"/>
                <a:gd name="T61" fmla="*/ 169 h 240"/>
                <a:gd name="T62" fmla="*/ 141 w 295"/>
                <a:gd name="T63" fmla="*/ 137 h 240"/>
                <a:gd name="T64" fmla="*/ 175 w 295"/>
                <a:gd name="T65" fmla="*/ 117 h 240"/>
                <a:gd name="T66" fmla="*/ 137 w 295"/>
                <a:gd name="T67" fmla="*/ 135 h 240"/>
                <a:gd name="T68" fmla="*/ 86 w 295"/>
                <a:gd name="T69" fmla="*/ 163 h 240"/>
                <a:gd name="T70" fmla="*/ 55 w 295"/>
                <a:gd name="T71" fmla="*/ 183 h 240"/>
                <a:gd name="T72" fmla="*/ 44 w 295"/>
                <a:gd name="T73" fmla="*/ 175 h 240"/>
                <a:gd name="T74" fmla="*/ 39 w 295"/>
                <a:gd name="T75" fmla="*/ 165 h 240"/>
                <a:gd name="T76" fmla="*/ 65 w 295"/>
                <a:gd name="T77" fmla="*/ 146 h 240"/>
                <a:gd name="T78" fmla="*/ 101 w 295"/>
                <a:gd name="T79" fmla="*/ 120 h 240"/>
                <a:gd name="T80" fmla="*/ 122 w 295"/>
                <a:gd name="T81" fmla="*/ 104 h 240"/>
                <a:gd name="T82" fmla="*/ 96 w 295"/>
                <a:gd name="T83" fmla="*/ 116 h 240"/>
                <a:gd name="T84" fmla="*/ 55 w 295"/>
                <a:gd name="T85" fmla="*/ 140 h 240"/>
                <a:gd name="T86" fmla="*/ 26 w 295"/>
                <a:gd name="T87" fmla="*/ 156 h 240"/>
                <a:gd name="T88" fmla="*/ 9 w 295"/>
                <a:gd name="T89" fmla="*/ 141 h 240"/>
                <a:gd name="T90" fmla="*/ 2 w 295"/>
                <a:gd name="T91" fmla="*/ 129 h 240"/>
                <a:gd name="T92" fmla="*/ 26 w 295"/>
                <a:gd name="T93" fmla="*/ 112 h 240"/>
                <a:gd name="T94" fmla="*/ 61 w 295"/>
                <a:gd name="T95" fmla="*/ 90 h 240"/>
                <a:gd name="T96" fmla="*/ 80 w 295"/>
                <a:gd name="T97" fmla="*/ 77 h 240"/>
                <a:gd name="T98" fmla="*/ 252 w 295"/>
                <a:gd name="T99" fmla="*/ 12 h 240"/>
                <a:gd name="T100" fmla="*/ 270 w 295"/>
                <a:gd name="T101" fmla="*/ 6 h 240"/>
                <a:gd name="T102" fmla="*/ 283 w 295"/>
                <a:gd name="T10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40">
                  <a:moveTo>
                    <a:pt x="285" y="0"/>
                  </a:moveTo>
                  <a:lnTo>
                    <a:pt x="286" y="1"/>
                  </a:lnTo>
                  <a:lnTo>
                    <a:pt x="288" y="2"/>
                  </a:lnTo>
                  <a:lnTo>
                    <a:pt x="289" y="4"/>
                  </a:lnTo>
                  <a:lnTo>
                    <a:pt x="290" y="5"/>
                  </a:lnTo>
                  <a:lnTo>
                    <a:pt x="291" y="6"/>
                  </a:lnTo>
                  <a:lnTo>
                    <a:pt x="292" y="8"/>
                  </a:lnTo>
                  <a:lnTo>
                    <a:pt x="293" y="9"/>
                  </a:lnTo>
                  <a:lnTo>
                    <a:pt x="293" y="10"/>
                  </a:lnTo>
                  <a:lnTo>
                    <a:pt x="292" y="11"/>
                  </a:lnTo>
                  <a:lnTo>
                    <a:pt x="293" y="12"/>
                  </a:lnTo>
                  <a:lnTo>
                    <a:pt x="294" y="14"/>
                  </a:lnTo>
                  <a:lnTo>
                    <a:pt x="294" y="15"/>
                  </a:lnTo>
                  <a:lnTo>
                    <a:pt x="294" y="16"/>
                  </a:lnTo>
                  <a:lnTo>
                    <a:pt x="292" y="17"/>
                  </a:lnTo>
                  <a:lnTo>
                    <a:pt x="291" y="18"/>
                  </a:lnTo>
                  <a:lnTo>
                    <a:pt x="289" y="19"/>
                  </a:lnTo>
                  <a:lnTo>
                    <a:pt x="287" y="20"/>
                  </a:lnTo>
                  <a:lnTo>
                    <a:pt x="285" y="22"/>
                  </a:lnTo>
                  <a:lnTo>
                    <a:pt x="283" y="24"/>
                  </a:lnTo>
                  <a:lnTo>
                    <a:pt x="282" y="25"/>
                  </a:lnTo>
                  <a:lnTo>
                    <a:pt x="282" y="27"/>
                  </a:lnTo>
                  <a:lnTo>
                    <a:pt x="283" y="30"/>
                  </a:lnTo>
                  <a:lnTo>
                    <a:pt x="285" y="33"/>
                  </a:lnTo>
                  <a:lnTo>
                    <a:pt x="286" y="36"/>
                  </a:lnTo>
                  <a:lnTo>
                    <a:pt x="285" y="37"/>
                  </a:lnTo>
                  <a:lnTo>
                    <a:pt x="282" y="39"/>
                  </a:lnTo>
                  <a:lnTo>
                    <a:pt x="279" y="41"/>
                  </a:lnTo>
                  <a:lnTo>
                    <a:pt x="275" y="43"/>
                  </a:lnTo>
                  <a:lnTo>
                    <a:pt x="270" y="46"/>
                  </a:lnTo>
                  <a:lnTo>
                    <a:pt x="265" y="50"/>
                  </a:lnTo>
                  <a:lnTo>
                    <a:pt x="259" y="53"/>
                  </a:lnTo>
                  <a:lnTo>
                    <a:pt x="253" y="56"/>
                  </a:lnTo>
                  <a:lnTo>
                    <a:pt x="247" y="59"/>
                  </a:lnTo>
                  <a:lnTo>
                    <a:pt x="241" y="62"/>
                  </a:lnTo>
                  <a:lnTo>
                    <a:pt x="235" y="65"/>
                  </a:lnTo>
                  <a:lnTo>
                    <a:pt x="230" y="68"/>
                  </a:lnTo>
                  <a:lnTo>
                    <a:pt x="225" y="70"/>
                  </a:lnTo>
                  <a:lnTo>
                    <a:pt x="221" y="73"/>
                  </a:lnTo>
                  <a:lnTo>
                    <a:pt x="218" y="75"/>
                  </a:lnTo>
                  <a:lnTo>
                    <a:pt x="215" y="76"/>
                  </a:lnTo>
                  <a:lnTo>
                    <a:pt x="218" y="76"/>
                  </a:lnTo>
                  <a:lnTo>
                    <a:pt x="221" y="75"/>
                  </a:lnTo>
                  <a:lnTo>
                    <a:pt x="225" y="73"/>
                  </a:lnTo>
                  <a:lnTo>
                    <a:pt x="229" y="72"/>
                  </a:lnTo>
                  <a:lnTo>
                    <a:pt x="234" y="69"/>
                  </a:lnTo>
                  <a:lnTo>
                    <a:pt x="239" y="67"/>
                  </a:lnTo>
                  <a:lnTo>
                    <a:pt x="243" y="65"/>
                  </a:lnTo>
                  <a:lnTo>
                    <a:pt x="248" y="63"/>
                  </a:lnTo>
                  <a:lnTo>
                    <a:pt x="253" y="62"/>
                  </a:lnTo>
                  <a:lnTo>
                    <a:pt x="258" y="60"/>
                  </a:lnTo>
                  <a:lnTo>
                    <a:pt x="262" y="58"/>
                  </a:lnTo>
                  <a:lnTo>
                    <a:pt x="266" y="57"/>
                  </a:lnTo>
                  <a:lnTo>
                    <a:pt x="269" y="56"/>
                  </a:lnTo>
                  <a:lnTo>
                    <a:pt x="272" y="55"/>
                  </a:lnTo>
                  <a:lnTo>
                    <a:pt x="274" y="54"/>
                  </a:lnTo>
                  <a:lnTo>
                    <a:pt x="275" y="54"/>
                  </a:lnTo>
                  <a:lnTo>
                    <a:pt x="277" y="54"/>
                  </a:lnTo>
                  <a:lnTo>
                    <a:pt x="278" y="56"/>
                  </a:lnTo>
                  <a:lnTo>
                    <a:pt x="278" y="59"/>
                  </a:lnTo>
                  <a:lnTo>
                    <a:pt x="278" y="61"/>
                  </a:lnTo>
                  <a:lnTo>
                    <a:pt x="279" y="63"/>
                  </a:lnTo>
                  <a:lnTo>
                    <a:pt x="280" y="65"/>
                  </a:lnTo>
                  <a:lnTo>
                    <a:pt x="281" y="67"/>
                  </a:lnTo>
                  <a:lnTo>
                    <a:pt x="283" y="68"/>
                  </a:lnTo>
                  <a:lnTo>
                    <a:pt x="281" y="70"/>
                  </a:lnTo>
                  <a:lnTo>
                    <a:pt x="278" y="73"/>
                  </a:lnTo>
                  <a:lnTo>
                    <a:pt x="274" y="75"/>
                  </a:lnTo>
                  <a:lnTo>
                    <a:pt x="270" y="78"/>
                  </a:lnTo>
                  <a:lnTo>
                    <a:pt x="265" y="81"/>
                  </a:lnTo>
                  <a:lnTo>
                    <a:pt x="261" y="83"/>
                  </a:lnTo>
                  <a:lnTo>
                    <a:pt x="257" y="85"/>
                  </a:lnTo>
                  <a:lnTo>
                    <a:pt x="255" y="87"/>
                  </a:lnTo>
                  <a:lnTo>
                    <a:pt x="256" y="90"/>
                  </a:lnTo>
                  <a:lnTo>
                    <a:pt x="256" y="94"/>
                  </a:lnTo>
                  <a:lnTo>
                    <a:pt x="256" y="98"/>
                  </a:lnTo>
                  <a:lnTo>
                    <a:pt x="256" y="100"/>
                  </a:lnTo>
                  <a:lnTo>
                    <a:pt x="254" y="101"/>
                  </a:lnTo>
                  <a:lnTo>
                    <a:pt x="251" y="103"/>
                  </a:lnTo>
                  <a:lnTo>
                    <a:pt x="248" y="105"/>
                  </a:lnTo>
                  <a:lnTo>
                    <a:pt x="243" y="107"/>
                  </a:lnTo>
                  <a:lnTo>
                    <a:pt x="239" y="109"/>
                  </a:lnTo>
                  <a:lnTo>
                    <a:pt x="234" y="112"/>
                  </a:lnTo>
                  <a:lnTo>
                    <a:pt x="228" y="114"/>
                  </a:lnTo>
                  <a:lnTo>
                    <a:pt x="223" y="117"/>
                  </a:lnTo>
                  <a:lnTo>
                    <a:pt x="218" y="121"/>
                  </a:lnTo>
                  <a:lnTo>
                    <a:pt x="213" y="123"/>
                  </a:lnTo>
                  <a:lnTo>
                    <a:pt x="208" y="126"/>
                  </a:lnTo>
                  <a:lnTo>
                    <a:pt x="204" y="128"/>
                  </a:lnTo>
                  <a:lnTo>
                    <a:pt x="200" y="130"/>
                  </a:lnTo>
                  <a:lnTo>
                    <a:pt x="198" y="132"/>
                  </a:lnTo>
                  <a:lnTo>
                    <a:pt x="196" y="133"/>
                  </a:lnTo>
                  <a:lnTo>
                    <a:pt x="195" y="134"/>
                  </a:lnTo>
                  <a:lnTo>
                    <a:pt x="196" y="137"/>
                  </a:lnTo>
                  <a:lnTo>
                    <a:pt x="197" y="142"/>
                  </a:lnTo>
                  <a:lnTo>
                    <a:pt x="198" y="147"/>
                  </a:lnTo>
                  <a:lnTo>
                    <a:pt x="199" y="150"/>
                  </a:lnTo>
                  <a:lnTo>
                    <a:pt x="195" y="153"/>
                  </a:lnTo>
                  <a:lnTo>
                    <a:pt x="190" y="155"/>
                  </a:lnTo>
                  <a:lnTo>
                    <a:pt x="184" y="159"/>
                  </a:lnTo>
                  <a:lnTo>
                    <a:pt x="178" y="162"/>
                  </a:lnTo>
                  <a:lnTo>
                    <a:pt x="172" y="166"/>
                  </a:lnTo>
                  <a:lnTo>
                    <a:pt x="165" y="171"/>
                  </a:lnTo>
                  <a:lnTo>
                    <a:pt x="157" y="176"/>
                  </a:lnTo>
                  <a:lnTo>
                    <a:pt x="150" y="181"/>
                  </a:lnTo>
                  <a:lnTo>
                    <a:pt x="142" y="187"/>
                  </a:lnTo>
                  <a:lnTo>
                    <a:pt x="134" y="193"/>
                  </a:lnTo>
                  <a:lnTo>
                    <a:pt x="126" y="200"/>
                  </a:lnTo>
                  <a:lnTo>
                    <a:pt x="118" y="206"/>
                  </a:lnTo>
                  <a:lnTo>
                    <a:pt x="111" y="213"/>
                  </a:lnTo>
                  <a:lnTo>
                    <a:pt x="103" y="222"/>
                  </a:lnTo>
                  <a:lnTo>
                    <a:pt x="95" y="230"/>
                  </a:lnTo>
                  <a:lnTo>
                    <a:pt x="88" y="239"/>
                  </a:lnTo>
                  <a:lnTo>
                    <a:pt x="86" y="237"/>
                  </a:lnTo>
                  <a:lnTo>
                    <a:pt x="85" y="236"/>
                  </a:lnTo>
                  <a:lnTo>
                    <a:pt x="83" y="235"/>
                  </a:lnTo>
                  <a:lnTo>
                    <a:pt x="82" y="233"/>
                  </a:lnTo>
                  <a:lnTo>
                    <a:pt x="81" y="232"/>
                  </a:lnTo>
                  <a:lnTo>
                    <a:pt x="81" y="231"/>
                  </a:lnTo>
                  <a:lnTo>
                    <a:pt x="80" y="230"/>
                  </a:lnTo>
                  <a:lnTo>
                    <a:pt x="80" y="229"/>
                  </a:lnTo>
                  <a:lnTo>
                    <a:pt x="80" y="227"/>
                  </a:lnTo>
                  <a:lnTo>
                    <a:pt x="80" y="226"/>
                  </a:lnTo>
                  <a:lnTo>
                    <a:pt x="79" y="225"/>
                  </a:lnTo>
                  <a:lnTo>
                    <a:pt x="79" y="223"/>
                  </a:lnTo>
                  <a:lnTo>
                    <a:pt x="80" y="222"/>
                  </a:lnTo>
                  <a:lnTo>
                    <a:pt x="81" y="220"/>
                  </a:lnTo>
                  <a:lnTo>
                    <a:pt x="83" y="219"/>
                  </a:lnTo>
                  <a:lnTo>
                    <a:pt x="84" y="217"/>
                  </a:lnTo>
                  <a:lnTo>
                    <a:pt x="86" y="214"/>
                  </a:lnTo>
                  <a:lnTo>
                    <a:pt x="87" y="212"/>
                  </a:lnTo>
                  <a:lnTo>
                    <a:pt x="88" y="211"/>
                  </a:lnTo>
                  <a:lnTo>
                    <a:pt x="90" y="210"/>
                  </a:lnTo>
                  <a:lnTo>
                    <a:pt x="86" y="210"/>
                  </a:lnTo>
                  <a:lnTo>
                    <a:pt x="83" y="211"/>
                  </a:lnTo>
                  <a:lnTo>
                    <a:pt x="81" y="212"/>
                  </a:lnTo>
                  <a:lnTo>
                    <a:pt x="78" y="212"/>
                  </a:lnTo>
                  <a:lnTo>
                    <a:pt x="76" y="212"/>
                  </a:lnTo>
                  <a:lnTo>
                    <a:pt x="74" y="211"/>
                  </a:lnTo>
                  <a:lnTo>
                    <a:pt x="72" y="211"/>
                  </a:lnTo>
                  <a:lnTo>
                    <a:pt x="71" y="210"/>
                  </a:lnTo>
                  <a:lnTo>
                    <a:pt x="70" y="209"/>
                  </a:lnTo>
                  <a:lnTo>
                    <a:pt x="69" y="207"/>
                  </a:lnTo>
                  <a:lnTo>
                    <a:pt x="68" y="206"/>
                  </a:lnTo>
                  <a:lnTo>
                    <a:pt x="67" y="204"/>
                  </a:lnTo>
                  <a:lnTo>
                    <a:pt x="66" y="202"/>
                  </a:lnTo>
                  <a:lnTo>
                    <a:pt x="65" y="200"/>
                  </a:lnTo>
                  <a:lnTo>
                    <a:pt x="64" y="198"/>
                  </a:lnTo>
                  <a:lnTo>
                    <a:pt x="63" y="197"/>
                  </a:lnTo>
                  <a:lnTo>
                    <a:pt x="67" y="194"/>
                  </a:lnTo>
                  <a:lnTo>
                    <a:pt x="71" y="190"/>
                  </a:lnTo>
                  <a:lnTo>
                    <a:pt x="77" y="185"/>
                  </a:lnTo>
                  <a:lnTo>
                    <a:pt x="83" y="180"/>
                  </a:lnTo>
                  <a:lnTo>
                    <a:pt x="90" y="175"/>
                  </a:lnTo>
                  <a:lnTo>
                    <a:pt x="98" y="169"/>
                  </a:lnTo>
                  <a:lnTo>
                    <a:pt x="107" y="162"/>
                  </a:lnTo>
                  <a:lnTo>
                    <a:pt x="115" y="156"/>
                  </a:lnTo>
                  <a:lnTo>
                    <a:pt x="124" y="150"/>
                  </a:lnTo>
                  <a:lnTo>
                    <a:pt x="132" y="144"/>
                  </a:lnTo>
                  <a:lnTo>
                    <a:pt x="141" y="137"/>
                  </a:lnTo>
                  <a:lnTo>
                    <a:pt x="149" y="132"/>
                  </a:lnTo>
                  <a:lnTo>
                    <a:pt x="156" y="127"/>
                  </a:lnTo>
                  <a:lnTo>
                    <a:pt x="163" y="123"/>
                  </a:lnTo>
                  <a:lnTo>
                    <a:pt x="169" y="120"/>
                  </a:lnTo>
                  <a:lnTo>
                    <a:pt x="175" y="117"/>
                  </a:lnTo>
                  <a:lnTo>
                    <a:pt x="169" y="120"/>
                  </a:lnTo>
                  <a:lnTo>
                    <a:pt x="163" y="122"/>
                  </a:lnTo>
                  <a:lnTo>
                    <a:pt x="155" y="126"/>
                  </a:lnTo>
                  <a:lnTo>
                    <a:pt x="146" y="130"/>
                  </a:lnTo>
                  <a:lnTo>
                    <a:pt x="137" y="135"/>
                  </a:lnTo>
                  <a:lnTo>
                    <a:pt x="127" y="140"/>
                  </a:lnTo>
                  <a:lnTo>
                    <a:pt x="116" y="146"/>
                  </a:lnTo>
                  <a:lnTo>
                    <a:pt x="106" y="152"/>
                  </a:lnTo>
                  <a:lnTo>
                    <a:pt x="96" y="157"/>
                  </a:lnTo>
                  <a:lnTo>
                    <a:pt x="86" y="163"/>
                  </a:lnTo>
                  <a:lnTo>
                    <a:pt x="77" y="169"/>
                  </a:lnTo>
                  <a:lnTo>
                    <a:pt x="70" y="173"/>
                  </a:lnTo>
                  <a:lnTo>
                    <a:pt x="63" y="177"/>
                  </a:lnTo>
                  <a:lnTo>
                    <a:pt x="58" y="181"/>
                  </a:lnTo>
                  <a:lnTo>
                    <a:pt x="55" y="183"/>
                  </a:lnTo>
                  <a:lnTo>
                    <a:pt x="54" y="184"/>
                  </a:lnTo>
                  <a:lnTo>
                    <a:pt x="51" y="182"/>
                  </a:lnTo>
                  <a:lnTo>
                    <a:pt x="49" y="180"/>
                  </a:lnTo>
                  <a:lnTo>
                    <a:pt x="46" y="177"/>
                  </a:lnTo>
                  <a:lnTo>
                    <a:pt x="44" y="175"/>
                  </a:lnTo>
                  <a:lnTo>
                    <a:pt x="42" y="173"/>
                  </a:lnTo>
                  <a:lnTo>
                    <a:pt x="40" y="171"/>
                  </a:lnTo>
                  <a:lnTo>
                    <a:pt x="38" y="169"/>
                  </a:lnTo>
                  <a:lnTo>
                    <a:pt x="37" y="168"/>
                  </a:lnTo>
                  <a:lnTo>
                    <a:pt x="39" y="165"/>
                  </a:lnTo>
                  <a:lnTo>
                    <a:pt x="42" y="162"/>
                  </a:lnTo>
                  <a:lnTo>
                    <a:pt x="47" y="159"/>
                  </a:lnTo>
                  <a:lnTo>
                    <a:pt x="53" y="155"/>
                  </a:lnTo>
                  <a:lnTo>
                    <a:pt x="59" y="150"/>
                  </a:lnTo>
                  <a:lnTo>
                    <a:pt x="65" y="146"/>
                  </a:lnTo>
                  <a:lnTo>
                    <a:pt x="72" y="140"/>
                  </a:lnTo>
                  <a:lnTo>
                    <a:pt x="80" y="135"/>
                  </a:lnTo>
                  <a:lnTo>
                    <a:pt x="87" y="130"/>
                  </a:lnTo>
                  <a:lnTo>
                    <a:pt x="94" y="125"/>
                  </a:lnTo>
                  <a:lnTo>
                    <a:pt x="101" y="120"/>
                  </a:lnTo>
                  <a:lnTo>
                    <a:pt x="107" y="115"/>
                  </a:lnTo>
                  <a:lnTo>
                    <a:pt x="112" y="111"/>
                  </a:lnTo>
                  <a:lnTo>
                    <a:pt x="116" y="108"/>
                  </a:lnTo>
                  <a:lnTo>
                    <a:pt x="120" y="105"/>
                  </a:lnTo>
                  <a:lnTo>
                    <a:pt x="122" y="104"/>
                  </a:lnTo>
                  <a:lnTo>
                    <a:pt x="120" y="104"/>
                  </a:lnTo>
                  <a:lnTo>
                    <a:pt x="115" y="106"/>
                  </a:lnTo>
                  <a:lnTo>
                    <a:pt x="110" y="109"/>
                  </a:lnTo>
                  <a:lnTo>
                    <a:pt x="104" y="112"/>
                  </a:lnTo>
                  <a:lnTo>
                    <a:pt x="96" y="116"/>
                  </a:lnTo>
                  <a:lnTo>
                    <a:pt x="88" y="121"/>
                  </a:lnTo>
                  <a:lnTo>
                    <a:pt x="80" y="126"/>
                  </a:lnTo>
                  <a:lnTo>
                    <a:pt x="71" y="130"/>
                  </a:lnTo>
                  <a:lnTo>
                    <a:pt x="63" y="135"/>
                  </a:lnTo>
                  <a:lnTo>
                    <a:pt x="55" y="140"/>
                  </a:lnTo>
                  <a:lnTo>
                    <a:pt x="47" y="145"/>
                  </a:lnTo>
                  <a:lnTo>
                    <a:pt x="40" y="149"/>
                  </a:lnTo>
                  <a:lnTo>
                    <a:pt x="34" y="152"/>
                  </a:lnTo>
                  <a:lnTo>
                    <a:pt x="29" y="154"/>
                  </a:lnTo>
                  <a:lnTo>
                    <a:pt x="26" y="156"/>
                  </a:lnTo>
                  <a:lnTo>
                    <a:pt x="25" y="157"/>
                  </a:lnTo>
                  <a:lnTo>
                    <a:pt x="21" y="154"/>
                  </a:lnTo>
                  <a:lnTo>
                    <a:pt x="17" y="150"/>
                  </a:lnTo>
                  <a:lnTo>
                    <a:pt x="13" y="146"/>
                  </a:lnTo>
                  <a:lnTo>
                    <a:pt x="9" y="141"/>
                  </a:lnTo>
                  <a:lnTo>
                    <a:pt x="5" y="137"/>
                  </a:lnTo>
                  <a:lnTo>
                    <a:pt x="2" y="134"/>
                  </a:lnTo>
                  <a:lnTo>
                    <a:pt x="0" y="131"/>
                  </a:lnTo>
                  <a:lnTo>
                    <a:pt x="0" y="130"/>
                  </a:lnTo>
                  <a:lnTo>
                    <a:pt x="2" y="129"/>
                  </a:lnTo>
                  <a:lnTo>
                    <a:pt x="4" y="127"/>
                  </a:lnTo>
                  <a:lnTo>
                    <a:pt x="9" y="124"/>
                  </a:lnTo>
                  <a:lnTo>
                    <a:pt x="14" y="121"/>
                  </a:lnTo>
                  <a:lnTo>
                    <a:pt x="20" y="116"/>
                  </a:lnTo>
                  <a:lnTo>
                    <a:pt x="26" y="112"/>
                  </a:lnTo>
                  <a:lnTo>
                    <a:pt x="33" y="108"/>
                  </a:lnTo>
                  <a:lnTo>
                    <a:pt x="40" y="104"/>
                  </a:lnTo>
                  <a:lnTo>
                    <a:pt x="48" y="99"/>
                  </a:lnTo>
                  <a:lnTo>
                    <a:pt x="54" y="94"/>
                  </a:lnTo>
                  <a:lnTo>
                    <a:pt x="61" y="90"/>
                  </a:lnTo>
                  <a:lnTo>
                    <a:pt x="67" y="86"/>
                  </a:lnTo>
                  <a:lnTo>
                    <a:pt x="72" y="83"/>
                  </a:lnTo>
                  <a:lnTo>
                    <a:pt x="76" y="80"/>
                  </a:lnTo>
                  <a:lnTo>
                    <a:pt x="79" y="78"/>
                  </a:lnTo>
                  <a:lnTo>
                    <a:pt x="80" y="77"/>
                  </a:lnTo>
                  <a:lnTo>
                    <a:pt x="239" y="16"/>
                  </a:lnTo>
                  <a:lnTo>
                    <a:pt x="242" y="16"/>
                  </a:lnTo>
                  <a:lnTo>
                    <a:pt x="245" y="14"/>
                  </a:lnTo>
                  <a:lnTo>
                    <a:pt x="248" y="13"/>
                  </a:lnTo>
                  <a:lnTo>
                    <a:pt x="252" y="12"/>
                  </a:lnTo>
                  <a:lnTo>
                    <a:pt x="255" y="11"/>
                  </a:lnTo>
                  <a:lnTo>
                    <a:pt x="259" y="10"/>
                  </a:lnTo>
                  <a:lnTo>
                    <a:pt x="263" y="8"/>
                  </a:lnTo>
                  <a:lnTo>
                    <a:pt x="266" y="7"/>
                  </a:lnTo>
                  <a:lnTo>
                    <a:pt x="270" y="6"/>
                  </a:lnTo>
                  <a:lnTo>
                    <a:pt x="272" y="5"/>
                  </a:lnTo>
                  <a:lnTo>
                    <a:pt x="275" y="4"/>
                  </a:lnTo>
                  <a:lnTo>
                    <a:pt x="278" y="3"/>
                  </a:lnTo>
                  <a:lnTo>
                    <a:pt x="280" y="2"/>
                  </a:lnTo>
                  <a:lnTo>
                    <a:pt x="283" y="1"/>
                  </a:lnTo>
                  <a:lnTo>
                    <a:pt x="284" y="0"/>
                  </a:lnTo>
                  <a:lnTo>
                    <a:pt x="28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latin typeface="+mn-lt"/>
                <a:cs typeface="Times New Roman" panose="02020603050405020304" pitchFamily="18" charset="0"/>
              </a:endParaRPr>
            </a:p>
          </p:txBody>
        </p:sp>
      </p:grpSp>
      <p:sp>
        <p:nvSpPr>
          <p:cNvPr id="169" name="Rectangle 168"/>
          <p:cNvSpPr>
            <a:spLocks noChangeArrowheads="1"/>
          </p:cNvSpPr>
          <p:nvPr/>
        </p:nvSpPr>
        <p:spPr bwMode="auto">
          <a:xfrm>
            <a:off x="298450" y="3625850"/>
            <a:ext cx="1295400"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dirty="0">
                <a:latin typeface="+mn-lt"/>
                <a:cs typeface="Times New Roman" panose="02020603050405020304" pitchFamily="18" charset="0"/>
              </a:rPr>
              <a:t>“</a:t>
            </a:r>
            <a:r>
              <a:rPr lang="en-US" altLang="en-US" sz="1400" dirty="0">
                <a:solidFill>
                  <a:schemeClr val="hlink"/>
                </a:solidFill>
                <a:latin typeface="+mn-lt"/>
                <a:cs typeface="Times New Roman" panose="02020603050405020304" pitchFamily="18" charset="0"/>
              </a:rPr>
              <a:t>Attaining &amp; Sustaining Improvement</a:t>
            </a:r>
            <a:r>
              <a:rPr lang="en-US" altLang="en-US" sz="1400" dirty="0">
                <a:latin typeface="+mn-lt"/>
                <a:cs typeface="Times New Roman" panose="02020603050405020304" pitchFamily="18" charset="0"/>
              </a:rPr>
              <a:t>”</a:t>
            </a:r>
          </a:p>
        </p:txBody>
      </p:sp>
      <p:sp>
        <p:nvSpPr>
          <p:cNvPr id="170" name="Rectangle 169"/>
          <p:cNvSpPr>
            <a:spLocks noChangeArrowheads="1"/>
          </p:cNvSpPr>
          <p:nvPr/>
        </p:nvSpPr>
        <p:spPr bwMode="auto">
          <a:xfrm>
            <a:off x="1600200" y="2978150"/>
            <a:ext cx="240506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285750" indent="-285750">
              <a:spcBef>
                <a:spcPct val="20000"/>
              </a:spcBef>
              <a:buSzPct val="75000"/>
              <a:buFont typeface="Arial" panose="020B0604020202020204" pitchFamily="34" charset="0"/>
              <a:buChar char="•"/>
            </a:pPr>
            <a:r>
              <a:rPr lang="en-US" altLang="en-US" sz="1600" b="0" i="0" dirty="0">
                <a:latin typeface="+mn-lt"/>
                <a:cs typeface="Times New Roman" panose="02020603050405020304" pitchFamily="18" charset="0"/>
              </a:rPr>
              <a:t>Continually update vision of desired future &amp; teamwork.</a:t>
            </a:r>
          </a:p>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Create forum for feedback &amp; continuous learning.</a:t>
            </a:r>
          </a:p>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Continue to articulate why’s &amp; benefits.</a:t>
            </a:r>
          </a:p>
        </p:txBody>
      </p:sp>
      <p:sp>
        <p:nvSpPr>
          <p:cNvPr id="171" name="Rectangle 170"/>
          <p:cNvSpPr>
            <a:spLocks noChangeArrowheads="1"/>
          </p:cNvSpPr>
          <p:nvPr/>
        </p:nvSpPr>
        <p:spPr bwMode="auto">
          <a:xfrm>
            <a:off x="4124325" y="2974975"/>
            <a:ext cx="2419350" cy="280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Celebrate &amp; reward successes.</a:t>
            </a:r>
          </a:p>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Deal with people who will not change.</a:t>
            </a:r>
          </a:p>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Establish two-way communication.</a:t>
            </a:r>
          </a:p>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Involve people for buy-in.</a:t>
            </a:r>
          </a:p>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Continue to support each other in managing stress &amp; change.</a:t>
            </a:r>
          </a:p>
        </p:txBody>
      </p:sp>
      <p:sp>
        <p:nvSpPr>
          <p:cNvPr id="172" name="Rectangle 171"/>
          <p:cNvSpPr>
            <a:spLocks noChangeArrowheads="1"/>
          </p:cNvSpPr>
          <p:nvPr/>
        </p:nvSpPr>
        <p:spPr bwMode="auto">
          <a:xfrm>
            <a:off x="6584950" y="2974975"/>
            <a:ext cx="2419350" cy="285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Make sure systems &amp; rewards reinforce desired behaviors.</a:t>
            </a:r>
          </a:p>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Train incoming people in the new behaviors.</a:t>
            </a:r>
          </a:p>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Coach, give feedback, &amp; reinforce new behavior.</a:t>
            </a:r>
          </a:p>
          <a:p>
            <a:pPr marL="285750" indent="-285750">
              <a:buSzPct val="75000"/>
              <a:buFont typeface="Arial" panose="020B0604020202020204" pitchFamily="34" charset="0"/>
              <a:buChar char="•"/>
            </a:pPr>
            <a:r>
              <a:rPr lang="en-US" altLang="en-US" sz="1600" b="0" i="0" dirty="0">
                <a:latin typeface="+mn-lt"/>
                <a:cs typeface="Times New Roman" panose="02020603050405020304" pitchFamily="18" charset="0"/>
              </a:rPr>
              <a:t>Deal with people who cannot change.</a:t>
            </a:r>
          </a:p>
          <a:p>
            <a:pPr>
              <a:spcBef>
                <a:spcPct val="20000"/>
              </a:spcBef>
              <a:buSzPct val="75000"/>
              <a:buFont typeface="Wingdings" panose="05000000000000000000" pitchFamily="2" charset="2"/>
              <a:buChar char="n"/>
            </a:pPr>
            <a:endParaRPr lang="en-US" altLang="en-US" sz="1600" b="0" i="0" dirty="0">
              <a:latin typeface="+mn-lt"/>
              <a:cs typeface="Times New Roman" panose="02020603050405020304" pitchFamily="18" charset="0"/>
            </a:endParaRPr>
          </a:p>
        </p:txBody>
      </p:sp>
      <p:sp>
        <p:nvSpPr>
          <p:cNvPr id="173" name="Rectangle 172"/>
          <p:cNvSpPr>
            <a:spLocks noChangeArrowheads="1"/>
          </p:cNvSpPr>
          <p:nvPr/>
        </p:nvSpPr>
        <p:spPr bwMode="auto">
          <a:xfrm>
            <a:off x="152400" y="1905000"/>
            <a:ext cx="8813800" cy="4498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008000"/>
                </a:solidFill>
              </a14:hiddenFill>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endParaRPr lang="en-US" altLang="en-US" sz="2400" b="0" i="0" dirty="0">
              <a:latin typeface="+mn-lt"/>
              <a:cs typeface="Times New Roman" panose="02020603050405020304" pitchFamily="18" charset="0"/>
            </a:endParaRPr>
          </a:p>
        </p:txBody>
      </p:sp>
      <p:sp>
        <p:nvSpPr>
          <p:cNvPr id="174" name="Rectangle 173"/>
          <p:cNvSpPr>
            <a:spLocks noChangeArrowheads="1"/>
          </p:cNvSpPr>
          <p:nvPr/>
        </p:nvSpPr>
        <p:spPr bwMode="auto">
          <a:xfrm>
            <a:off x="298450" y="3225800"/>
            <a:ext cx="1235075" cy="2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lnSpc>
                <a:spcPct val="85000"/>
              </a:lnSpc>
            </a:pPr>
            <a:r>
              <a:rPr lang="en-US" altLang="en-US" sz="1400" i="0" u="sng" dirty="0">
                <a:solidFill>
                  <a:schemeClr val="hlink"/>
                </a:solidFill>
                <a:latin typeface="+mn-lt"/>
                <a:cs typeface="Times New Roman" panose="02020603050405020304" pitchFamily="18" charset="0"/>
              </a:rPr>
              <a:t>Stage Three:</a:t>
            </a:r>
            <a:endParaRPr lang="en-US" altLang="en-US" sz="1400" i="0" dirty="0">
              <a:latin typeface="+mn-lt"/>
              <a:cs typeface="Times New Roman" panose="02020603050405020304" pitchFamily="18" charset="0"/>
            </a:endParaRPr>
          </a:p>
        </p:txBody>
      </p:sp>
    </p:spTree>
    <p:extLst>
      <p:ext uri="{BB962C8B-B14F-4D97-AF65-F5344CB8AC3E}">
        <p14:creationId xmlns:p14="http://schemas.microsoft.com/office/powerpoint/2010/main" val="2028148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58258" y="339179"/>
            <a:ext cx="5227521" cy="707886"/>
          </a:xfrm>
          <a:prstGeom prst="rect">
            <a:avLst/>
          </a:prstGeom>
          <a:noFill/>
        </p:spPr>
        <p:txBody>
          <a:bodyPr wrap="none" rtlCol="0">
            <a:spAutoFit/>
          </a:bodyPr>
          <a:lstStyle/>
          <a:p>
            <a:pPr algn="ctr"/>
            <a:r>
              <a:rPr lang="en-US" sz="4000" b="1" cap="all" dirty="0" smtClean="0">
                <a:solidFill>
                  <a:schemeClr val="bg1"/>
                </a:solidFill>
              </a:rPr>
              <a:t>Addressing mind-set</a:t>
            </a:r>
            <a:endParaRPr lang="en-US" sz="4000" b="1" cap="all" dirty="0">
              <a:solidFill>
                <a:schemeClr val="bg1"/>
              </a:solidFill>
            </a:endParaRPr>
          </a:p>
        </p:txBody>
      </p:sp>
      <p:sp>
        <p:nvSpPr>
          <p:cNvPr id="5" name="Rectangle 4"/>
          <p:cNvSpPr>
            <a:spLocks noGrp="1" noChangeArrowheads="1"/>
          </p:cNvSpPr>
          <p:nvPr/>
        </p:nvSpPr>
        <p:spPr bwMode="auto">
          <a:xfrm>
            <a:off x="622982" y="1447799"/>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Clr>
                <a:srgbClr val="C00000"/>
              </a:buClr>
            </a:pPr>
            <a:r>
              <a:rPr lang="en-US" altLang="en-US" dirty="0" smtClean="0"/>
              <a:t>Understand mSCOA yourself</a:t>
            </a:r>
            <a:endParaRPr lang="en-US" altLang="en-US" dirty="0"/>
          </a:p>
          <a:p>
            <a:pPr>
              <a:spcBef>
                <a:spcPts val="1800"/>
              </a:spcBef>
              <a:buClr>
                <a:srgbClr val="C00000"/>
              </a:buClr>
            </a:pPr>
            <a:r>
              <a:rPr lang="en-US" altLang="en-US" dirty="0"/>
              <a:t>Build </a:t>
            </a:r>
            <a:r>
              <a:rPr lang="en-US" altLang="en-US" dirty="0" smtClean="0"/>
              <a:t>relationships</a:t>
            </a:r>
            <a:endParaRPr lang="en-US" altLang="en-US" dirty="0"/>
          </a:p>
          <a:p>
            <a:pPr>
              <a:spcBef>
                <a:spcPts val="1800"/>
              </a:spcBef>
              <a:buClr>
                <a:srgbClr val="C00000"/>
              </a:buClr>
            </a:pPr>
            <a:r>
              <a:rPr lang="en-US" altLang="en-US" dirty="0"/>
              <a:t>Explain the purpose of </a:t>
            </a:r>
            <a:r>
              <a:rPr lang="en-US" altLang="en-US" dirty="0" smtClean="0"/>
              <a:t>change - help </a:t>
            </a:r>
            <a:r>
              <a:rPr lang="en-US" altLang="en-US" dirty="0"/>
              <a:t>them understand &amp; teach </a:t>
            </a:r>
            <a:r>
              <a:rPr lang="en-US" altLang="en-US" dirty="0" smtClean="0"/>
              <a:t>concept</a:t>
            </a:r>
            <a:endParaRPr lang="en-US" altLang="en-US" dirty="0"/>
          </a:p>
          <a:p>
            <a:pPr>
              <a:spcBef>
                <a:spcPts val="1800"/>
              </a:spcBef>
              <a:buClr>
                <a:srgbClr val="C00000"/>
              </a:buClr>
            </a:pPr>
            <a:r>
              <a:rPr lang="en-US" altLang="en-US" dirty="0"/>
              <a:t>Articulate the </a:t>
            </a:r>
            <a:r>
              <a:rPr lang="en-US" altLang="en-US" dirty="0" smtClean="0"/>
              <a:t>benefits </a:t>
            </a:r>
            <a:endParaRPr lang="en-US" altLang="en-US" dirty="0"/>
          </a:p>
          <a:p>
            <a:pPr>
              <a:spcBef>
                <a:spcPts val="1800"/>
              </a:spcBef>
              <a:buClr>
                <a:srgbClr val="C00000"/>
              </a:buClr>
            </a:pPr>
            <a:r>
              <a:rPr lang="en-US" altLang="en-US" dirty="0"/>
              <a:t>Link daily activities to their higher purpose &amp; </a:t>
            </a:r>
            <a:r>
              <a:rPr lang="en-US" altLang="en-US" dirty="0" smtClean="0"/>
              <a:t>benefits</a:t>
            </a:r>
            <a:endParaRPr lang="en-US" altLang="en-US" dirty="0"/>
          </a:p>
          <a:p>
            <a:pPr>
              <a:spcBef>
                <a:spcPts val="1800"/>
              </a:spcBef>
              <a:buClr>
                <a:srgbClr val="C00000"/>
              </a:buClr>
            </a:pPr>
            <a:r>
              <a:rPr lang="en-US" altLang="en-US" dirty="0"/>
              <a:t>Repetition:  Provide frequent &amp; consistent communication about change &amp; what’s </a:t>
            </a:r>
            <a:r>
              <a:rPr lang="en-US" altLang="en-US" dirty="0" smtClean="0"/>
              <a:t>needed</a:t>
            </a:r>
            <a:endParaRPr lang="en-US" altLang="en-US" dirty="0"/>
          </a:p>
          <a:p>
            <a:pPr>
              <a:spcBef>
                <a:spcPts val="1800"/>
              </a:spcBef>
              <a:buClr>
                <a:srgbClr val="C00000"/>
              </a:buClr>
            </a:pPr>
            <a:r>
              <a:rPr lang="en-US" altLang="en-US" dirty="0"/>
              <a:t>Paint a picture of the successful future </a:t>
            </a:r>
            <a:r>
              <a:rPr lang="en-US" altLang="en-US" dirty="0" smtClean="0"/>
              <a:t>of mSCOA using </a:t>
            </a:r>
            <a:r>
              <a:rPr lang="en-US" altLang="en-US" dirty="0"/>
              <a:t>best </a:t>
            </a:r>
            <a:r>
              <a:rPr lang="en-US" altLang="en-US" dirty="0" smtClean="0"/>
              <a:t>practices</a:t>
            </a:r>
            <a:endParaRPr lang="en-US" altLang="en-US" dirty="0"/>
          </a:p>
          <a:p>
            <a:pPr marL="0" indent="0">
              <a:buNone/>
            </a:pPr>
            <a:endParaRPr lang="en-US" altLang="en-US" dirty="0"/>
          </a:p>
        </p:txBody>
      </p:sp>
      <p:grpSp>
        <p:nvGrpSpPr>
          <p:cNvPr id="7" name="Group 6"/>
          <p:cNvGrpSpPr>
            <a:grpSpLocks/>
          </p:cNvGrpSpPr>
          <p:nvPr/>
        </p:nvGrpSpPr>
        <p:grpSpPr bwMode="auto">
          <a:xfrm>
            <a:off x="4846698" y="974110"/>
            <a:ext cx="4191000" cy="990600"/>
            <a:chOff x="960" y="2160"/>
            <a:chExt cx="2640" cy="624"/>
          </a:xfrm>
        </p:grpSpPr>
        <p:sp>
          <p:nvSpPr>
            <p:cNvPr id="8" name="Rectangle 7"/>
            <p:cNvSpPr>
              <a:spLocks noChangeArrowheads="1"/>
            </p:cNvSpPr>
            <p:nvPr/>
          </p:nvSpPr>
          <p:spPr bwMode="blackWhite">
            <a:xfrm>
              <a:off x="960" y="2304"/>
              <a:ext cx="2592" cy="48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algn="l"/>
              <a:r>
                <a:rPr lang="en-US" altLang="en-US" sz="2400" dirty="0">
                  <a:solidFill>
                    <a:schemeClr val="bg1"/>
                  </a:solidFill>
                  <a:effectLst>
                    <a:outerShdw blurRad="38100" dist="38100" dir="2700000" algn="tl">
                      <a:srgbClr val="000000"/>
                    </a:outerShdw>
                  </a:effectLst>
                </a:rPr>
                <a:t>Working with Mind-Set</a:t>
              </a:r>
              <a:endParaRPr lang="en-US" altLang="en-US" sz="4000" i="0" dirty="0">
                <a:solidFill>
                  <a:schemeClr val="bg1"/>
                </a:solidFill>
                <a:effectLst>
                  <a:outerShdw blurRad="38100" dist="38100" dir="2700000" algn="tl">
                    <a:srgbClr val="000000"/>
                  </a:outerShdw>
                </a:effectLst>
              </a:endParaRPr>
            </a:p>
          </p:txBody>
        </p:sp>
        <p:sp>
          <p:nvSpPr>
            <p:cNvPr id="9" name="Freeform 8"/>
            <p:cNvSpPr>
              <a:spLocks/>
            </p:cNvSpPr>
            <p:nvPr/>
          </p:nvSpPr>
          <p:spPr bwMode="auto">
            <a:xfrm>
              <a:off x="3168" y="2160"/>
              <a:ext cx="432" cy="384"/>
            </a:xfrm>
            <a:custGeom>
              <a:avLst/>
              <a:gdLst>
                <a:gd name="T0" fmla="*/ 217 w 333"/>
                <a:gd name="T1" fmla="*/ 271 h 300"/>
                <a:gd name="T2" fmla="*/ 220 w 333"/>
                <a:gd name="T3" fmla="*/ 257 h 300"/>
                <a:gd name="T4" fmla="*/ 232 w 333"/>
                <a:gd name="T5" fmla="*/ 250 h 300"/>
                <a:gd name="T6" fmla="*/ 272 w 333"/>
                <a:gd name="T7" fmla="*/ 244 h 300"/>
                <a:gd name="T8" fmla="*/ 291 w 333"/>
                <a:gd name="T9" fmla="*/ 236 h 300"/>
                <a:gd name="T10" fmla="*/ 298 w 333"/>
                <a:gd name="T11" fmla="*/ 229 h 300"/>
                <a:gd name="T12" fmla="*/ 298 w 333"/>
                <a:gd name="T13" fmla="*/ 213 h 300"/>
                <a:gd name="T14" fmla="*/ 296 w 333"/>
                <a:gd name="T15" fmla="*/ 188 h 300"/>
                <a:gd name="T16" fmla="*/ 301 w 333"/>
                <a:gd name="T17" fmla="*/ 171 h 300"/>
                <a:gd name="T18" fmla="*/ 314 w 333"/>
                <a:gd name="T19" fmla="*/ 165 h 300"/>
                <a:gd name="T20" fmla="*/ 329 w 333"/>
                <a:gd name="T21" fmla="*/ 159 h 300"/>
                <a:gd name="T22" fmla="*/ 332 w 333"/>
                <a:gd name="T23" fmla="*/ 151 h 300"/>
                <a:gd name="T24" fmla="*/ 323 w 333"/>
                <a:gd name="T25" fmla="*/ 144 h 300"/>
                <a:gd name="T26" fmla="*/ 294 w 333"/>
                <a:gd name="T27" fmla="*/ 114 h 300"/>
                <a:gd name="T28" fmla="*/ 299 w 333"/>
                <a:gd name="T29" fmla="*/ 105 h 300"/>
                <a:gd name="T30" fmla="*/ 306 w 333"/>
                <a:gd name="T31" fmla="*/ 87 h 300"/>
                <a:gd name="T32" fmla="*/ 300 w 333"/>
                <a:gd name="T33" fmla="*/ 58 h 300"/>
                <a:gd name="T34" fmla="*/ 282 w 333"/>
                <a:gd name="T35" fmla="*/ 31 h 300"/>
                <a:gd name="T36" fmla="*/ 263 w 333"/>
                <a:gd name="T37" fmla="*/ 12 h 300"/>
                <a:gd name="T38" fmla="*/ 224 w 333"/>
                <a:gd name="T39" fmla="*/ 1 h 300"/>
                <a:gd name="T40" fmla="*/ 180 w 333"/>
                <a:gd name="T41" fmla="*/ 0 h 300"/>
                <a:gd name="T42" fmla="*/ 139 w 333"/>
                <a:gd name="T43" fmla="*/ 2 h 300"/>
                <a:gd name="T44" fmla="*/ 102 w 333"/>
                <a:gd name="T45" fmla="*/ 11 h 300"/>
                <a:gd name="T46" fmla="*/ 59 w 333"/>
                <a:gd name="T47" fmla="*/ 32 h 300"/>
                <a:gd name="T48" fmla="*/ 38 w 333"/>
                <a:gd name="T49" fmla="*/ 48 h 300"/>
                <a:gd name="T50" fmla="*/ 17 w 333"/>
                <a:gd name="T51" fmla="*/ 72 h 300"/>
                <a:gd name="T52" fmla="*/ 1 w 333"/>
                <a:gd name="T53" fmla="*/ 102 h 300"/>
                <a:gd name="T54" fmla="*/ 0 w 333"/>
                <a:gd name="T55" fmla="*/ 129 h 300"/>
                <a:gd name="T56" fmla="*/ 9 w 333"/>
                <a:gd name="T57" fmla="*/ 153 h 300"/>
                <a:gd name="T58" fmla="*/ 52 w 333"/>
                <a:gd name="T59" fmla="*/ 206 h 300"/>
                <a:gd name="T60" fmla="*/ 66 w 333"/>
                <a:gd name="T61" fmla="*/ 230 h 300"/>
                <a:gd name="T62" fmla="*/ 70 w 333"/>
                <a:gd name="T63" fmla="*/ 246 h 300"/>
                <a:gd name="T64" fmla="*/ 71 w 333"/>
                <a:gd name="T65" fmla="*/ 267 h 300"/>
                <a:gd name="T66" fmla="*/ 217 w 333"/>
                <a:gd name="T67"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 h="300">
                  <a:moveTo>
                    <a:pt x="217" y="299"/>
                  </a:moveTo>
                  <a:lnTo>
                    <a:pt x="217" y="271"/>
                  </a:lnTo>
                  <a:lnTo>
                    <a:pt x="218" y="264"/>
                  </a:lnTo>
                  <a:lnTo>
                    <a:pt x="220" y="257"/>
                  </a:lnTo>
                  <a:lnTo>
                    <a:pt x="225" y="252"/>
                  </a:lnTo>
                  <a:lnTo>
                    <a:pt x="232" y="250"/>
                  </a:lnTo>
                  <a:lnTo>
                    <a:pt x="257" y="246"/>
                  </a:lnTo>
                  <a:lnTo>
                    <a:pt x="272" y="244"/>
                  </a:lnTo>
                  <a:lnTo>
                    <a:pt x="282" y="240"/>
                  </a:lnTo>
                  <a:lnTo>
                    <a:pt x="291" y="236"/>
                  </a:lnTo>
                  <a:lnTo>
                    <a:pt x="295" y="234"/>
                  </a:lnTo>
                  <a:lnTo>
                    <a:pt x="298" y="229"/>
                  </a:lnTo>
                  <a:lnTo>
                    <a:pt x="298" y="221"/>
                  </a:lnTo>
                  <a:lnTo>
                    <a:pt x="298" y="213"/>
                  </a:lnTo>
                  <a:lnTo>
                    <a:pt x="296" y="199"/>
                  </a:lnTo>
                  <a:lnTo>
                    <a:pt x="296" y="188"/>
                  </a:lnTo>
                  <a:lnTo>
                    <a:pt x="298" y="178"/>
                  </a:lnTo>
                  <a:lnTo>
                    <a:pt x="301" y="171"/>
                  </a:lnTo>
                  <a:lnTo>
                    <a:pt x="306" y="168"/>
                  </a:lnTo>
                  <a:lnTo>
                    <a:pt x="314" y="165"/>
                  </a:lnTo>
                  <a:lnTo>
                    <a:pt x="326" y="161"/>
                  </a:lnTo>
                  <a:lnTo>
                    <a:pt x="329" y="159"/>
                  </a:lnTo>
                  <a:lnTo>
                    <a:pt x="332" y="156"/>
                  </a:lnTo>
                  <a:lnTo>
                    <a:pt x="332" y="151"/>
                  </a:lnTo>
                  <a:lnTo>
                    <a:pt x="327" y="148"/>
                  </a:lnTo>
                  <a:lnTo>
                    <a:pt x="323" y="144"/>
                  </a:lnTo>
                  <a:lnTo>
                    <a:pt x="296" y="117"/>
                  </a:lnTo>
                  <a:lnTo>
                    <a:pt x="294" y="114"/>
                  </a:lnTo>
                  <a:lnTo>
                    <a:pt x="295" y="109"/>
                  </a:lnTo>
                  <a:lnTo>
                    <a:pt x="299" y="105"/>
                  </a:lnTo>
                  <a:lnTo>
                    <a:pt x="305" y="94"/>
                  </a:lnTo>
                  <a:lnTo>
                    <a:pt x="306" y="87"/>
                  </a:lnTo>
                  <a:lnTo>
                    <a:pt x="306" y="74"/>
                  </a:lnTo>
                  <a:lnTo>
                    <a:pt x="300" y="58"/>
                  </a:lnTo>
                  <a:lnTo>
                    <a:pt x="293" y="46"/>
                  </a:lnTo>
                  <a:lnTo>
                    <a:pt x="282" y="31"/>
                  </a:lnTo>
                  <a:lnTo>
                    <a:pt x="273" y="21"/>
                  </a:lnTo>
                  <a:lnTo>
                    <a:pt x="263" y="12"/>
                  </a:lnTo>
                  <a:lnTo>
                    <a:pt x="247" y="6"/>
                  </a:lnTo>
                  <a:lnTo>
                    <a:pt x="224" y="1"/>
                  </a:lnTo>
                  <a:lnTo>
                    <a:pt x="202" y="0"/>
                  </a:lnTo>
                  <a:lnTo>
                    <a:pt x="180" y="0"/>
                  </a:lnTo>
                  <a:lnTo>
                    <a:pt x="157" y="0"/>
                  </a:lnTo>
                  <a:lnTo>
                    <a:pt x="139" y="2"/>
                  </a:lnTo>
                  <a:lnTo>
                    <a:pt x="122" y="4"/>
                  </a:lnTo>
                  <a:lnTo>
                    <a:pt x="102" y="11"/>
                  </a:lnTo>
                  <a:lnTo>
                    <a:pt x="83" y="19"/>
                  </a:lnTo>
                  <a:lnTo>
                    <a:pt x="59" y="32"/>
                  </a:lnTo>
                  <a:lnTo>
                    <a:pt x="49" y="39"/>
                  </a:lnTo>
                  <a:lnTo>
                    <a:pt x="38" y="48"/>
                  </a:lnTo>
                  <a:lnTo>
                    <a:pt x="28" y="58"/>
                  </a:lnTo>
                  <a:lnTo>
                    <a:pt x="17" y="72"/>
                  </a:lnTo>
                  <a:lnTo>
                    <a:pt x="7" y="88"/>
                  </a:lnTo>
                  <a:lnTo>
                    <a:pt x="1" y="102"/>
                  </a:lnTo>
                  <a:lnTo>
                    <a:pt x="0" y="117"/>
                  </a:lnTo>
                  <a:lnTo>
                    <a:pt x="0" y="129"/>
                  </a:lnTo>
                  <a:lnTo>
                    <a:pt x="3" y="140"/>
                  </a:lnTo>
                  <a:lnTo>
                    <a:pt x="9" y="153"/>
                  </a:lnTo>
                  <a:lnTo>
                    <a:pt x="28" y="178"/>
                  </a:lnTo>
                  <a:lnTo>
                    <a:pt x="52" y="206"/>
                  </a:lnTo>
                  <a:lnTo>
                    <a:pt x="61" y="221"/>
                  </a:lnTo>
                  <a:lnTo>
                    <a:pt x="66" y="230"/>
                  </a:lnTo>
                  <a:lnTo>
                    <a:pt x="68" y="239"/>
                  </a:lnTo>
                  <a:lnTo>
                    <a:pt x="70" y="246"/>
                  </a:lnTo>
                  <a:lnTo>
                    <a:pt x="70" y="254"/>
                  </a:lnTo>
                  <a:lnTo>
                    <a:pt x="71" y="267"/>
                  </a:lnTo>
                  <a:lnTo>
                    <a:pt x="68" y="299"/>
                  </a:lnTo>
                  <a:lnTo>
                    <a:pt x="217" y="299"/>
                  </a:lnTo>
                </a:path>
              </a:pathLst>
            </a:custGeom>
            <a:solidFill>
              <a:srgbClr val="3333CC"/>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spTree>
    <p:extLst>
      <p:ext uri="{BB962C8B-B14F-4D97-AF65-F5344CB8AC3E}">
        <p14:creationId xmlns:p14="http://schemas.microsoft.com/office/powerpoint/2010/main" val="111590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37272" y="339179"/>
            <a:ext cx="5869492" cy="707886"/>
          </a:xfrm>
          <a:prstGeom prst="rect">
            <a:avLst/>
          </a:prstGeom>
          <a:noFill/>
        </p:spPr>
        <p:txBody>
          <a:bodyPr wrap="none" rtlCol="0">
            <a:spAutoFit/>
          </a:bodyPr>
          <a:lstStyle/>
          <a:p>
            <a:pPr algn="ctr"/>
            <a:r>
              <a:rPr lang="en-US" sz="4000" b="1" cap="all" dirty="0" smtClean="0">
                <a:solidFill>
                  <a:schemeClr val="bg1"/>
                </a:solidFill>
              </a:rPr>
              <a:t>Addressing behaviours</a:t>
            </a:r>
            <a:endParaRPr lang="en-US" sz="4000" b="1" cap="all" dirty="0">
              <a:solidFill>
                <a:schemeClr val="bg1"/>
              </a:solidFill>
            </a:endParaRPr>
          </a:p>
        </p:txBody>
      </p:sp>
      <p:sp>
        <p:nvSpPr>
          <p:cNvPr id="5" name="Rectangle 4"/>
          <p:cNvSpPr>
            <a:spLocks noGrp="1" noChangeArrowheads="1"/>
          </p:cNvSpPr>
          <p:nvPr/>
        </p:nvSpPr>
        <p:spPr bwMode="auto">
          <a:xfrm>
            <a:off x="533400" y="1606396"/>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0000"/>
              </a:buClr>
            </a:pPr>
            <a:r>
              <a:rPr lang="en-US" altLang="en-US" dirty="0"/>
              <a:t>Model desired behaviors &amp; attitudes.</a:t>
            </a:r>
          </a:p>
          <a:p>
            <a:pPr>
              <a:spcBef>
                <a:spcPts val="1200"/>
              </a:spcBef>
              <a:buClr>
                <a:srgbClr val="C00000"/>
              </a:buClr>
            </a:pPr>
            <a:r>
              <a:rPr lang="en-US" altLang="en-US" dirty="0"/>
              <a:t>Clearly define desired behaviors &amp; behaviors that need to </a:t>
            </a:r>
            <a:r>
              <a:rPr lang="en-US" altLang="en-US" dirty="0" smtClean="0"/>
              <a:t>change</a:t>
            </a:r>
            <a:endParaRPr lang="en-US" altLang="en-US" dirty="0"/>
          </a:p>
          <a:p>
            <a:pPr>
              <a:spcBef>
                <a:spcPts val="1200"/>
              </a:spcBef>
              <a:buClr>
                <a:srgbClr val="C00000"/>
              </a:buClr>
            </a:pPr>
            <a:r>
              <a:rPr lang="en-US" altLang="en-US" dirty="0"/>
              <a:t>Give feedback frequently to reinforce changed behavior &amp; correct wrong </a:t>
            </a:r>
            <a:r>
              <a:rPr lang="en-US" altLang="en-US" dirty="0" smtClean="0"/>
              <a:t>behavior</a:t>
            </a:r>
            <a:endParaRPr lang="en-US" altLang="en-US" dirty="0"/>
          </a:p>
          <a:p>
            <a:pPr>
              <a:spcBef>
                <a:spcPts val="1200"/>
              </a:spcBef>
              <a:buClr>
                <a:srgbClr val="C00000"/>
              </a:buClr>
            </a:pPr>
            <a:r>
              <a:rPr lang="en-US" altLang="en-US" dirty="0"/>
              <a:t>Coach &amp; teach desired </a:t>
            </a:r>
            <a:r>
              <a:rPr lang="en-US" altLang="en-US" dirty="0" smtClean="0"/>
              <a:t>behavior</a:t>
            </a:r>
          </a:p>
          <a:p>
            <a:pPr>
              <a:spcBef>
                <a:spcPts val="1200"/>
              </a:spcBef>
              <a:buClr>
                <a:srgbClr val="C00000"/>
              </a:buClr>
            </a:pPr>
            <a:r>
              <a:rPr lang="en-US" altLang="en-US" dirty="0"/>
              <a:t>Identify training needs &amp; communicate </a:t>
            </a:r>
            <a:r>
              <a:rPr lang="en-US" altLang="en-US" dirty="0" smtClean="0"/>
              <a:t>upwards</a:t>
            </a:r>
            <a:endParaRPr lang="en-US" altLang="en-US" dirty="0"/>
          </a:p>
          <a:p>
            <a:pPr>
              <a:spcBef>
                <a:spcPts val="1200"/>
              </a:spcBef>
              <a:buClr>
                <a:srgbClr val="C00000"/>
              </a:buClr>
            </a:pPr>
            <a:r>
              <a:rPr lang="en-US" altLang="en-US" dirty="0"/>
              <a:t>Create goals to work toward:  a vision of </a:t>
            </a:r>
            <a:r>
              <a:rPr lang="en-US" altLang="en-US" dirty="0" smtClean="0"/>
              <a:t>success</a:t>
            </a:r>
            <a:endParaRPr lang="en-US" altLang="en-US" dirty="0"/>
          </a:p>
          <a:p>
            <a:pPr>
              <a:spcBef>
                <a:spcPts val="1200"/>
              </a:spcBef>
              <a:buClr>
                <a:srgbClr val="C00000"/>
              </a:buClr>
            </a:pPr>
            <a:r>
              <a:rPr lang="en-US" altLang="en-US" dirty="0"/>
              <a:t>Help people create specific, concrete behavior-change plans as </a:t>
            </a:r>
            <a:r>
              <a:rPr lang="en-US" altLang="en-US" dirty="0" smtClean="0"/>
              <a:t>needed</a:t>
            </a:r>
            <a:endParaRPr lang="en-US" altLang="en-US" dirty="0"/>
          </a:p>
          <a:p>
            <a:pPr>
              <a:spcBef>
                <a:spcPts val="1200"/>
              </a:spcBef>
              <a:buClr>
                <a:srgbClr val="C00000"/>
              </a:buClr>
            </a:pPr>
            <a:r>
              <a:rPr lang="en-US" altLang="en-US" dirty="0"/>
              <a:t>Communicate in multiple </a:t>
            </a:r>
            <a:r>
              <a:rPr lang="en-US" altLang="en-US" dirty="0" smtClean="0"/>
              <a:t>forms</a:t>
            </a:r>
            <a:endParaRPr lang="en-US" altLang="en-US" dirty="0"/>
          </a:p>
          <a:p>
            <a:pPr marL="0" indent="0">
              <a:buNone/>
            </a:pPr>
            <a:endParaRPr lang="en-US" altLang="en-US" dirty="0"/>
          </a:p>
        </p:txBody>
      </p:sp>
      <p:grpSp>
        <p:nvGrpSpPr>
          <p:cNvPr id="7" name="Group 6"/>
          <p:cNvGrpSpPr>
            <a:grpSpLocks/>
          </p:cNvGrpSpPr>
          <p:nvPr/>
        </p:nvGrpSpPr>
        <p:grpSpPr bwMode="auto">
          <a:xfrm>
            <a:off x="5606636" y="914400"/>
            <a:ext cx="3429000" cy="1143000"/>
            <a:chOff x="2784" y="21"/>
            <a:chExt cx="2160" cy="720"/>
          </a:xfrm>
        </p:grpSpPr>
        <p:sp>
          <p:nvSpPr>
            <p:cNvPr id="8" name="Rectangle 7"/>
            <p:cNvSpPr>
              <a:spLocks noChangeArrowheads="1"/>
            </p:cNvSpPr>
            <p:nvPr/>
          </p:nvSpPr>
          <p:spPr bwMode="blackWhite">
            <a:xfrm>
              <a:off x="2784" y="261"/>
              <a:ext cx="2160" cy="48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r>
                <a:rPr lang="en-US" altLang="en-US" dirty="0">
                  <a:solidFill>
                    <a:schemeClr val="bg1"/>
                  </a:solidFill>
                  <a:effectLst>
                    <a:outerShdw blurRad="38100" dist="38100" dir="2700000" algn="tl">
                      <a:srgbClr val="000000"/>
                    </a:outerShdw>
                  </a:effectLst>
                </a:rPr>
                <a:t/>
              </a:r>
              <a:br>
                <a:rPr lang="en-US" altLang="en-US" dirty="0">
                  <a:solidFill>
                    <a:schemeClr val="bg1"/>
                  </a:solidFill>
                  <a:effectLst>
                    <a:outerShdw blurRad="38100" dist="38100" dir="2700000" algn="tl">
                      <a:srgbClr val="000000"/>
                    </a:outerShdw>
                  </a:effectLst>
                </a:rPr>
              </a:br>
              <a:r>
                <a:rPr lang="en-US" altLang="en-US" dirty="0">
                  <a:solidFill>
                    <a:schemeClr val="bg1"/>
                  </a:solidFill>
                  <a:effectLst>
                    <a:outerShdw blurRad="38100" dist="38100" dir="2700000" algn="tl">
                      <a:srgbClr val="000000"/>
                    </a:outerShdw>
                  </a:effectLst>
                </a:rPr>
                <a:t>Working with Behaviors</a:t>
              </a:r>
              <a:endParaRPr lang="en-US" altLang="en-US" sz="4000" i="0" dirty="0">
                <a:solidFill>
                  <a:schemeClr val="bg1"/>
                </a:solidFill>
                <a:effectLst>
                  <a:outerShdw blurRad="38100" dist="38100" dir="2700000" algn="tl">
                    <a:srgbClr val="000000"/>
                  </a:outerShdw>
                </a:effectLst>
              </a:endParaRPr>
            </a:p>
          </p:txBody>
        </p:sp>
        <p:grpSp>
          <p:nvGrpSpPr>
            <p:cNvPr id="9" name="Group 8"/>
            <p:cNvGrpSpPr>
              <a:grpSpLocks/>
            </p:cNvGrpSpPr>
            <p:nvPr/>
          </p:nvGrpSpPr>
          <p:grpSpPr bwMode="auto">
            <a:xfrm>
              <a:off x="3264" y="21"/>
              <a:ext cx="1056" cy="451"/>
              <a:chOff x="2450" y="2856"/>
              <a:chExt cx="559" cy="239"/>
            </a:xfrm>
          </p:grpSpPr>
          <p:grpSp>
            <p:nvGrpSpPr>
              <p:cNvPr id="10" name="Group 9"/>
              <p:cNvGrpSpPr>
                <a:grpSpLocks/>
              </p:cNvGrpSpPr>
              <p:nvPr/>
            </p:nvGrpSpPr>
            <p:grpSpPr bwMode="auto">
              <a:xfrm>
                <a:off x="2450" y="2911"/>
                <a:ext cx="324" cy="184"/>
                <a:chOff x="2450" y="2911"/>
                <a:chExt cx="324" cy="184"/>
              </a:xfrm>
            </p:grpSpPr>
            <p:sp>
              <p:nvSpPr>
                <p:cNvPr id="33" name="Freeform 32"/>
                <p:cNvSpPr>
                  <a:spLocks/>
                </p:cNvSpPr>
                <p:nvPr/>
              </p:nvSpPr>
              <p:spPr bwMode="auto">
                <a:xfrm>
                  <a:off x="2450" y="2911"/>
                  <a:ext cx="324" cy="184"/>
                </a:xfrm>
                <a:custGeom>
                  <a:avLst/>
                  <a:gdLst>
                    <a:gd name="T0" fmla="*/ 129 w 324"/>
                    <a:gd name="T1" fmla="*/ 17 h 184"/>
                    <a:gd name="T2" fmla="*/ 155 w 324"/>
                    <a:gd name="T3" fmla="*/ 18 h 184"/>
                    <a:gd name="T4" fmla="*/ 162 w 324"/>
                    <a:gd name="T5" fmla="*/ 21 h 184"/>
                    <a:gd name="T6" fmla="*/ 206 w 324"/>
                    <a:gd name="T7" fmla="*/ 56 h 184"/>
                    <a:gd name="T8" fmla="*/ 227 w 324"/>
                    <a:gd name="T9" fmla="*/ 84 h 184"/>
                    <a:gd name="T10" fmla="*/ 259 w 324"/>
                    <a:gd name="T11" fmla="*/ 95 h 184"/>
                    <a:gd name="T12" fmla="*/ 272 w 324"/>
                    <a:gd name="T13" fmla="*/ 101 h 184"/>
                    <a:gd name="T14" fmla="*/ 284 w 324"/>
                    <a:gd name="T15" fmla="*/ 102 h 184"/>
                    <a:gd name="T16" fmla="*/ 297 w 324"/>
                    <a:gd name="T17" fmla="*/ 103 h 184"/>
                    <a:gd name="T18" fmla="*/ 307 w 324"/>
                    <a:gd name="T19" fmla="*/ 105 h 184"/>
                    <a:gd name="T20" fmla="*/ 315 w 324"/>
                    <a:gd name="T21" fmla="*/ 111 h 184"/>
                    <a:gd name="T22" fmla="*/ 316 w 324"/>
                    <a:gd name="T23" fmla="*/ 120 h 184"/>
                    <a:gd name="T24" fmla="*/ 311 w 324"/>
                    <a:gd name="T25" fmla="*/ 126 h 184"/>
                    <a:gd name="T26" fmla="*/ 318 w 324"/>
                    <a:gd name="T27" fmla="*/ 129 h 184"/>
                    <a:gd name="T28" fmla="*/ 323 w 324"/>
                    <a:gd name="T29" fmla="*/ 137 h 184"/>
                    <a:gd name="T30" fmla="*/ 321 w 324"/>
                    <a:gd name="T31" fmla="*/ 147 h 184"/>
                    <a:gd name="T32" fmla="*/ 316 w 324"/>
                    <a:gd name="T33" fmla="*/ 151 h 184"/>
                    <a:gd name="T34" fmla="*/ 313 w 324"/>
                    <a:gd name="T35" fmla="*/ 155 h 184"/>
                    <a:gd name="T36" fmla="*/ 312 w 324"/>
                    <a:gd name="T37" fmla="*/ 161 h 184"/>
                    <a:gd name="T38" fmla="*/ 310 w 324"/>
                    <a:gd name="T39" fmla="*/ 167 h 184"/>
                    <a:gd name="T40" fmla="*/ 305 w 324"/>
                    <a:gd name="T41" fmla="*/ 171 h 184"/>
                    <a:gd name="T42" fmla="*/ 276 w 324"/>
                    <a:gd name="T43" fmla="*/ 170 h 184"/>
                    <a:gd name="T44" fmla="*/ 256 w 324"/>
                    <a:gd name="T45" fmla="*/ 177 h 184"/>
                    <a:gd name="T46" fmla="*/ 246 w 324"/>
                    <a:gd name="T47" fmla="*/ 183 h 184"/>
                    <a:gd name="T48" fmla="*/ 214 w 324"/>
                    <a:gd name="T49" fmla="*/ 177 h 184"/>
                    <a:gd name="T50" fmla="*/ 152 w 324"/>
                    <a:gd name="T51" fmla="*/ 169 h 184"/>
                    <a:gd name="T52" fmla="*/ 78 w 324"/>
                    <a:gd name="T53" fmla="*/ 122 h 184"/>
                    <a:gd name="T54" fmla="*/ 63 w 324"/>
                    <a:gd name="T55" fmla="*/ 104 h 184"/>
                    <a:gd name="T56" fmla="*/ 43 w 324"/>
                    <a:gd name="T57" fmla="*/ 70 h 184"/>
                    <a:gd name="T58" fmla="*/ 37 w 324"/>
                    <a:gd name="T59" fmla="*/ 73 h 184"/>
                    <a:gd name="T60" fmla="*/ 29 w 324"/>
                    <a:gd name="T61" fmla="*/ 74 h 184"/>
                    <a:gd name="T62" fmla="*/ 21 w 324"/>
                    <a:gd name="T63" fmla="*/ 73 h 184"/>
                    <a:gd name="T64" fmla="*/ 11 w 324"/>
                    <a:gd name="T65" fmla="*/ 71 h 184"/>
                    <a:gd name="T66" fmla="*/ 2 w 324"/>
                    <a:gd name="T67" fmla="*/ 65 h 184"/>
                    <a:gd name="T68" fmla="*/ 0 w 324"/>
                    <a:gd name="T69" fmla="*/ 53 h 184"/>
                    <a:gd name="T70" fmla="*/ 1 w 324"/>
                    <a:gd name="T71" fmla="*/ 43 h 184"/>
                    <a:gd name="T72" fmla="*/ 7 w 324"/>
                    <a:gd name="T73" fmla="*/ 35 h 184"/>
                    <a:gd name="T74" fmla="*/ 15 w 324"/>
                    <a:gd name="T75" fmla="*/ 29 h 184"/>
                    <a:gd name="T76" fmla="*/ 23 w 324"/>
                    <a:gd name="T77" fmla="*/ 25 h 184"/>
                    <a:gd name="T78" fmla="*/ 41 w 324"/>
                    <a:gd name="T79" fmla="*/ 9 h 184"/>
                    <a:gd name="T80" fmla="*/ 80 w 324"/>
                    <a:gd name="T81" fmla="*/ 0 h 184"/>
                    <a:gd name="T82" fmla="*/ 101 w 324"/>
                    <a:gd name="T83" fmla="*/ 5 h 184"/>
                    <a:gd name="T84" fmla="*/ 114 w 324"/>
                    <a:gd name="T85" fmla="*/ 1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184">
                      <a:moveTo>
                        <a:pt x="124" y="18"/>
                      </a:moveTo>
                      <a:lnTo>
                        <a:pt x="129" y="17"/>
                      </a:lnTo>
                      <a:lnTo>
                        <a:pt x="151" y="17"/>
                      </a:lnTo>
                      <a:lnTo>
                        <a:pt x="155" y="18"/>
                      </a:lnTo>
                      <a:lnTo>
                        <a:pt x="158" y="19"/>
                      </a:lnTo>
                      <a:lnTo>
                        <a:pt x="162" y="21"/>
                      </a:lnTo>
                      <a:lnTo>
                        <a:pt x="190" y="40"/>
                      </a:lnTo>
                      <a:lnTo>
                        <a:pt x="206" y="56"/>
                      </a:lnTo>
                      <a:lnTo>
                        <a:pt x="215" y="66"/>
                      </a:lnTo>
                      <a:lnTo>
                        <a:pt x="227" y="84"/>
                      </a:lnTo>
                      <a:lnTo>
                        <a:pt x="244" y="91"/>
                      </a:lnTo>
                      <a:lnTo>
                        <a:pt x="259" y="95"/>
                      </a:lnTo>
                      <a:lnTo>
                        <a:pt x="268" y="99"/>
                      </a:lnTo>
                      <a:lnTo>
                        <a:pt x="272" y="101"/>
                      </a:lnTo>
                      <a:lnTo>
                        <a:pt x="277" y="101"/>
                      </a:lnTo>
                      <a:lnTo>
                        <a:pt x="284" y="102"/>
                      </a:lnTo>
                      <a:lnTo>
                        <a:pt x="291" y="102"/>
                      </a:lnTo>
                      <a:lnTo>
                        <a:pt x="297" y="103"/>
                      </a:lnTo>
                      <a:lnTo>
                        <a:pt x="302" y="104"/>
                      </a:lnTo>
                      <a:lnTo>
                        <a:pt x="307" y="105"/>
                      </a:lnTo>
                      <a:lnTo>
                        <a:pt x="312" y="108"/>
                      </a:lnTo>
                      <a:lnTo>
                        <a:pt x="315" y="111"/>
                      </a:lnTo>
                      <a:lnTo>
                        <a:pt x="316" y="116"/>
                      </a:lnTo>
                      <a:lnTo>
                        <a:pt x="316" y="120"/>
                      </a:lnTo>
                      <a:lnTo>
                        <a:pt x="314" y="124"/>
                      </a:lnTo>
                      <a:lnTo>
                        <a:pt x="311" y="126"/>
                      </a:lnTo>
                      <a:lnTo>
                        <a:pt x="315" y="127"/>
                      </a:lnTo>
                      <a:lnTo>
                        <a:pt x="318" y="129"/>
                      </a:lnTo>
                      <a:lnTo>
                        <a:pt x="321" y="132"/>
                      </a:lnTo>
                      <a:lnTo>
                        <a:pt x="323" y="137"/>
                      </a:lnTo>
                      <a:lnTo>
                        <a:pt x="323" y="142"/>
                      </a:lnTo>
                      <a:lnTo>
                        <a:pt x="321" y="147"/>
                      </a:lnTo>
                      <a:lnTo>
                        <a:pt x="318" y="149"/>
                      </a:lnTo>
                      <a:lnTo>
                        <a:pt x="316" y="151"/>
                      </a:lnTo>
                      <a:lnTo>
                        <a:pt x="312" y="152"/>
                      </a:lnTo>
                      <a:lnTo>
                        <a:pt x="313" y="155"/>
                      </a:lnTo>
                      <a:lnTo>
                        <a:pt x="313" y="158"/>
                      </a:lnTo>
                      <a:lnTo>
                        <a:pt x="312" y="161"/>
                      </a:lnTo>
                      <a:lnTo>
                        <a:pt x="311" y="164"/>
                      </a:lnTo>
                      <a:lnTo>
                        <a:pt x="310" y="167"/>
                      </a:lnTo>
                      <a:lnTo>
                        <a:pt x="308" y="169"/>
                      </a:lnTo>
                      <a:lnTo>
                        <a:pt x="305" y="171"/>
                      </a:lnTo>
                      <a:lnTo>
                        <a:pt x="301" y="171"/>
                      </a:lnTo>
                      <a:lnTo>
                        <a:pt x="276" y="170"/>
                      </a:lnTo>
                      <a:lnTo>
                        <a:pt x="259" y="172"/>
                      </a:lnTo>
                      <a:lnTo>
                        <a:pt x="256" y="177"/>
                      </a:lnTo>
                      <a:lnTo>
                        <a:pt x="252" y="181"/>
                      </a:lnTo>
                      <a:lnTo>
                        <a:pt x="246" y="183"/>
                      </a:lnTo>
                      <a:lnTo>
                        <a:pt x="240" y="182"/>
                      </a:lnTo>
                      <a:lnTo>
                        <a:pt x="214" y="177"/>
                      </a:lnTo>
                      <a:lnTo>
                        <a:pt x="194" y="174"/>
                      </a:lnTo>
                      <a:lnTo>
                        <a:pt x="152" y="169"/>
                      </a:lnTo>
                      <a:lnTo>
                        <a:pt x="92" y="137"/>
                      </a:lnTo>
                      <a:lnTo>
                        <a:pt x="78" y="122"/>
                      </a:lnTo>
                      <a:lnTo>
                        <a:pt x="69" y="112"/>
                      </a:lnTo>
                      <a:lnTo>
                        <a:pt x="63" y="104"/>
                      </a:lnTo>
                      <a:lnTo>
                        <a:pt x="53" y="89"/>
                      </a:lnTo>
                      <a:lnTo>
                        <a:pt x="43" y="70"/>
                      </a:lnTo>
                      <a:lnTo>
                        <a:pt x="41" y="71"/>
                      </a:lnTo>
                      <a:lnTo>
                        <a:pt x="37" y="73"/>
                      </a:lnTo>
                      <a:lnTo>
                        <a:pt x="34" y="73"/>
                      </a:lnTo>
                      <a:lnTo>
                        <a:pt x="29" y="74"/>
                      </a:lnTo>
                      <a:lnTo>
                        <a:pt x="25" y="74"/>
                      </a:lnTo>
                      <a:lnTo>
                        <a:pt x="21" y="73"/>
                      </a:lnTo>
                      <a:lnTo>
                        <a:pt x="17" y="72"/>
                      </a:lnTo>
                      <a:lnTo>
                        <a:pt x="11" y="71"/>
                      </a:lnTo>
                      <a:lnTo>
                        <a:pt x="6" y="68"/>
                      </a:lnTo>
                      <a:lnTo>
                        <a:pt x="2" y="65"/>
                      </a:lnTo>
                      <a:lnTo>
                        <a:pt x="0" y="59"/>
                      </a:lnTo>
                      <a:lnTo>
                        <a:pt x="0" y="53"/>
                      </a:lnTo>
                      <a:lnTo>
                        <a:pt x="0" y="48"/>
                      </a:lnTo>
                      <a:lnTo>
                        <a:pt x="1" y="43"/>
                      </a:lnTo>
                      <a:lnTo>
                        <a:pt x="4" y="39"/>
                      </a:lnTo>
                      <a:lnTo>
                        <a:pt x="7" y="35"/>
                      </a:lnTo>
                      <a:lnTo>
                        <a:pt x="11" y="32"/>
                      </a:lnTo>
                      <a:lnTo>
                        <a:pt x="15" y="29"/>
                      </a:lnTo>
                      <a:lnTo>
                        <a:pt x="19" y="27"/>
                      </a:lnTo>
                      <a:lnTo>
                        <a:pt x="23" y="25"/>
                      </a:lnTo>
                      <a:lnTo>
                        <a:pt x="25" y="21"/>
                      </a:lnTo>
                      <a:lnTo>
                        <a:pt x="41" y="9"/>
                      </a:lnTo>
                      <a:lnTo>
                        <a:pt x="60" y="1"/>
                      </a:lnTo>
                      <a:lnTo>
                        <a:pt x="80" y="0"/>
                      </a:lnTo>
                      <a:lnTo>
                        <a:pt x="94" y="3"/>
                      </a:lnTo>
                      <a:lnTo>
                        <a:pt x="101" y="5"/>
                      </a:lnTo>
                      <a:lnTo>
                        <a:pt x="107" y="8"/>
                      </a:lnTo>
                      <a:lnTo>
                        <a:pt x="114" y="11"/>
                      </a:lnTo>
                      <a:lnTo>
                        <a:pt x="124" y="18"/>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4" name="Freeform 33"/>
                <p:cNvSpPr>
                  <a:spLocks/>
                </p:cNvSpPr>
                <p:nvPr/>
              </p:nvSpPr>
              <p:spPr bwMode="auto">
                <a:xfrm>
                  <a:off x="2551" y="3027"/>
                  <a:ext cx="159" cy="65"/>
                </a:xfrm>
                <a:custGeom>
                  <a:avLst/>
                  <a:gdLst>
                    <a:gd name="T0" fmla="*/ 153 w 159"/>
                    <a:gd name="T1" fmla="*/ 64 h 65"/>
                    <a:gd name="T2" fmla="*/ 157 w 159"/>
                    <a:gd name="T3" fmla="*/ 58 h 65"/>
                    <a:gd name="T4" fmla="*/ 158 w 159"/>
                    <a:gd name="T5" fmla="*/ 52 h 65"/>
                    <a:gd name="T6" fmla="*/ 157 w 159"/>
                    <a:gd name="T7" fmla="*/ 46 h 65"/>
                    <a:gd name="T8" fmla="*/ 152 w 159"/>
                    <a:gd name="T9" fmla="*/ 40 h 65"/>
                    <a:gd name="T10" fmla="*/ 147 w 159"/>
                    <a:gd name="T11" fmla="*/ 37 h 65"/>
                    <a:gd name="T12" fmla="*/ 140 w 159"/>
                    <a:gd name="T13" fmla="*/ 35 h 65"/>
                    <a:gd name="T14" fmla="*/ 132 w 159"/>
                    <a:gd name="T15" fmla="*/ 33 h 65"/>
                    <a:gd name="T16" fmla="*/ 124 w 159"/>
                    <a:gd name="T17" fmla="*/ 32 h 65"/>
                    <a:gd name="T18" fmla="*/ 115 w 159"/>
                    <a:gd name="T19" fmla="*/ 32 h 65"/>
                    <a:gd name="T20" fmla="*/ 106 w 159"/>
                    <a:gd name="T21" fmla="*/ 31 h 65"/>
                    <a:gd name="T22" fmla="*/ 101 w 159"/>
                    <a:gd name="T23" fmla="*/ 27 h 65"/>
                    <a:gd name="T24" fmla="*/ 92 w 159"/>
                    <a:gd name="T25" fmla="*/ 22 h 65"/>
                    <a:gd name="T26" fmla="*/ 82 w 159"/>
                    <a:gd name="T27" fmla="*/ 20 h 65"/>
                    <a:gd name="T28" fmla="*/ 72 w 159"/>
                    <a:gd name="T29" fmla="*/ 19 h 65"/>
                    <a:gd name="T30" fmla="*/ 65 w 159"/>
                    <a:gd name="T31" fmla="*/ 13 h 65"/>
                    <a:gd name="T32" fmla="*/ 58 w 159"/>
                    <a:gd name="T33" fmla="*/ 9 h 65"/>
                    <a:gd name="T34" fmla="*/ 49 w 159"/>
                    <a:gd name="T35" fmla="*/ 4 h 65"/>
                    <a:gd name="T36" fmla="*/ 40 w 159"/>
                    <a:gd name="T37" fmla="*/ 1 h 65"/>
                    <a:gd name="T38" fmla="*/ 29 w 159"/>
                    <a:gd name="T39" fmla="*/ 0 h 65"/>
                    <a:gd name="T40" fmla="*/ 21 w 159"/>
                    <a:gd name="T41" fmla="*/ 1 h 65"/>
                    <a:gd name="T42" fmla="*/ 9 w 159"/>
                    <a:gd name="T43" fmla="*/ 2 h 65"/>
                    <a:gd name="T44" fmla="*/ 0 w 159"/>
                    <a:gd name="T45"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65">
                      <a:moveTo>
                        <a:pt x="153" y="64"/>
                      </a:moveTo>
                      <a:lnTo>
                        <a:pt x="157" y="58"/>
                      </a:lnTo>
                      <a:lnTo>
                        <a:pt x="158" y="52"/>
                      </a:lnTo>
                      <a:lnTo>
                        <a:pt x="157" y="46"/>
                      </a:lnTo>
                      <a:lnTo>
                        <a:pt x="152" y="40"/>
                      </a:lnTo>
                      <a:lnTo>
                        <a:pt x="147" y="37"/>
                      </a:lnTo>
                      <a:lnTo>
                        <a:pt x="140" y="35"/>
                      </a:lnTo>
                      <a:lnTo>
                        <a:pt x="132" y="33"/>
                      </a:lnTo>
                      <a:lnTo>
                        <a:pt x="124" y="32"/>
                      </a:lnTo>
                      <a:lnTo>
                        <a:pt x="115" y="32"/>
                      </a:lnTo>
                      <a:lnTo>
                        <a:pt x="106" y="31"/>
                      </a:lnTo>
                      <a:lnTo>
                        <a:pt x="101" y="27"/>
                      </a:lnTo>
                      <a:lnTo>
                        <a:pt x="92" y="22"/>
                      </a:lnTo>
                      <a:lnTo>
                        <a:pt x="82" y="20"/>
                      </a:lnTo>
                      <a:lnTo>
                        <a:pt x="72" y="19"/>
                      </a:lnTo>
                      <a:lnTo>
                        <a:pt x="65" y="13"/>
                      </a:lnTo>
                      <a:lnTo>
                        <a:pt x="58" y="9"/>
                      </a:lnTo>
                      <a:lnTo>
                        <a:pt x="49" y="4"/>
                      </a:lnTo>
                      <a:lnTo>
                        <a:pt x="40" y="1"/>
                      </a:lnTo>
                      <a:lnTo>
                        <a:pt x="29" y="0"/>
                      </a:lnTo>
                      <a:lnTo>
                        <a:pt x="21" y="1"/>
                      </a:lnTo>
                      <a:lnTo>
                        <a:pt x="9" y="2"/>
                      </a:lnTo>
                      <a:lnTo>
                        <a:pt x="0" y="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5" name="Freeform 34"/>
                <p:cNvSpPr>
                  <a:spLocks/>
                </p:cNvSpPr>
                <p:nvPr/>
              </p:nvSpPr>
              <p:spPr bwMode="auto">
                <a:xfrm>
                  <a:off x="2618" y="3032"/>
                  <a:ext cx="144" cy="32"/>
                </a:xfrm>
                <a:custGeom>
                  <a:avLst/>
                  <a:gdLst>
                    <a:gd name="T0" fmla="*/ 143 w 144"/>
                    <a:gd name="T1" fmla="*/ 31 h 32"/>
                    <a:gd name="T2" fmla="*/ 140 w 144"/>
                    <a:gd name="T3" fmla="*/ 27 h 32"/>
                    <a:gd name="T4" fmla="*/ 135 w 144"/>
                    <a:gd name="T5" fmla="*/ 24 h 32"/>
                    <a:gd name="T6" fmla="*/ 129 w 144"/>
                    <a:gd name="T7" fmla="*/ 23 h 32"/>
                    <a:gd name="T8" fmla="*/ 122 w 144"/>
                    <a:gd name="T9" fmla="*/ 22 h 32"/>
                    <a:gd name="T10" fmla="*/ 115 w 144"/>
                    <a:gd name="T11" fmla="*/ 21 h 32"/>
                    <a:gd name="T12" fmla="*/ 107 w 144"/>
                    <a:gd name="T13" fmla="*/ 21 h 32"/>
                    <a:gd name="T14" fmla="*/ 99 w 144"/>
                    <a:gd name="T15" fmla="*/ 22 h 32"/>
                    <a:gd name="T16" fmla="*/ 91 w 144"/>
                    <a:gd name="T17" fmla="*/ 20 h 32"/>
                    <a:gd name="T18" fmla="*/ 83 w 144"/>
                    <a:gd name="T19" fmla="*/ 17 h 32"/>
                    <a:gd name="T20" fmla="*/ 75 w 144"/>
                    <a:gd name="T21" fmla="*/ 16 h 32"/>
                    <a:gd name="T22" fmla="*/ 67 w 144"/>
                    <a:gd name="T23" fmla="*/ 15 h 32"/>
                    <a:gd name="T24" fmla="*/ 59 w 144"/>
                    <a:gd name="T25" fmla="*/ 14 h 32"/>
                    <a:gd name="T26" fmla="*/ 54 w 144"/>
                    <a:gd name="T27" fmla="*/ 11 h 32"/>
                    <a:gd name="T28" fmla="*/ 48 w 144"/>
                    <a:gd name="T29" fmla="*/ 7 h 32"/>
                    <a:gd name="T30" fmla="*/ 41 w 144"/>
                    <a:gd name="T31" fmla="*/ 4 h 32"/>
                    <a:gd name="T32" fmla="*/ 34 w 144"/>
                    <a:gd name="T33" fmla="*/ 1 h 32"/>
                    <a:gd name="T34" fmla="*/ 27 w 144"/>
                    <a:gd name="T35" fmla="*/ 0 h 32"/>
                    <a:gd name="T36" fmla="*/ 20 w 144"/>
                    <a:gd name="T37" fmla="*/ 0 h 32"/>
                    <a:gd name="T38" fmla="*/ 12 w 144"/>
                    <a:gd name="T39" fmla="*/ 2 h 32"/>
                    <a:gd name="T40" fmla="*/ 8 w 144"/>
                    <a:gd name="T41" fmla="*/ 5 h 32"/>
                    <a:gd name="T42" fmla="*/ 3 w 144"/>
                    <a:gd name="T43" fmla="*/ 8 h 32"/>
                    <a:gd name="T44" fmla="*/ 0 w 144"/>
                    <a:gd name="T4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32">
                      <a:moveTo>
                        <a:pt x="143" y="31"/>
                      </a:moveTo>
                      <a:lnTo>
                        <a:pt x="140" y="27"/>
                      </a:lnTo>
                      <a:lnTo>
                        <a:pt x="135" y="24"/>
                      </a:lnTo>
                      <a:lnTo>
                        <a:pt x="129" y="23"/>
                      </a:lnTo>
                      <a:lnTo>
                        <a:pt x="122" y="22"/>
                      </a:lnTo>
                      <a:lnTo>
                        <a:pt x="115" y="21"/>
                      </a:lnTo>
                      <a:lnTo>
                        <a:pt x="107" y="21"/>
                      </a:lnTo>
                      <a:lnTo>
                        <a:pt x="99" y="22"/>
                      </a:lnTo>
                      <a:lnTo>
                        <a:pt x="91" y="20"/>
                      </a:lnTo>
                      <a:lnTo>
                        <a:pt x="83" y="17"/>
                      </a:lnTo>
                      <a:lnTo>
                        <a:pt x="75" y="16"/>
                      </a:lnTo>
                      <a:lnTo>
                        <a:pt x="67" y="15"/>
                      </a:lnTo>
                      <a:lnTo>
                        <a:pt x="59" y="14"/>
                      </a:lnTo>
                      <a:lnTo>
                        <a:pt x="54" y="11"/>
                      </a:lnTo>
                      <a:lnTo>
                        <a:pt x="48" y="7"/>
                      </a:lnTo>
                      <a:lnTo>
                        <a:pt x="41" y="4"/>
                      </a:lnTo>
                      <a:lnTo>
                        <a:pt x="34" y="1"/>
                      </a:lnTo>
                      <a:lnTo>
                        <a:pt x="27" y="0"/>
                      </a:lnTo>
                      <a:lnTo>
                        <a:pt x="20" y="0"/>
                      </a:lnTo>
                      <a:lnTo>
                        <a:pt x="12" y="2"/>
                      </a:lnTo>
                      <a:lnTo>
                        <a:pt x="8" y="5"/>
                      </a:lnTo>
                      <a:lnTo>
                        <a:pt x="3" y="8"/>
                      </a:lnTo>
                      <a:lnTo>
                        <a:pt x="0" y="1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6" name="Freeform 35"/>
                <p:cNvSpPr>
                  <a:spLocks/>
                </p:cNvSpPr>
                <p:nvPr/>
              </p:nvSpPr>
              <p:spPr bwMode="auto">
                <a:xfrm>
                  <a:off x="2643" y="3021"/>
                  <a:ext cx="119" cy="17"/>
                </a:xfrm>
                <a:custGeom>
                  <a:avLst/>
                  <a:gdLst>
                    <a:gd name="T0" fmla="*/ 118 w 119"/>
                    <a:gd name="T1" fmla="*/ 16 h 17"/>
                    <a:gd name="T2" fmla="*/ 112 w 119"/>
                    <a:gd name="T3" fmla="*/ 15 h 17"/>
                    <a:gd name="T4" fmla="*/ 105 w 119"/>
                    <a:gd name="T5" fmla="*/ 14 h 17"/>
                    <a:gd name="T6" fmla="*/ 95 w 119"/>
                    <a:gd name="T7" fmla="*/ 14 h 17"/>
                    <a:gd name="T8" fmla="*/ 87 w 119"/>
                    <a:gd name="T9" fmla="*/ 14 h 17"/>
                    <a:gd name="T10" fmla="*/ 77 w 119"/>
                    <a:gd name="T11" fmla="*/ 12 h 17"/>
                    <a:gd name="T12" fmla="*/ 66 w 119"/>
                    <a:gd name="T13" fmla="*/ 11 h 17"/>
                    <a:gd name="T14" fmla="*/ 58 w 119"/>
                    <a:gd name="T15" fmla="*/ 11 h 17"/>
                    <a:gd name="T16" fmla="*/ 48 w 119"/>
                    <a:gd name="T17" fmla="*/ 8 h 17"/>
                    <a:gd name="T18" fmla="*/ 39 w 119"/>
                    <a:gd name="T19" fmla="*/ 3 h 17"/>
                    <a:gd name="T20" fmla="*/ 29 w 119"/>
                    <a:gd name="T21" fmla="*/ 1 h 17"/>
                    <a:gd name="T22" fmla="*/ 22 w 119"/>
                    <a:gd name="T23" fmla="*/ 0 h 17"/>
                    <a:gd name="T24" fmla="*/ 15 w 119"/>
                    <a:gd name="T25" fmla="*/ 0 h 17"/>
                    <a:gd name="T26" fmla="*/ 7 w 119"/>
                    <a:gd name="T27" fmla="*/ 1 h 17"/>
                    <a:gd name="T28" fmla="*/ 0 w 119"/>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7">
                      <a:moveTo>
                        <a:pt x="118" y="16"/>
                      </a:moveTo>
                      <a:lnTo>
                        <a:pt x="112" y="15"/>
                      </a:lnTo>
                      <a:lnTo>
                        <a:pt x="105" y="14"/>
                      </a:lnTo>
                      <a:lnTo>
                        <a:pt x="95" y="14"/>
                      </a:lnTo>
                      <a:lnTo>
                        <a:pt x="87" y="14"/>
                      </a:lnTo>
                      <a:lnTo>
                        <a:pt x="77" y="12"/>
                      </a:lnTo>
                      <a:lnTo>
                        <a:pt x="66" y="11"/>
                      </a:lnTo>
                      <a:lnTo>
                        <a:pt x="58" y="11"/>
                      </a:lnTo>
                      <a:lnTo>
                        <a:pt x="48" y="8"/>
                      </a:lnTo>
                      <a:lnTo>
                        <a:pt x="39" y="3"/>
                      </a:lnTo>
                      <a:lnTo>
                        <a:pt x="29" y="1"/>
                      </a:lnTo>
                      <a:lnTo>
                        <a:pt x="22" y="0"/>
                      </a:lnTo>
                      <a:lnTo>
                        <a:pt x="15" y="0"/>
                      </a:lnTo>
                      <a:lnTo>
                        <a:pt x="7" y="1"/>
                      </a:lnTo>
                      <a:lnTo>
                        <a:pt x="0"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7" name="Freeform 36"/>
                <p:cNvSpPr>
                  <a:spLocks/>
                </p:cNvSpPr>
                <p:nvPr/>
              </p:nvSpPr>
              <p:spPr bwMode="auto">
                <a:xfrm>
                  <a:off x="2485" y="2935"/>
                  <a:ext cx="22" cy="27"/>
                </a:xfrm>
                <a:custGeom>
                  <a:avLst/>
                  <a:gdLst>
                    <a:gd name="T0" fmla="*/ 0 w 22"/>
                    <a:gd name="T1" fmla="*/ 0 h 27"/>
                    <a:gd name="T2" fmla="*/ 5 w 22"/>
                    <a:gd name="T3" fmla="*/ 0 h 27"/>
                    <a:gd name="T4" fmla="*/ 8 w 22"/>
                    <a:gd name="T5" fmla="*/ 1 h 27"/>
                    <a:gd name="T6" fmla="*/ 12 w 22"/>
                    <a:gd name="T7" fmla="*/ 2 h 27"/>
                    <a:gd name="T8" fmla="*/ 16 w 22"/>
                    <a:gd name="T9" fmla="*/ 5 h 27"/>
                    <a:gd name="T10" fmla="*/ 19 w 22"/>
                    <a:gd name="T11" fmla="*/ 8 h 27"/>
                    <a:gd name="T12" fmla="*/ 21 w 22"/>
                    <a:gd name="T13" fmla="*/ 14 h 27"/>
                    <a:gd name="T14" fmla="*/ 21 w 22"/>
                    <a:gd name="T15" fmla="*/ 19 h 27"/>
                    <a:gd name="T16" fmla="*/ 20 w 2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0" y="0"/>
                      </a:moveTo>
                      <a:lnTo>
                        <a:pt x="5" y="0"/>
                      </a:lnTo>
                      <a:lnTo>
                        <a:pt x="8" y="1"/>
                      </a:lnTo>
                      <a:lnTo>
                        <a:pt x="12" y="2"/>
                      </a:lnTo>
                      <a:lnTo>
                        <a:pt x="16" y="5"/>
                      </a:lnTo>
                      <a:lnTo>
                        <a:pt x="19" y="8"/>
                      </a:lnTo>
                      <a:lnTo>
                        <a:pt x="21" y="14"/>
                      </a:lnTo>
                      <a:lnTo>
                        <a:pt x="21" y="19"/>
                      </a:lnTo>
                      <a:lnTo>
                        <a:pt x="20" y="2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8" name="Freeform 37"/>
                <p:cNvSpPr>
                  <a:spLocks/>
                </p:cNvSpPr>
                <p:nvPr/>
              </p:nvSpPr>
              <p:spPr bwMode="auto">
                <a:xfrm>
                  <a:off x="2495" y="2943"/>
                  <a:ext cx="17" cy="37"/>
                </a:xfrm>
                <a:custGeom>
                  <a:avLst/>
                  <a:gdLst>
                    <a:gd name="T0" fmla="*/ 16 w 17"/>
                    <a:gd name="T1" fmla="*/ 0 h 37"/>
                    <a:gd name="T2" fmla="*/ 14 w 17"/>
                    <a:gd name="T3" fmla="*/ 8 h 37"/>
                    <a:gd name="T4" fmla="*/ 13 w 17"/>
                    <a:gd name="T5" fmla="*/ 17 h 37"/>
                    <a:gd name="T6" fmla="*/ 11 w 17"/>
                    <a:gd name="T7" fmla="*/ 23 h 37"/>
                    <a:gd name="T8" fmla="*/ 9 w 17"/>
                    <a:gd name="T9" fmla="*/ 27 h 37"/>
                    <a:gd name="T10" fmla="*/ 6 w 17"/>
                    <a:gd name="T11" fmla="*/ 30 h 37"/>
                    <a:gd name="T12" fmla="*/ 3 w 17"/>
                    <a:gd name="T13" fmla="*/ 33 h 37"/>
                    <a:gd name="T14" fmla="*/ 0 w 17"/>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6" y="0"/>
                      </a:moveTo>
                      <a:lnTo>
                        <a:pt x="14" y="8"/>
                      </a:lnTo>
                      <a:lnTo>
                        <a:pt x="13" y="17"/>
                      </a:lnTo>
                      <a:lnTo>
                        <a:pt x="11" y="23"/>
                      </a:lnTo>
                      <a:lnTo>
                        <a:pt x="9" y="27"/>
                      </a:lnTo>
                      <a:lnTo>
                        <a:pt x="6" y="30"/>
                      </a:lnTo>
                      <a:lnTo>
                        <a:pt x="3" y="33"/>
                      </a:lnTo>
                      <a:lnTo>
                        <a:pt x="0" y="3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9" name="Freeform 38"/>
                <p:cNvSpPr>
                  <a:spLocks/>
                </p:cNvSpPr>
                <p:nvPr/>
              </p:nvSpPr>
              <p:spPr bwMode="auto">
                <a:xfrm>
                  <a:off x="2500" y="2973"/>
                  <a:ext cx="24" cy="17"/>
                </a:xfrm>
                <a:custGeom>
                  <a:avLst/>
                  <a:gdLst>
                    <a:gd name="T0" fmla="*/ 0 w 24"/>
                    <a:gd name="T1" fmla="*/ 0 h 17"/>
                    <a:gd name="T2" fmla="*/ 6 w 24"/>
                    <a:gd name="T3" fmla="*/ 0 h 17"/>
                    <a:gd name="T4" fmla="*/ 11 w 24"/>
                    <a:gd name="T5" fmla="*/ 0 h 17"/>
                    <a:gd name="T6" fmla="*/ 16 w 24"/>
                    <a:gd name="T7" fmla="*/ 6 h 17"/>
                    <a:gd name="T8" fmla="*/ 23 w 24"/>
                    <a:gd name="T9" fmla="*/ 16 h 17"/>
                  </a:gdLst>
                  <a:ahLst/>
                  <a:cxnLst>
                    <a:cxn ang="0">
                      <a:pos x="T0" y="T1"/>
                    </a:cxn>
                    <a:cxn ang="0">
                      <a:pos x="T2" y="T3"/>
                    </a:cxn>
                    <a:cxn ang="0">
                      <a:pos x="T4" y="T5"/>
                    </a:cxn>
                    <a:cxn ang="0">
                      <a:pos x="T6" y="T7"/>
                    </a:cxn>
                    <a:cxn ang="0">
                      <a:pos x="T8" y="T9"/>
                    </a:cxn>
                  </a:cxnLst>
                  <a:rect l="0" t="0" r="r" b="b"/>
                  <a:pathLst>
                    <a:path w="24" h="17">
                      <a:moveTo>
                        <a:pt x="0" y="0"/>
                      </a:moveTo>
                      <a:lnTo>
                        <a:pt x="6" y="0"/>
                      </a:lnTo>
                      <a:lnTo>
                        <a:pt x="11" y="0"/>
                      </a:lnTo>
                      <a:lnTo>
                        <a:pt x="16" y="6"/>
                      </a:lnTo>
                      <a:lnTo>
                        <a:pt x="2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0" name="Freeform 39"/>
                <p:cNvSpPr>
                  <a:spLocks/>
                </p:cNvSpPr>
                <p:nvPr/>
              </p:nvSpPr>
              <p:spPr bwMode="auto">
                <a:xfrm>
                  <a:off x="2495" y="2978"/>
                  <a:ext cx="28" cy="17"/>
                </a:xfrm>
                <a:custGeom>
                  <a:avLst/>
                  <a:gdLst>
                    <a:gd name="T0" fmla="*/ 0 w 28"/>
                    <a:gd name="T1" fmla="*/ 2 h 17"/>
                    <a:gd name="T2" fmla="*/ 6 w 28"/>
                    <a:gd name="T3" fmla="*/ 0 h 17"/>
                    <a:gd name="T4" fmla="*/ 9 w 28"/>
                    <a:gd name="T5" fmla="*/ 0 h 17"/>
                    <a:gd name="T6" fmla="*/ 14 w 28"/>
                    <a:gd name="T7" fmla="*/ 0 h 17"/>
                    <a:gd name="T8" fmla="*/ 19 w 28"/>
                    <a:gd name="T9" fmla="*/ 2 h 17"/>
                    <a:gd name="T10" fmla="*/ 23 w 28"/>
                    <a:gd name="T11" fmla="*/ 10 h 17"/>
                    <a:gd name="T12" fmla="*/ 27 w 2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8" h="17">
                      <a:moveTo>
                        <a:pt x="0" y="2"/>
                      </a:moveTo>
                      <a:lnTo>
                        <a:pt x="6" y="0"/>
                      </a:lnTo>
                      <a:lnTo>
                        <a:pt x="9" y="0"/>
                      </a:lnTo>
                      <a:lnTo>
                        <a:pt x="14" y="0"/>
                      </a:lnTo>
                      <a:lnTo>
                        <a:pt x="19" y="2"/>
                      </a:lnTo>
                      <a:lnTo>
                        <a:pt x="23" y="10"/>
                      </a:lnTo>
                      <a:lnTo>
                        <a:pt x="2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1" name="Freeform 40"/>
                <p:cNvSpPr>
                  <a:spLocks/>
                </p:cNvSpPr>
                <p:nvPr/>
              </p:nvSpPr>
              <p:spPr bwMode="auto">
                <a:xfrm>
                  <a:off x="2572" y="2929"/>
                  <a:ext cx="17" cy="55"/>
                </a:xfrm>
                <a:custGeom>
                  <a:avLst/>
                  <a:gdLst>
                    <a:gd name="T0" fmla="*/ 4 w 17"/>
                    <a:gd name="T1" fmla="*/ 0 h 55"/>
                    <a:gd name="T2" fmla="*/ 7 w 17"/>
                    <a:gd name="T3" fmla="*/ 4 h 55"/>
                    <a:gd name="T4" fmla="*/ 10 w 17"/>
                    <a:gd name="T5" fmla="*/ 8 h 55"/>
                    <a:gd name="T6" fmla="*/ 13 w 17"/>
                    <a:gd name="T7" fmla="*/ 14 h 55"/>
                    <a:gd name="T8" fmla="*/ 16 w 17"/>
                    <a:gd name="T9" fmla="*/ 19 h 55"/>
                    <a:gd name="T10" fmla="*/ 16 w 17"/>
                    <a:gd name="T11" fmla="*/ 26 h 55"/>
                    <a:gd name="T12" fmla="*/ 14 w 17"/>
                    <a:gd name="T13" fmla="*/ 32 h 55"/>
                    <a:gd name="T14" fmla="*/ 13 w 17"/>
                    <a:gd name="T15" fmla="*/ 38 h 55"/>
                    <a:gd name="T16" fmla="*/ 8 w 17"/>
                    <a:gd name="T17" fmla="*/ 44 h 55"/>
                    <a:gd name="T18" fmla="*/ 4 w 17"/>
                    <a:gd name="T19" fmla="*/ 49 h 55"/>
                    <a:gd name="T20" fmla="*/ 0 w 1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5">
                      <a:moveTo>
                        <a:pt x="4" y="0"/>
                      </a:moveTo>
                      <a:lnTo>
                        <a:pt x="7" y="4"/>
                      </a:lnTo>
                      <a:lnTo>
                        <a:pt x="10" y="8"/>
                      </a:lnTo>
                      <a:lnTo>
                        <a:pt x="13" y="14"/>
                      </a:lnTo>
                      <a:lnTo>
                        <a:pt x="16" y="19"/>
                      </a:lnTo>
                      <a:lnTo>
                        <a:pt x="16" y="26"/>
                      </a:lnTo>
                      <a:lnTo>
                        <a:pt x="14" y="32"/>
                      </a:lnTo>
                      <a:lnTo>
                        <a:pt x="13" y="38"/>
                      </a:lnTo>
                      <a:lnTo>
                        <a:pt x="8" y="44"/>
                      </a:lnTo>
                      <a:lnTo>
                        <a:pt x="4" y="49"/>
                      </a:lnTo>
                      <a:lnTo>
                        <a:pt x="0" y="5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2" name="Freeform 41"/>
                <p:cNvSpPr>
                  <a:spLocks/>
                </p:cNvSpPr>
                <p:nvPr/>
              </p:nvSpPr>
              <p:spPr bwMode="auto">
                <a:xfrm>
                  <a:off x="2522" y="2995"/>
                  <a:ext cx="35" cy="17"/>
                </a:xfrm>
                <a:custGeom>
                  <a:avLst/>
                  <a:gdLst>
                    <a:gd name="T0" fmla="*/ 0 w 35"/>
                    <a:gd name="T1" fmla="*/ 16 h 17"/>
                    <a:gd name="T2" fmla="*/ 6 w 35"/>
                    <a:gd name="T3" fmla="*/ 11 h 17"/>
                    <a:gd name="T4" fmla="*/ 12 w 35"/>
                    <a:gd name="T5" fmla="*/ 7 h 17"/>
                    <a:gd name="T6" fmla="*/ 17 w 35"/>
                    <a:gd name="T7" fmla="*/ 4 h 17"/>
                    <a:gd name="T8" fmla="*/ 23 w 35"/>
                    <a:gd name="T9" fmla="*/ 1 h 17"/>
                    <a:gd name="T10" fmla="*/ 29 w 35"/>
                    <a:gd name="T11" fmla="*/ 0 h 17"/>
                    <a:gd name="T12" fmla="*/ 34 w 3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0" y="16"/>
                      </a:moveTo>
                      <a:lnTo>
                        <a:pt x="6" y="11"/>
                      </a:lnTo>
                      <a:lnTo>
                        <a:pt x="12" y="7"/>
                      </a:lnTo>
                      <a:lnTo>
                        <a:pt x="17" y="4"/>
                      </a:lnTo>
                      <a:lnTo>
                        <a:pt x="23" y="1"/>
                      </a:lnTo>
                      <a:lnTo>
                        <a:pt x="29" y="0"/>
                      </a:lnTo>
                      <a:lnTo>
                        <a:pt x="34"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3" name="Freeform 42"/>
                <p:cNvSpPr>
                  <a:spLocks/>
                </p:cNvSpPr>
                <p:nvPr/>
              </p:nvSpPr>
              <p:spPr bwMode="auto">
                <a:xfrm>
                  <a:off x="2569" y="2959"/>
                  <a:ext cx="56" cy="35"/>
                </a:xfrm>
                <a:custGeom>
                  <a:avLst/>
                  <a:gdLst>
                    <a:gd name="T0" fmla="*/ 0 w 56"/>
                    <a:gd name="T1" fmla="*/ 34 h 35"/>
                    <a:gd name="T2" fmla="*/ 6 w 56"/>
                    <a:gd name="T3" fmla="*/ 34 h 35"/>
                    <a:gd name="T4" fmla="*/ 15 w 56"/>
                    <a:gd name="T5" fmla="*/ 32 h 35"/>
                    <a:gd name="T6" fmla="*/ 23 w 56"/>
                    <a:gd name="T7" fmla="*/ 29 h 35"/>
                    <a:gd name="T8" fmla="*/ 30 w 56"/>
                    <a:gd name="T9" fmla="*/ 26 h 35"/>
                    <a:gd name="T10" fmla="*/ 37 w 56"/>
                    <a:gd name="T11" fmla="*/ 22 h 35"/>
                    <a:gd name="T12" fmla="*/ 45 w 56"/>
                    <a:gd name="T13" fmla="*/ 16 h 35"/>
                    <a:gd name="T14" fmla="*/ 48 w 56"/>
                    <a:gd name="T15" fmla="*/ 11 h 35"/>
                    <a:gd name="T16" fmla="*/ 55 w 5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34"/>
                      </a:moveTo>
                      <a:lnTo>
                        <a:pt x="6" y="34"/>
                      </a:lnTo>
                      <a:lnTo>
                        <a:pt x="15" y="32"/>
                      </a:lnTo>
                      <a:lnTo>
                        <a:pt x="23" y="29"/>
                      </a:lnTo>
                      <a:lnTo>
                        <a:pt x="30" y="26"/>
                      </a:lnTo>
                      <a:lnTo>
                        <a:pt x="37" y="22"/>
                      </a:lnTo>
                      <a:lnTo>
                        <a:pt x="45" y="16"/>
                      </a:lnTo>
                      <a:lnTo>
                        <a:pt x="48" y="11"/>
                      </a:lnTo>
                      <a:lnTo>
                        <a:pt x="55"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4" name="Freeform 43"/>
                <p:cNvSpPr>
                  <a:spLocks/>
                </p:cNvSpPr>
                <p:nvPr/>
              </p:nvSpPr>
              <p:spPr bwMode="auto">
                <a:xfrm>
                  <a:off x="2590" y="2984"/>
                  <a:ext cx="27" cy="17"/>
                </a:xfrm>
                <a:custGeom>
                  <a:avLst/>
                  <a:gdLst>
                    <a:gd name="T0" fmla="*/ 0 w 27"/>
                    <a:gd name="T1" fmla="*/ 16 h 17"/>
                    <a:gd name="T2" fmla="*/ 11 w 27"/>
                    <a:gd name="T3" fmla="*/ 10 h 17"/>
                    <a:gd name="T4" fmla="*/ 20 w 27"/>
                    <a:gd name="T5" fmla="*/ 5 h 17"/>
                    <a:gd name="T6" fmla="*/ 26 w 27"/>
                    <a:gd name="T7" fmla="*/ 0 h 17"/>
                  </a:gdLst>
                  <a:ahLst/>
                  <a:cxnLst>
                    <a:cxn ang="0">
                      <a:pos x="T0" y="T1"/>
                    </a:cxn>
                    <a:cxn ang="0">
                      <a:pos x="T2" y="T3"/>
                    </a:cxn>
                    <a:cxn ang="0">
                      <a:pos x="T4" y="T5"/>
                    </a:cxn>
                    <a:cxn ang="0">
                      <a:pos x="T6" y="T7"/>
                    </a:cxn>
                  </a:cxnLst>
                  <a:rect l="0" t="0" r="r" b="b"/>
                  <a:pathLst>
                    <a:path w="27" h="17">
                      <a:moveTo>
                        <a:pt x="0" y="16"/>
                      </a:moveTo>
                      <a:lnTo>
                        <a:pt x="11" y="10"/>
                      </a:lnTo>
                      <a:lnTo>
                        <a:pt x="20" y="5"/>
                      </a:lnTo>
                      <a:lnTo>
                        <a:pt x="2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5" name="Freeform 44"/>
                <p:cNvSpPr>
                  <a:spLocks/>
                </p:cNvSpPr>
                <p:nvPr/>
              </p:nvSpPr>
              <p:spPr bwMode="auto">
                <a:xfrm>
                  <a:off x="2578" y="2981"/>
                  <a:ext cx="78" cy="32"/>
                </a:xfrm>
                <a:custGeom>
                  <a:avLst/>
                  <a:gdLst>
                    <a:gd name="T0" fmla="*/ 0 w 78"/>
                    <a:gd name="T1" fmla="*/ 31 h 32"/>
                    <a:gd name="T2" fmla="*/ 8 w 78"/>
                    <a:gd name="T3" fmla="*/ 26 h 32"/>
                    <a:gd name="T4" fmla="*/ 17 w 78"/>
                    <a:gd name="T5" fmla="*/ 23 h 32"/>
                    <a:gd name="T6" fmla="*/ 25 w 78"/>
                    <a:gd name="T7" fmla="*/ 20 h 32"/>
                    <a:gd name="T8" fmla="*/ 36 w 78"/>
                    <a:gd name="T9" fmla="*/ 16 h 32"/>
                    <a:gd name="T10" fmla="*/ 44 w 78"/>
                    <a:gd name="T11" fmla="*/ 12 h 32"/>
                    <a:gd name="T12" fmla="*/ 46 w 78"/>
                    <a:gd name="T13" fmla="*/ 12 h 32"/>
                    <a:gd name="T14" fmla="*/ 58 w 78"/>
                    <a:gd name="T15" fmla="*/ 4 h 32"/>
                    <a:gd name="T16" fmla="*/ 68 w 78"/>
                    <a:gd name="T17" fmla="*/ 2 h 32"/>
                    <a:gd name="T18" fmla="*/ 77 w 7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2">
                      <a:moveTo>
                        <a:pt x="0" y="31"/>
                      </a:moveTo>
                      <a:lnTo>
                        <a:pt x="8" y="26"/>
                      </a:lnTo>
                      <a:lnTo>
                        <a:pt x="17" y="23"/>
                      </a:lnTo>
                      <a:lnTo>
                        <a:pt x="25" y="20"/>
                      </a:lnTo>
                      <a:lnTo>
                        <a:pt x="36" y="16"/>
                      </a:lnTo>
                      <a:lnTo>
                        <a:pt x="44" y="12"/>
                      </a:lnTo>
                      <a:lnTo>
                        <a:pt x="46" y="12"/>
                      </a:lnTo>
                      <a:lnTo>
                        <a:pt x="58" y="4"/>
                      </a:lnTo>
                      <a:lnTo>
                        <a:pt x="68" y="2"/>
                      </a:lnTo>
                      <a:lnTo>
                        <a:pt x="77"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6" name="Freeform 45"/>
                <p:cNvSpPr>
                  <a:spLocks/>
                </p:cNvSpPr>
                <p:nvPr/>
              </p:nvSpPr>
              <p:spPr bwMode="auto">
                <a:xfrm>
                  <a:off x="2473" y="2935"/>
                  <a:ext cx="17" cy="17"/>
                </a:xfrm>
                <a:custGeom>
                  <a:avLst/>
                  <a:gdLst>
                    <a:gd name="T0" fmla="*/ 0 w 17"/>
                    <a:gd name="T1" fmla="*/ 16 h 17"/>
                    <a:gd name="T2" fmla="*/ 9 w 17"/>
                    <a:gd name="T3" fmla="*/ 16 h 17"/>
                    <a:gd name="T4" fmla="*/ 16 w 17"/>
                    <a:gd name="T5" fmla="*/ 0 h 17"/>
                  </a:gdLst>
                  <a:ahLst/>
                  <a:cxnLst>
                    <a:cxn ang="0">
                      <a:pos x="T0" y="T1"/>
                    </a:cxn>
                    <a:cxn ang="0">
                      <a:pos x="T2" y="T3"/>
                    </a:cxn>
                    <a:cxn ang="0">
                      <a:pos x="T4" y="T5"/>
                    </a:cxn>
                  </a:cxnLst>
                  <a:rect l="0" t="0" r="r" b="b"/>
                  <a:pathLst>
                    <a:path w="17" h="17">
                      <a:moveTo>
                        <a:pt x="0" y="16"/>
                      </a:moveTo>
                      <a:lnTo>
                        <a:pt x="9" y="16"/>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7" name="Freeform 46"/>
                <p:cNvSpPr>
                  <a:spLocks/>
                </p:cNvSpPr>
                <p:nvPr/>
              </p:nvSpPr>
              <p:spPr bwMode="auto">
                <a:xfrm>
                  <a:off x="2606" y="3046"/>
                  <a:ext cx="18" cy="17"/>
                </a:xfrm>
                <a:custGeom>
                  <a:avLst/>
                  <a:gdLst>
                    <a:gd name="T0" fmla="*/ 17 w 18"/>
                    <a:gd name="T1" fmla="*/ 0 h 17"/>
                    <a:gd name="T2" fmla="*/ 12 w 18"/>
                    <a:gd name="T3" fmla="*/ 3 h 17"/>
                    <a:gd name="T4" fmla="*/ 8 w 18"/>
                    <a:gd name="T5" fmla="*/ 3 h 17"/>
                    <a:gd name="T6" fmla="*/ 4 w 18"/>
                    <a:gd name="T7" fmla="*/ 9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2" y="3"/>
                      </a:lnTo>
                      <a:lnTo>
                        <a:pt x="8" y="3"/>
                      </a:lnTo>
                      <a:lnTo>
                        <a:pt x="4"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8" name="Freeform 47"/>
                <p:cNvSpPr>
                  <a:spLocks/>
                </p:cNvSpPr>
                <p:nvPr/>
              </p:nvSpPr>
              <p:spPr bwMode="auto">
                <a:xfrm>
                  <a:off x="2640" y="3058"/>
                  <a:ext cx="18" cy="17"/>
                </a:xfrm>
                <a:custGeom>
                  <a:avLst/>
                  <a:gdLst>
                    <a:gd name="T0" fmla="*/ 17 w 18"/>
                    <a:gd name="T1" fmla="*/ 0 h 17"/>
                    <a:gd name="T2" fmla="*/ 11 w 18"/>
                    <a:gd name="T3" fmla="*/ 0 h 17"/>
                    <a:gd name="T4" fmla="*/ 5 w 18"/>
                    <a:gd name="T5" fmla="*/ 5 h 17"/>
                    <a:gd name="T6" fmla="*/ 0 w 18"/>
                    <a:gd name="T7" fmla="*/ 16 h 17"/>
                  </a:gdLst>
                  <a:ahLst/>
                  <a:cxnLst>
                    <a:cxn ang="0">
                      <a:pos x="T0" y="T1"/>
                    </a:cxn>
                    <a:cxn ang="0">
                      <a:pos x="T2" y="T3"/>
                    </a:cxn>
                    <a:cxn ang="0">
                      <a:pos x="T4" y="T5"/>
                    </a:cxn>
                    <a:cxn ang="0">
                      <a:pos x="T6" y="T7"/>
                    </a:cxn>
                  </a:cxnLst>
                  <a:rect l="0" t="0" r="r" b="b"/>
                  <a:pathLst>
                    <a:path w="18" h="17">
                      <a:moveTo>
                        <a:pt x="17" y="0"/>
                      </a:moveTo>
                      <a:lnTo>
                        <a:pt x="11" y="0"/>
                      </a:lnTo>
                      <a:lnTo>
                        <a:pt x="5" y="5"/>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49" name="Freeform 48"/>
                <p:cNvSpPr>
                  <a:spLocks/>
                </p:cNvSpPr>
                <p:nvPr/>
              </p:nvSpPr>
              <p:spPr bwMode="auto">
                <a:xfrm>
                  <a:off x="2656" y="3046"/>
                  <a:ext cx="24" cy="17"/>
                </a:xfrm>
                <a:custGeom>
                  <a:avLst/>
                  <a:gdLst>
                    <a:gd name="T0" fmla="*/ 23 w 24"/>
                    <a:gd name="T1" fmla="*/ 0 h 17"/>
                    <a:gd name="T2" fmla="*/ 19 w 24"/>
                    <a:gd name="T3" fmla="*/ 1 h 17"/>
                    <a:gd name="T4" fmla="*/ 14 w 24"/>
                    <a:gd name="T5" fmla="*/ 2 h 17"/>
                    <a:gd name="T6" fmla="*/ 10 w 24"/>
                    <a:gd name="T7" fmla="*/ 5 h 17"/>
                    <a:gd name="T8" fmla="*/ 6 w 24"/>
                    <a:gd name="T9" fmla="*/ 8 h 17"/>
                    <a:gd name="T10" fmla="*/ 3 w 24"/>
                    <a:gd name="T11" fmla="*/ 11 h 17"/>
                    <a:gd name="T12" fmla="*/ 1 w 24"/>
                    <a:gd name="T13" fmla="*/ 14 h 17"/>
                    <a:gd name="T14" fmla="*/ 0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3" y="0"/>
                      </a:moveTo>
                      <a:lnTo>
                        <a:pt x="19" y="1"/>
                      </a:lnTo>
                      <a:lnTo>
                        <a:pt x="14" y="2"/>
                      </a:lnTo>
                      <a:lnTo>
                        <a:pt x="10" y="5"/>
                      </a:lnTo>
                      <a:lnTo>
                        <a:pt x="6" y="8"/>
                      </a:lnTo>
                      <a:lnTo>
                        <a:pt x="3" y="11"/>
                      </a:lnTo>
                      <a:lnTo>
                        <a:pt x="1" y="14"/>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0" name="Freeform 49"/>
                <p:cNvSpPr>
                  <a:spLocks/>
                </p:cNvSpPr>
                <p:nvPr/>
              </p:nvSpPr>
              <p:spPr bwMode="auto">
                <a:xfrm>
                  <a:off x="2700" y="3054"/>
                  <a:ext cx="19" cy="17"/>
                </a:xfrm>
                <a:custGeom>
                  <a:avLst/>
                  <a:gdLst>
                    <a:gd name="T0" fmla="*/ 18 w 19"/>
                    <a:gd name="T1" fmla="*/ 0 h 17"/>
                    <a:gd name="T2" fmla="*/ 9 w 19"/>
                    <a:gd name="T3" fmla="*/ 2 h 17"/>
                    <a:gd name="T4" fmla="*/ 6 w 19"/>
                    <a:gd name="T5" fmla="*/ 5 h 17"/>
                    <a:gd name="T6" fmla="*/ 2 w 19"/>
                    <a:gd name="T7" fmla="*/ 10 h 17"/>
                    <a:gd name="T8" fmla="*/ 0 w 19"/>
                    <a:gd name="T9" fmla="*/ 16 h 17"/>
                  </a:gdLst>
                  <a:ahLst/>
                  <a:cxnLst>
                    <a:cxn ang="0">
                      <a:pos x="T0" y="T1"/>
                    </a:cxn>
                    <a:cxn ang="0">
                      <a:pos x="T2" y="T3"/>
                    </a:cxn>
                    <a:cxn ang="0">
                      <a:pos x="T4" y="T5"/>
                    </a:cxn>
                    <a:cxn ang="0">
                      <a:pos x="T6" y="T7"/>
                    </a:cxn>
                    <a:cxn ang="0">
                      <a:pos x="T8" y="T9"/>
                    </a:cxn>
                  </a:cxnLst>
                  <a:rect l="0" t="0" r="r" b="b"/>
                  <a:pathLst>
                    <a:path w="19" h="17">
                      <a:moveTo>
                        <a:pt x="18" y="0"/>
                      </a:moveTo>
                      <a:lnTo>
                        <a:pt x="9" y="2"/>
                      </a:lnTo>
                      <a:lnTo>
                        <a:pt x="6" y="5"/>
                      </a:lnTo>
                      <a:lnTo>
                        <a:pt x="2"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1" name="Freeform 50"/>
                <p:cNvSpPr>
                  <a:spLocks/>
                </p:cNvSpPr>
                <p:nvPr/>
              </p:nvSpPr>
              <p:spPr bwMode="auto">
                <a:xfrm>
                  <a:off x="2714" y="3035"/>
                  <a:ext cx="21" cy="17"/>
                </a:xfrm>
                <a:custGeom>
                  <a:avLst/>
                  <a:gdLst>
                    <a:gd name="T0" fmla="*/ 20 w 21"/>
                    <a:gd name="T1" fmla="*/ 0 h 17"/>
                    <a:gd name="T2" fmla="*/ 13 w 21"/>
                    <a:gd name="T3" fmla="*/ 3 h 17"/>
                    <a:gd name="T4" fmla="*/ 9 w 21"/>
                    <a:gd name="T5" fmla="*/ 6 h 17"/>
                    <a:gd name="T6" fmla="*/ 6 w 21"/>
                    <a:gd name="T7" fmla="*/ 9 h 17"/>
                    <a:gd name="T8" fmla="*/ 3 w 21"/>
                    <a:gd name="T9" fmla="*/ 12 h 17"/>
                    <a:gd name="T10" fmla="*/ 0 w 21"/>
                    <a:gd name="T11" fmla="*/ 16 h 17"/>
                  </a:gdLst>
                  <a:ahLst/>
                  <a:cxnLst>
                    <a:cxn ang="0">
                      <a:pos x="T0" y="T1"/>
                    </a:cxn>
                    <a:cxn ang="0">
                      <a:pos x="T2" y="T3"/>
                    </a:cxn>
                    <a:cxn ang="0">
                      <a:pos x="T4" y="T5"/>
                    </a:cxn>
                    <a:cxn ang="0">
                      <a:pos x="T6" y="T7"/>
                    </a:cxn>
                    <a:cxn ang="0">
                      <a:pos x="T8" y="T9"/>
                    </a:cxn>
                    <a:cxn ang="0">
                      <a:pos x="T10" y="T11"/>
                    </a:cxn>
                  </a:cxnLst>
                  <a:rect l="0" t="0" r="r" b="b"/>
                  <a:pathLst>
                    <a:path w="21" h="17">
                      <a:moveTo>
                        <a:pt x="20" y="0"/>
                      </a:moveTo>
                      <a:lnTo>
                        <a:pt x="13" y="3"/>
                      </a:lnTo>
                      <a:lnTo>
                        <a:pt x="9" y="6"/>
                      </a:lnTo>
                      <a:lnTo>
                        <a:pt x="6" y="9"/>
                      </a:lnTo>
                      <a:lnTo>
                        <a:pt x="3" y="12"/>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2" name="Freeform 51"/>
                <p:cNvSpPr>
                  <a:spLocks/>
                </p:cNvSpPr>
                <p:nvPr/>
              </p:nvSpPr>
              <p:spPr bwMode="auto">
                <a:xfrm>
                  <a:off x="2683" y="3032"/>
                  <a:ext cx="18" cy="17"/>
                </a:xfrm>
                <a:custGeom>
                  <a:avLst/>
                  <a:gdLst>
                    <a:gd name="T0" fmla="*/ 17 w 18"/>
                    <a:gd name="T1" fmla="*/ 0 h 17"/>
                    <a:gd name="T2" fmla="*/ 10 w 18"/>
                    <a:gd name="T3" fmla="*/ 2 h 17"/>
                    <a:gd name="T4" fmla="*/ 7 w 18"/>
                    <a:gd name="T5" fmla="*/ 6 h 17"/>
                    <a:gd name="T6" fmla="*/ 3 w 18"/>
                    <a:gd name="T7" fmla="*/ 10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0"/>
                      </a:moveTo>
                      <a:lnTo>
                        <a:pt x="10" y="2"/>
                      </a:lnTo>
                      <a:lnTo>
                        <a:pt x="7" y="6"/>
                      </a:lnTo>
                      <a:lnTo>
                        <a:pt x="3" y="1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3" name="Freeform 52"/>
                <p:cNvSpPr>
                  <a:spLocks/>
                </p:cNvSpPr>
                <p:nvPr/>
              </p:nvSpPr>
              <p:spPr bwMode="auto">
                <a:xfrm>
                  <a:off x="2705" y="3012"/>
                  <a:ext cx="22" cy="17"/>
                </a:xfrm>
                <a:custGeom>
                  <a:avLst/>
                  <a:gdLst>
                    <a:gd name="T0" fmla="*/ 21 w 22"/>
                    <a:gd name="T1" fmla="*/ 0 h 17"/>
                    <a:gd name="T2" fmla="*/ 12 w 22"/>
                    <a:gd name="T3" fmla="*/ 2 h 17"/>
                    <a:gd name="T4" fmla="*/ 7 w 22"/>
                    <a:gd name="T5" fmla="*/ 5 h 17"/>
                    <a:gd name="T6" fmla="*/ 3 w 22"/>
                    <a:gd name="T7" fmla="*/ 8 h 17"/>
                    <a:gd name="T8" fmla="*/ 1 w 22"/>
                    <a:gd name="T9" fmla="*/ 11 h 17"/>
                    <a:gd name="T10" fmla="*/ 0 w 22"/>
                    <a:gd name="T11" fmla="*/ 16 h 17"/>
                  </a:gdLst>
                  <a:ahLst/>
                  <a:cxnLst>
                    <a:cxn ang="0">
                      <a:pos x="T0" y="T1"/>
                    </a:cxn>
                    <a:cxn ang="0">
                      <a:pos x="T2" y="T3"/>
                    </a:cxn>
                    <a:cxn ang="0">
                      <a:pos x="T4" y="T5"/>
                    </a:cxn>
                    <a:cxn ang="0">
                      <a:pos x="T6" y="T7"/>
                    </a:cxn>
                    <a:cxn ang="0">
                      <a:pos x="T8" y="T9"/>
                    </a:cxn>
                    <a:cxn ang="0">
                      <a:pos x="T10" y="T11"/>
                    </a:cxn>
                  </a:cxnLst>
                  <a:rect l="0" t="0" r="r" b="b"/>
                  <a:pathLst>
                    <a:path w="22" h="17">
                      <a:moveTo>
                        <a:pt x="21" y="0"/>
                      </a:moveTo>
                      <a:lnTo>
                        <a:pt x="12" y="2"/>
                      </a:lnTo>
                      <a:lnTo>
                        <a:pt x="7" y="5"/>
                      </a:lnTo>
                      <a:lnTo>
                        <a:pt x="3" y="8"/>
                      </a:lnTo>
                      <a:lnTo>
                        <a:pt x="1" y="11"/>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4" name="Freeform 53"/>
                <p:cNvSpPr>
                  <a:spLocks/>
                </p:cNvSpPr>
                <p:nvPr/>
              </p:nvSpPr>
              <p:spPr bwMode="auto">
                <a:xfrm>
                  <a:off x="2666" y="3002"/>
                  <a:ext cx="32" cy="17"/>
                </a:xfrm>
                <a:custGeom>
                  <a:avLst/>
                  <a:gdLst>
                    <a:gd name="T0" fmla="*/ 31 w 32"/>
                    <a:gd name="T1" fmla="*/ 0 h 17"/>
                    <a:gd name="T2" fmla="*/ 18 w 32"/>
                    <a:gd name="T3" fmla="*/ 0 h 17"/>
                    <a:gd name="T4" fmla="*/ 9 w 32"/>
                    <a:gd name="T5" fmla="*/ 4 h 17"/>
                    <a:gd name="T6" fmla="*/ 3 w 32"/>
                    <a:gd name="T7" fmla="*/ 9 h 17"/>
                    <a:gd name="T8" fmla="*/ 0 w 32"/>
                    <a:gd name="T9" fmla="*/ 16 h 17"/>
                  </a:gdLst>
                  <a:ahLst/>
                  <a:cxnLst>
                    <a:cxn ang="0">
                      <a:pos x="T0" y="T1"/>
                    </a:cxn>
                    <a:cxn ang="0">
                      <a:pos x="T2" y="T3"/>
                    </a:cxn>
                    <a:cxn ang="0">
                      <a:pos x="T4" y="T5"/>
                    </a:cxn>
                    <a:cxn ang="0">
                      <a:pos x="T6" y="T7"/>
                    </a:cxn>
                    <a:cxn ang="0">
                      <a:pos x="T8" y="T9"/>
                    </a:cxn>
                  </a:cxnLst>
                  <a:rect l="0" t="0" r="r" b="b"/>
                  <a:pathLst>
                    <a:path w="32" h="17">
                      <a:moveTo>
                        <a:pt x="31" y="0"/>
                      </a:moveTo>
                      <a:lnTo>
                        <a:pt x="18" y="0"/>
                      </a:lnTo>
                      <a:lnTo>
                        <a:pt x="9" y="4"/>
                      </a:lnTo>
                      <a:lnTo>
                        <a:pt x="3" y="9"/>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5" name="Freeform 54"/>
                <p:cNvSpPr>
                  <a:spLocks/>
                </p:cNvSpPr>
                <p:nvPr/>
              </p:nvSpPr>
              <p:spPr bwMode="auto">
                <a:xfrm>
                  <a:off x="2656" y="3007"/>
                  <a:ext cx="17" cy="17"/>
                </a:xfrm>
                <a:custGeom>
                  <a:avLst/>
                  <a:gdLst>
                    <a:gd name="T0" fmla="*/ 5 w 17"/>
                    <a:gd name="T1" fmla="*/ 16 h 17"/>
                    <a:gd name="T2" fmla="*/ 0 w 17"/>
                    <a:gd name="T3" fmla="*/ 11 h 17"/>
                    <a:gd name="T4" fmla="*/ 5 w 17"/>
                    <a:gd name="T5" fmla="*/ 5 h 17"/>
                    <a:gd name="T6" fmla="*/ 16 w 17"/>
                    <a:gd name="T7" fmla="*/ 0 h 17"/>
                  </a:gdLst>
                  <a:ahLst/>
                  <a:cxnLst>
                    <a:cxn ang="0">
                      <a:pos x="T0" y="T1"/>
                    </a:cxn>
                    <a:cxn ang="0">
                      <a:pos x="T2" y="T3"/>
                    </a:cxn>
                    <a:cxn ang="0">
                      <a:pos x="T4" y="T5"/>
                    </a:cxn>
                    <a:cxn ang="0">
                      <a:pos x="T6" y="T7"/>
                    </a:cxn>
                  </a:cxnLst>
                  <a:rect l="0" t="0" r="r" b="b"/>
                  <a:pathLst>
                    <a:path w="17" h="17">
                      <a:moveTo>
                        <a:pt x="5" y="16"/>
                      </a:moveTo>
                      <a:lnTo>
                        <a:pt x="0" y="11"/>
                      </a:lnTo>
                      <a:lnTo>
                        <a:pt x="5" y="5"/>
                      </a:lnTo>
                      <a:lnTo>
                        <a:pt x="16"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6" name="Freeform 55"/>
                <p:cNvSpPr>
                  <a:spLocks/>
                </p:cNvSpPr>
                <p:nvPr/>
              </p:nvSpPr>
              <p:spPr bwMode="auto">
                <a:xfrm>
                  <a:off x="2631" y="3022"/>
                  <a:ext cx="17" cy="17"/>
                </a:xfrm>
                <a:custGeom>
                  <a:avLst/>
                  <a:gdLst>
                    <a:gd name="T0" fmla="*/ 16 w 17"/>
                    <a:gd name="T1" fmla="*/ 16 h 17"/>
                    <a:gd name="T2" fmla="*/ 8 w 17"/>
                    <a:gd name="T3" fmla="*/ 9 h 17"/>
                    <a:gd name="T4" fmla="*/ 0 w 17"/>
                    <a:gd name="T5" fmla="*/ 0 h 17"/>
                  </a:gdLst>
                  <a:ahLst/>
                  <a:cxnLst>
                    <a:cxn ang="0">
                      <a:pos x="T0" y="T1"/>
                    </a:cxn>
                    <a:cxn ang="0">
                      <a:pos x="T2" y="T3"/>
                    </a:cxn>
                    <a:cxn ang="0">
                      <a:pos x="T4" y="T5"/>
                    </a:cxn>
                  </a:cxnLst>
                  <a:rect l="0" t="0" r="r" b="b"/>
                  <a:pathLst>
                    <a:path w="17" h="17">
                      <a:moveTo>
                        <a:pt x="16" y="16"/>
                      </a:moveTo>
                      <a:lnTo>
                        <a:pt x="8" y="9"/>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57" name="Line 32"/>
                <p:cNvSpPr>
                  <a:spLocks noChangeShapeType="1"/>
                </p:cNvSpPr>
                <p:nvPr/>
              </p:nvSpPr>
              <p:spPr bwMode="auto">
                <a:xfrm flipH="1" flipV="1">
                  <a:off x="2640" y="3079"/>
                  <a:ext cx="4"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grpSp>
            <p:nvGrpSpPr>
              <p:cNvPr id="11" name="Group 10"/>
              <p:cNvGrpSpPr>
                <a:grpSpLocks/>
              </p:cNvGrpSpPr>
              <p:nvPr/>
            </p:nvGrpSpPr>
            <p:grpSpPr bwMode="auto">
              <a:xfrm>
                <a:off x="2734" y="2856"/>
                <a:ext cx="275" cy="202"/>
                <a:chOff x="2734" y="2856"/>
                <a:chExt cx="275" cy="202"/>
              </a:xfrm>
            </p:grpSpPr>
            <p:sp>
              <p:nvSpPr>
                <p:cNvPr id="12" name="Freeform 11"/>
                <p:cNvSpPr>
                  <a:spLocks/>
                </p:cNvSpPr>
                <p:nvPr/>
              </p:nvSpPr>
              <p:spPr bwMode="auto">
                <a:xfrm>
                  <a:off x="2734" y="2856"/>
                  <a:ext cx="275" cy="202"/>
                </a:xfrm>
                <a:custGeom>
                  <a:avLst/>
                  <a:gdLst>
                    <a:gd name="T0" fmla="*/ 84 w 275"/>
                    <a:gd name="T1" fmla="*/ 4 h 202"/>
                    <a:gd name="T2" fmla="*/ 124 w 275"/>
                    <a:gd name="T3" fmla="*/ 0 h 202"/>
                    <a:gd name="T4" fmla="*/ 141 w 275"/>
                    <a:gd name="T5" fmla="*/ 1 h 202"/>
                    <a:gd name="T6" fmla="*/ 152 w 275"/>
                    <a:gd name="T7" fmla="*/ 4 h 202"/>
                    <a:gd name="T8" fmla="*/ 175 w 275"/>
                    <a:gd name="T9" fmla="*/ 6 h 202"/>
                    <a:gd name="T10" fmla="*/ 215 w 275"/>
                    <a:gd name="T11" fmla="*/ 9 h 202"/>
                    <a:gd name="T12" fmla="*/ 253 w 275"/>
                    <a:gd name="T13" fmla="*/ 9 h 202"/>
                    <a:gd name="T14" fmla="*/ 268 w 275"/>
                    <a:gd name="T15" fmla="*/ 11 h 202"/>
                    <a:gd name="T16" fmla="*/ 273 w 275"/>
                    <a:gd name="T17" fmla="*/ 17 h 202"/>
                    <a:gd name="T18" fmla="*/ 274 w 275"/>
                    <a:gd name="T19" fmla="*/ 27 h 202"/>
                    <a:gd name="T20" fmla="*/ 270 w 275"/>
                    <a:gd name="T21" fmla="*/ 36 h 202"/>
                    <a:gd name="T22" fmla="*/ 265 w 275"/>
                    <a:gd name="T23" fmla="*/ 41 h 202"/>
                    <a:gd name="T24" fmla="*/ 256 w 275"/>
                    <a:gd name="T25" fmla="*/ 45 h 202"/>
                    <a:gd name="T26" fmla="*/ 239 w 275"/>
                    <a:gd name="T27" fmla="*/ 48 h 202"/>
                    <a:gd name="T28" fmla="*/ 226 w 275"/>
                    <a:gd name="T29" fmla="*/ 50 h 202"/>
                    <a:gd name="T30" fmla="*/ 215 w 275"/>
                    <a:gd name="T31" fmla="*/ 49 h 202"/>
                    <a:gd name="T32" fmla="*/ 201 w 275"/>
                    <a:gd name="T33" fmla="*/ 47 h 202"/>
                    <a:gd name="T34" fmla="*/ 192 w 275"/>
                    <a:gd name="T35" fmla="*/ 48 h 202"/>
                    <a:gd name="T36" fmla="*/ 186 w 275"/>
                    <a:gd name="T37" fmla="*/ 51 h 202"/>
                    <a:gd name="T38" fmla="*/ 179 w 275"/>
                    <a:gd name="T39" fmla="*/ 57 h 202"/>
                    <a:gd name="T40" fmla="*/ 175 w 275"/>
                    <a:gd name="T41" fmla="*/ 65 h 202"/>
                    <a:gd name="T42" fmla="*/ 176 w 275"/>
                    <a:gd name="T43" fmla="*/ 69 h 202"/>
                    <a:gd name="T44" fmla="*/ 183 w 275"/>
                    <a:gd name="T45" fmla="*/ 87 h 202"/>
                    <a:gd name="T46" fmla="*/ 199 w 275"/>
                    <a:gd name="T47" fmla="*/ 114 h 202"/>
                    <a:gd name="T48" fmla="*/ 209 w 275"/>
                    <a:gd name="T49" fmla="*/ 136 h 202"/>
                    <a:gd name="T50" fmla="*/ 222 w 275"/>
                    <a:gd name="T51" fmla="*/ 150 h 202"/>
                    <a:gd name="T52" fmla="*/ 236 w 275"/>
                    <a:gd name="T53" fmla="*/ 161 h 202"/>
                    <a:gd name="T54" fmla="*/ 242 w 275"/>
                    <a:gd name="T55" fmla="*/ 168 h 202"/>
                    <a:gd name="T56" fmla="*/ 244 w 275"/>
                    <a:gd name="T57" fmla="*/ 174 h 202"/>
                    <a:gd name="T58" fmla="*/ 244 w 275"/>
                    <a:gd name="T59" fmla="*/ 179 h 202"/>
                    <a:gd name="T60" fmla="*/ 242 w 275"/>
                    <a:gd name="T61" fmla="*/ 185 h 202"/>
                    <a:gd name="T62" fmla="*/ 239 w 275"/>
                    <a:gd name="T63" fmla="*/ 190 h 202"/>
                    <a:gd name="T64" fmla="*/ 233 w 275"/>
                    <a:gd name="T65" fmla="*/ 192 h 202"/>
                    <a:gd name="T66" fmla="*/ 226 w 275"/>
                    <a:gd name="T67" fmla="*/ 193 h 202"/>
                    <a:gd name="T68" fmla="*/ 214 w 275"/>
                    <a:gd name="T69" fmla="*/ 190 h 202"/>
                    <a:gd name="T70" fmla="*/ 209 w 275"/>
                    <a:gd name="T71" fmla="*/ 194 h 202"/>
                    <a:gd name="T72" fmla="*/ 201 w 275"/>
                    <a:gd name="T73" fmla="*/ 196 h 202"/>
                    <a:gd name="T74" fmla="*/ 192 w 275"/>
                    <a:gd name="T75" fmla="*/ 195 h 202"/>
                    <a:gd name="T76" fmla="*/ 182 w 275"/>
                    <a:gd name="T77" fmla="*/ 193 h 202"/>
                    <a:gd name="T78" fmla="*/ 173 w 275"/>
                    <a:gd name="T79" fmla="*/ 191 h 202"/>
                    <a:gd name="T80" fmla="*/ 171 w 275"/>
                    <a:gd name="T81" fmla="*/ 196 h 202"/>
                    <a:gd name="T82" fmla="*/ 165 w 275"/>
                    <a:gd name="T83" fmla="*/ 200 h 202"/>
                    <a:gd name="T84" fmla="*/ 156 w 275"/>
                    <a:gd name="T85" fmla="*/ 201 h 202"/>
                    <a:gd name="T86" fmla="*/ 141 w 275"/>
                    <a:gd name="T87" fmla="*/ 197 h 202"/>
                    <a:gd name="T88" fmla="*/ 112 w 275"/>
                    <a:gd name="T89" fmla="*/ 184 h 202"/>
                    <a:gd name="T90" fmla="*/ 105 w 275"/>
                    <a:gd name="T91" fmla="*/ 183 h 202"/>
                    <a:gd name="T92" fmla="*/ 100 w 275"/>
                    <a:gd name="T93" fmla="*/ 185 h 202"/>
                    <a:gd name="T94" fmla="*/ 95 w 275"/>
                    <a:gd name="T95" fmla="*/ 186 h 202"/>
                    <a:gd name="T96" fmla="*/ 90 w 275"/>
                    <a:gd name="T97" fmla="*/ 185 h 202"/>
                    <a:gd name="T98" fmla="*/ 85 w 275"/>
                    <a:gd name="T99" fmla="*/ 184 h 202"/>
                    <a:gd name="T100" fmla="*/ 81 w 275"/>
                    <a:gd name="T101" fmla="*/ 182 h 202"/>
                    <a:gd name="T102" fmla="*/ 73 w 275"/>
                    <a:gd name="T103" fmla="*/ 174 h 202"/>
                    <a:gd name="T104" fmla="*/ 56 w 275"/>
                    <a:gd name="T105" fmla="*/ 160 h 202"/>
                    <a:gd name="T106" fmla="*/ 44 w 275"/>
                    <a:gd name="T107" fmla="*/ 147 h 202"/>
                    <a:gd name="T108" fmla="*/ 30 w 275"/>
                    <a:gd name="T109" fmla="*/ 134 h 202"/>
                    <a:gd name="T110" fmla="*/ 6 w 275"/>
                    <a:gd name="T111" fmla="*/ 97 h 202"/>
                    <a:gd name="T112" fmla="*/ 0 w 275"/>
                    <a:gd name="T113" fmla="*/ 72 h 202"/>
                    <a:gd name="T114" fmla="*/ 0 w 275"/>
                    <a:gd name="T115" fmla="*/ 51 h 202"/>
                    <a:gd name="T116" fmla="*/ 7 w 275"/>
                    <a:gd name="T117" fmla="*/ 36 h 202"/>
                    <a:gd name="T118" fmla="*/ 15 w 275"/>
                    <a:gd name="T119" fmla="*/ 28 h 202"/>
                    <a:gd name="T120" fmla="*/ 26 w 275"/>
                    <a:gd name="T121" fmla="*/ 24 h 202"/>
                    <a:gd name="T122" fmla="*/ 38 w 275"/>
                    <a:gd name="T123" fmla="*/ 22 h 202"/>
                    <a:gd name="T124" fmla="*/ 51 w 275"/>
                    <a:gd name="T125" fmla="*/ 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02">
                      <a:moveTo>
                        <a:pt x="58" y="22"/>
                      </a:moveTo>
                      <a:lnTo>
                        <a:pt x="84" y="4"/>
                      </a:lnTo>
                      <a:lnTo>
                        <a:pt x="110" y="1"/>
                      </a:lnTo>
                      <a:lnTo>
                        <a:pt x="124" y="0"/>
                      </a:lnTo>
                      <a:lnTo>
                        <a:pt x="133" y="0"/>
                      </a:lnTo>
                      <a:lnTo>
                        <a:pt x="141" y="1"/>
                      </a:lnTo>
                      <a:lnTo>
                        <a:pt x="147" y="2"/>
                      </a:lnTo>
                      <a:lnTo>
                        <a:pt x="152" y="4"/>
                      </a:lnTo>
                      <a:lnTo>
                        <a:pt x="157" y="6"/>
                      </a:lnTo>
                      <a:lnTo>
                        <a:pt x="175" y="6"/>
                      </a:lnTo>
                      <a:lnTo>
                        <a:pt x="198" y="8"/>
                      </a:lnTo>
                      <a:lnTo>
                        <a:pt x="215" y="9"/>
                      </a:lnTo>
                      <a:lnTo>
                        <a:pt x="229" y="8"/>
                      </a:lnTo>
                      <a:lnTo>
                        <a:pt x="253" y="9"/>
                      </a:lnTo>
                      <a:lnTo>
                        <a:pt x="261" y="10"/>
                      </a:lnTo>
                      <a:lnTo>
                        <a:pt x="268" y="11"/>
                      </a:lnTo>
                      <a:lnTo>
                        <a:pt x="271" y="14"/>
                      </a:lnTo>
                      <a:lnTo>
                        <a:pt x="273" y="17"/>
                      </a:lnTo>
                      <a:lnTo>
                        <a:pt x="274" y="22"/>
                      </a:lnTo>
                      <a:lnTo>
                        <a:pt x="274" y="27"/>
                      </a:lnTo>
                      <a:lnTo>
                        <a:pt x="273" y="32"/>
                      </a:lnTo>
                      <a:lnTo>
                        <a:pt x="270" y="36"/>
                      </a:lnTo>
                      <a:lnTo>
                        <a:pt x="267" y="39"/>
                      </a:lnTo>
                      <a:lnTo>
                        <a:pt x="265" y="41"/>
                      </a:lnTo>
                      <a:lnTo>
                        <a:pt x="260" y="43"/>
                      </a:lnTo>
                      <a:lnTo>
                        <a:pt x="256" y="45"/>
                      </a:lnTo>
                      <a:lnTo>
                        <a:pt x="250" y="46"/>
                      </a:lnTo>
                      <a:lnTo>
                        <a:pt x="239" y="48"/>
                      </a:lnTo>
                      <a:lnTo>
                        <a:pt x="232" y="49"/>
                      </a:lnTo>
                      <a:lnTo>
                        <a:pt x="226" y="50"/>
                      </a:lnTo>
                      <a:lnTo>
                        <a:pt x="220" y="50"/>
                      </a:lnTo>
                      <a:lnTo>
                        <a:pt x="215" y="49"/>
                      </a:lnTo>
                      <a:lnTo>
                        <a:pt x="206" y="47"/>
                      </a:lnTo>
                      <a:lnTo>
                        <a:pt x="201" y="47"/>
                      </a:lnTo>
                      <a:lnTo>
                        <a:pt x="196" y="47"/>
                      </a:lnTo>
                      <a:lnTo>
                        <a:pt x="192" y="48"/>
                      </a:lnTo>
                      <a:lnTo>
                        <a:pt x="188" y="50"/>
                      </a:lnTo>
                      <a:lnTo>
                        <a:pt x="186" y="51"/>
                      </a:lnTo>
                      <a:lnTo>
                        <a:pt x="183" y="53"/>
                      </a:lnTo>
                      <a:lnTo>
                        <a:pt x="179" y="57"/>
                      </a:lnTo>
                      <a:lnTo>
                        <a:pt x="176" y="62"/>
                      </a:lnTo>
                      <a:lnTo>
                        <a:pt x="175" y="65"/>
                      </a:lnTo>
                      <a:lnTo>
                        <a:pt x="175" y="66"/>
                      </a:lnTo>
                      <a:lnTo>
                        <a:pt x="176" y="69"/>
                      </a:lnTo>
                      <a:lnTo>
                        <a:pt x="180" y="82"/>
                      </a:lnTo>
                      <a:lnTo>
                        <a:pt x="183" y="87"/>
                      </a:lnTo>
                      <a:lnTo>
                        <a:pt x="191" y="98"/>
                      </a:lnTo>
                      <a:lnTo>
                        <a:pt x="199" y="114"/>
                      </a:lnTo>
                      <a:lnTo>
                        <a:pt x="201" y="125"/>
                      </a:lnTo>
                      <a:lnTo>
                        <a:pt x="209" y="136"/>
                      </a:lnTo>
                      <a:lnTo>
                        <a:pt x="216" y="145"/>
                      </a:lnTo>
                      <a:lnTo>
                        <a:pt x="222" y="150"/>
                      </a:lnTo>
                      <a:lnTo>
                        <a:pt x="229" y="155"/>
                      </a:lnTo>
                      <a:lnTo>
                        <a:pt x="236" y="161"/>
                      </a:lnTo>
                      <a:lnTo>
                        <a:pt x="241" y="166"/>
                      </a:lnTo>
                      <a:lnTo>
                        <a:pt x="242" y="168"/>
                      </a:lnTo>
                      <a:lnTo>
                        <a:pt x="244" y="171"/>
                      </a:lnTo>
                      <a:lnTo>
                        <a:pt x="244" y="174"/>
                      </a:lnTo>
                      <a:lnTo>
                        <a:pt x="244" y="176"/>
                      </a:lnTo>
                      <a:lnTo>
                        <a:pt x="244" y="179"/>
                      </a:lnTo>
                      <a:lnTo>
                        <a:pt x="244" y="182"/>
                      </a:lnTo>
                      <a:lnTo>
                        <a:pt x="242" y="185"/>
                      </a:lnTo>
                      <a:lnTo>
                        <a:pt x="241" y="188"/>
                      </a:lnTo>
                      <a:lnTo>
                        <a:pt x="239" y="190"/>
                      </a:lnTo>
                      <a:lnTo>
                        <a:pt x="236" y="192"/>
                      </a:lnTo>
                      <a:lnTo>
                        <a:pt x="233" y="192"/>
                      </a:lnTo>
                      <a:lnTo>
                        <a:pt x="229" y="193"/>
                      </a:lnTo>
                      <a:lnTo>
                        <a:pt x="226" y="193"/>
                      </a:lnTo>
                      <a:lnTo>
                        <a:pt x="222" y="192"/>
                      </a:lnTo>
                      <a:lnTo>
                        <a:pt x="214" y="190"/>
                      </a:lnTo>
                      <a:lnTo>
                        <a:pt x="212" y="192"/>
                      </a:lnTo>
                      <a:lnTo>
                        <a:pt x="209" y="194"/>
                      </a:lnTo>
                      <a:lnTo>
                        <a:pt x="205" y="195"/>
                      </a:lnTo>
                      <a:lnTo>
                        <a:pt x="201" y="196"/>
                      </a:lnTo>
                      <a:lnTo>
                        <a:pt x="197" y="196"/>
                      </a:lnTo>
                      <a:lnTo>
                        <a:pt x="192" y="195"/>
                      </a:lnTo>
                      <a:lnTo>
                        <a:pt x="188" y="194"/>
                      </a:lnTo>
                      <a:lnTo>
                        <a:pt x="182" y="193"/>
                      </a:lnTo>
                      <a:lnTo>
                        <a:pt x="174" y="188"/>
                      </a:lnTo>
                      <a:lnTo>
                        <a:pt x="173" y="191"/>
                      </a:lnTo>
                      <a:lnTo>
                        <a:pt x="172" y="193"/>
                      </a:lnTo>
                      <a:lnTo>
                        <a:pt x="171" y="196"/>
                      </a:lnTo>
                      <a:lnTo>
                        <a:pt x="168" y="198"/>
                      </a:lnTo>
                      <a:lnTo>
                        <a:pt x="165" y="200"/>
                      </a:lnTo>
                      <a:lnTo>
                        <a:pt x="161" y="201"/>
                      </a:lnTo>
                      <a:lnTo>
                        <a:pt x="156" y="201"/>
                      </a:lnTo>
                      <a:lnTo>
                        <a:pt x="149" y="199"/>
                      </a:lnTo>
                      <a:lnTo>
                        <a:pt x="141" y="197"/>
                      </a:lnTo>
                      <a:lnTo>
                        <a:pt x="129" y="193"/>
                      </a:lnTo>
                      <a:lnTo>
                        <a:pt x="112" y="184"/>
                      </a:lnTo>
                      <a:lnTo>
                        <a:pt x="106" y="181"/>
                      </a:lnTo>
                      <a:lnTo>
                        <a:pt x="105" y="183"/>
                      </a:lnTo>
                      <a:lnTo>
                        <a:pt x="102" y="184"/>
                      </a:lnTo>
                      <a:lnTo>
                        <a:pt x="100" y="185"/>
                      </a:lnTo>
                      <a:lnTo>
                        <a:pt x="98" y="185"/>
                      </a:lnTo>
                      <a:lnTo>
                        <a:pt x="95" y="186"/>
                      </a:lnTo>
                      <a:lnTo>
                        <a:pt x="93" y="186"/>
                      </a:lnTo>
                      <a:lnTo>
                        <a:pt x="90" y="185"/>
                      </a:lnTo>
                      <a:lnTo>
                        <a:pt x="88" y="185"/>
                      </a:lnTo>
                      <a:lnTo>
                        <a:pt x="85" y="184"/>
                      </a:lnTo>
                      <a:lnTo>
                        <a:pt x="83" y="183"/>
                      </a:lnTo>
                      <a:lnTo>
                        <a:pt x="81" y="182"/>
                      </a:lnTo>
                      <a:lnTo>
                        <a:pt x="80" y="181"/>
                      </a:lnTo>
                      <a:lnTo>
                        <a:pt x="73" y="174"/>
                      </a:lnTo>
                      <a:lnTo>
                        <a:pt x="65" y="166"/>
                      </a:lnTo>
                      <a:lnTo>
                        <a:pt x="56" y="160"/>
                      </a:lnTo>
                      <a:lnTo>
                        <a:pt x="50" y="155"/>
                      </a:lnTo>
                      <a:lnTo>
                        <a:pt x="44" y="147"/>
                      </a:lnTo>
                      <a:lnTo>
                        <a:pt x="40" y="142"/>
                      </a:lnTo>
                      <a:lnTo>
                        <a:pt x="30" y="134"/>
                      </a:lnTo>
                      <a:lnTo>
                        <a:pt x="11" y="111"/>
                      </a:lnTo>
                      <a:lnTo>
                        <a:pt x="6" y="97"/>
                      </a:lnTo>
                      <a:lnTo>
                        <a:pt x="3" y="86"/>
                      </a:lnTo>
                      <a:lnTo>
                        <a:pt x="0" y="72"/>
                      </a:lnTo>
                      <a:lnTo>
                        <a:pt x="0" y="60"/>
                      </a:lnTo>
                      <a:lnTo>
                        <a:pt x="0" y="51"/>
                      </a:lnTo>
                      <a:lnTo>
                        <a:pt x="3" y="43"/>
                      </a:lnTo>
                      <a:lnTo>
                        <a:pt x="7" y="36"/>
                      </a:lnTo>
                      <a:lnTo>
                        <a:pt x="11" y="32"/>
                      </a:lnTo>
                      <a:lnTo>
                        <a:pt x="15" y="28"/>
                      </a:lnTo>
                      <a:lnTo>
                        <a:pt x="20" y="26"/>
                      </a:lnTo>
                      <a:lnTo>
                        <a:pt x="26" y="24"/>
                      </a:lnTo>
                      <a:lnTo>
                        <a:pt x="32" y="23"/>
                      </a:lnTo>
                      <a:lnTo>
                        <a:pt x="38" y="22"/>
                      </a:lnTo>
                      <a:lnTo>
                        <a:pt x="45" y="22"/>
                      </a:lnTo>
                      <a:lnTo>
                        <a:pt x="51" y="23"/>
                      </a:lnTo>
                      <a:lnTo>
                        <a:pt x="58" y="22"/>
                      </a:lnTo>
                    </a:path>
                  </a:pathLst>
                </a:custGeom>
                <a:solidFill>
                  <a:srgbClr val="FFE1C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3" name="Freeform 12"/>
                <p:cNvSpPr>
                  <a:spLocks/>
                </p:cNvSpPr>
                <p:nvPr/>
              </p:nvSpPr>
              <p:spPr bwMode="auto">
                <a:xfrm>
                  <a:off x="2773" y="2981"/>
                  <a:ext cx="163" cy="17"/>
                </a:xfrm>
                <a:custGeom>
                  <a:avLst/>
                  <a:gdLst>
                    <a:gd name="T0" fmla="*/ 0 w 163"/>
                    <a:gd name="T1" fmla="*/ 5 h 17"/>
                    <a:gd name="T2" fmla="*/ 9 w 163"/>
                    <a:gd name="T3" fmla="*/ 3 h 17"/>
                    <a:gd name="T4" fmla="*/ 15 w 163"/>
                    <a:gd name="T5" fmla="*/ 1 h 17"/>
                    <a:gd name="T6" fmla="*/ 21 w 163"/>
                    <a:gd name="T7" fmla="*/ 1 h 17"/>
                    <a:gd name="T8" fmla="*/ 29 w 163"/>
                    <a:gd name="T9" fmla="*/ 3 h 17"/>
                    <a:gd name="T10" fmla="*/ 33 w 163"/>
                    <a:gd name="T11" fmla="*/ 4 h 17"/>
                    <a:gd name="T12" fmla="*/ 38 w 163"/>
                    <a:gd name="T13" fmla="*/ 6 h 17"/>
                    <a:gd name="T14" fmla="*/ 43 w 163"/>
                    <a:gd name="T15" fmla="*/ 10 h 17"/>
                    <a:gd name="T16" fmla="*/ 48 w 163"/>
                    <a:gd name="T17" fmla="*/ 13 h 17"/>
                    <a:gd name="T18" fmla="*/ 52 w 163"/>
                    <a:gd name="T19" fmla="*/ 11 h 17"/>
                    <a:gd name="T20" fmla="*/ 58 w 163"/>
                    <a:gd name="T21" fmla="*/ 9 h 17"/>
                    <a:gd name="T22" fmla="*/ 64 w 163"/>
                    <a:gd name="T23" fmla="*/ 9 h 17"/>
                    <a:gd name="T24" fmla="*/ 71 w 163"/>
                    <a:gd name="T25" fmla="*/ 9 h 17"/>
                    <a:gd name="T26" fmla="*/ 77 w 163"/>
                    <a:gd name="T27" fmla="*/ 9 h 17"/>
                    <a:gd name="T28" fmla="*/ 82 w 163"/>
                    <a:gd name="T29" fmla="*/ 11 h 17"/>
                    <a:gd name="T30" fmla="*/ 88 w 163"/>
                    <a:gd name="T31" fmla="*/ 13 h 17"/>
                    <a:gd name="T32" fmla="*/ 91 w 163"/>
                    <a:gd name="T33" fmla="*/ 16 h 17"/>
                    <a:gd name="T34" fmla="*/ 97 w 163"/>
                    <a:gd name="T35" fmla="*/ 13 h 17"/>
                    <a:gd name="T36" fmla="*/ 102 w 163"/>
                    <a:gd name="T37" fmla="*/ 11 h 17"/>
                    <a:gd name="T38" fmla="*/ 108 w 163"/>
                    <a:gd name="T39" fmla="*/ 10 h 17"/>
                    <a:gd name="T40" fmla="*/ 112 w 163"/>
                    <a:gd name="T41" fmla="*/ 10 h 17"/>
                    <a:gd name="T42" fmla="*/ 116 w 163"/>
                    <a:gd name="T43" fmla="*/ 10 h 17"/>
                    <a:gd name="T44" fmla="*/ 122 w 163"/>
                    <a:gd name="T45" fmla="*/ 10 h 17"/>
                    <a:gd name="T46" fmla="*/ 130 w 163"/>
                    <a:gd name="T47" fmla="*/ 11 h 17"/>
                    <a:gd name="T48" fmla="*/ 134 w 163"/>
                    <a:gd name="T49" fmla="*/ 6 h 17"/>
                    <a:gd name="T50" fmla="*/ 137 w 163"/>
                    <a:gd name="T51" fmla="*/ 4 h 17"/>
                    <a:gd name="T52" fmla="*/ 141 w 163"/>
                    <a:gd name="T53" fmla="*/ 3 h 17"/>
                    <a:gd name="T54" fmla="*/ 145 w 163"/>
                    <a:gd name="T55" fmla="*/ 1 h 17"/>
                    <a:gd name="T56" fmla="*/ 149 w 163"/>
                    <a:gd name="T57" fmla="*/ 0 h 17"/>
                    <a:gd name="T58" fmla="*/ 153 w 163"/>
                    <a:gd name="T59" fmla="*/ 0 h 17"/>
                    <a:gd name="T60" fmla="*/ 158 w 163"/>
                    <a:gd name="T61" fmla="*/ 0 h 17"/>
                    <a:gd name="T62" fmla="*/ 162 w 163"/>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7">
                      <a:moveTo>
                        <a:pt x="0" y="5"/>
                      </a:moveTo>
                      <a:lnTo>
                        <a:pt x="9" y="3"/>
                      </a:lnTo>
                      <a:lnTo>
                        <a:pt x="15" y="1"/>
                      </a:lnTo>
                      <a:lnTo>
                        <a:pt x="21" y="1"/>
                      </a:lnTo>
                      <a:lnTo>
                        <a:pt x="29" y="3"/>
                      </a:lnTo>
                      <a:lnTo>
                        <a:pt x="33" y="4"/>
                      </a:lnTo>
                      <a:lnTo>
                        <a:pt x="38" y="6"/>
                      </a:lnTo>
                      <a:lnTo>
                        <a:pt x="43" y="10"/>
                      </a:lnTo>
                      <a:lnTo>
                        <a:pt x="48" y="13"/>
                      </a:lnTo>
                      <a:lnTo>
                        <a:pt x="52" y="11"/>
                      </a:lnTo>
                      <a:lnTo>
                        <a:pt x="58" y="9"/>
                      </a:lnTo>
                      <a:lnTo>
                        <a:pt x="64" y="9"/>
                      </a:lnTo>
                      <a:lnTo>
                        <a:pt x="71" y="9"/>
                      </a:lnTo>
                      <a:lnTo>
                        <a:pt x="77" y="9"/>
                      </a:lnTo>
                      <a:lnTo>
                        <a:pt x="82" y="11"/>
                      </a:lnTo>
                      <a:lnTo>
                        <a:pt x="88" y="13"/>
                      </a:lnTo>
                      <a:lnTo>
                        <a:pt x="91" y="16"/>
                      </a:lnTo>
                      <a:lnTo>
                        <a:pt x="97" y="13"/>
                      </a:lnTo>
                      <a:lnTo>
                        <a:pt x="102" y="11"/>
                      </a:lnTo>
                      <a:lnTo>
                        <a:pt x="108" y="10"/>
                      </a:lnTo>
                      <a:lnTo>
                        <a:pt x="112" y="10"/>
                      </a:lnTo>
                      <a:lnTo>
                        <a:pt x="116" y="10"/>
                      </a:lnTo>
                      <a:lnTo>
                        <a:pt x="122" y="10"/>
                      </a:lnTo>
                      <a:lnTo>
                        <a:pt x="130" y="11"/>
                      </a:lnTo>
                      <a:lnTo>
                        <a:pt x="134" y="6"/>
                      </a:lnTo>
                      <a:lnTo>
                        <a:pt x="137" y="4"/>
                      </a:lnTo>
                      <a:lnTo>
                        <a:pt x="141" y="3"/>
                      </a:lnTo>
                      <a:lnTo>
                        <a:pt x="145" y="1"/>
                      </a:lnTo>
                      <a:lnTo>
                        <a:pt x="149" y="0"/>
                      </a:lnTo>
                      <a:lnTo>
                        <a:pt x="153" y="0"/>
                      </a:lnTo>
                      <a:lnTo>
                        <a:pt x="158" y="0"/>
                      </a:lnTo>
                      <a:lnTo>
                        <a:pt x="162"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5" name="Freeform 14"/>
                <p:cNvSpPr>
                  <a:spLocks/>
                </p:cNvSpPr>
                <p:nvPr/>
              </p:nvSpPr>
              <p:spPr bwMode="auto">
                <a:xfrm>
                  <a:off x="2755" y="2950"/>
                  <a:ext cx="130" cy="17"/>
                </a:xfrm>
                <a:custGeom>
                  <a:avLst/>
                  <a:gdLst>
                    <a:gd name="T0" fmla="*/ 0 w 130"/>
                    <a:gd name="T1" fmla="*/ 12 h 17"/>
                    <a:gd name="T2" fmla="*/ 11 w 130"/>
                    <a:gd name="T3" fmla="*/ 4 h 17"/>
                    <a:gd name="T4" fmla="*/ 21 w 130"/>
                    <a:gd name="T5" fmla="*/ 1 h 17"/>
                    <a:gd name="T6" fmla="*/ 31 w 130"/>
                    <a:gd name="T7" fmla="*/ 0 h 17"/>
                    <a:gd name="T8" fmla="*/ 38 w 130"/>
                    <a:gd name="T9" fmla="*/ 0 h 17"/>
                    <a:gd name="T10" fmla="*/ 47 w 130"/>
                    <a:gd name="T11" fmla="*/ 3 h 17"/>
                    <a:gd name="T12" fmla="*/ 59 w 130"/>
                    <a:gd name="T13" fmla="*/ 9 h 17"/>
                    <a:gd name="T14" fmla="*/ 75 w 130"/>
                    <a:gd name="T15" fmla="*/ 16 h 17"/>
                    <a:gd name="T16" fmla="*/ 94 w 130"/>
                    <a:gd name="T17" fmla="*/ 16 h 17"/>
                    <a:gd name="T18" fmla="*/ 107 w 130"/>
                    <a:gd name="T19" fmla="*/ 11 h 17"/>
                    <a:gd name="T20" fmla="*/ 120 w 130"/>
                    <a:gd name="T21" fmla="*/ 8 h 17"/>
                    <a:gd name="T22" fmla="*/ 129 w 130"/>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7">
                      <a:moveTo>
                        <a:pt x="0" y="12"/>
                      </a:moveTo>
                      <a:lnTo>
                        <a:pt x="11" y="4"/>
                      </a:lnTo>
                      <a:lnTo>
                        <a:pt x="21" y="1"/>
                      </a:lnTo>
                      <a:lnTo>
                        <a:pt x="31" y="0"/>
                      </a:lnTo>
                      <a:lnTo>
                        <a:pt x="38" y="0"/>
                      </a:lnTo>
                      <a:lnTo>
                        <a:pt x="47" y="3"/>
                      </a:lnTo>
                      <a:lnTo>
                        <a:pt x="59" y="9"/>
                      </a:lnTo>
                      <a:lnTo>
                        <a:pt x="75" y="16"/>
                      </a:lnTo>
                      <a:lnTo>
                        <a:pt x="94" y="16"/>
                      </a:lnTo>
                      <a:lnTo>
                        <a:pt x="107" y="11"/>
                      </a:lnTo>
                      <a:lnTo>
                        <a:pt x="120" y="8"/>
                      </a:lnTo>
                      <a:lnTo>
                        <a:pt x="129" y="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6" name="Freeform 15"/>
                <p:cNvSpPr>
                  <a:spLocks/>
                </p:cNvSpPr>
                <p:nvPr/>
              </p:nvSpPr>
              <p:spPr bwMode="auto">
                <a:xfrm>
                  <a:off x="2808" y="2940"/>
                  <a:ext cx="106" cy="17"/>
                </a:xfrm>
                <a:custGeom>
                  <a:avLst/>
                  <a:gdLst>
                    <a:gd name="T0" fmla="*/ 0 w 106"/>
                    <a:gd name="T1" fmla="*/ 16 h 17"/>
                    <a:gd name="T2" fmla="*/ 19 w 106"/>
                    <a:gd name="T3" fmla="*/ 16 h 17"/>
                    <a:gd name="T4" fmla="*/ 42 w 106"/>
                    <a:gd name="T5" fmla="*/ 16 h 17"/>
                    <a:gd name="T6" fmla="*/ 59 w 106"/>
                    <a:gd name="T7" fmla="*/ 16 h 17"/>
                    <a:gd name="T8" fmla="*/ 81 w 106"/>
                    <a:gd name="T9" fmla="*/ 5 h 17"/>
                    <a:gd name="T10" fmla="*/ 90 w 106"/>
                    <a:gd name="T11" fmla="*/ 0 h 17"/>
                    <a:gd name="T12" fmla="*/ 98 w 106"/>
                    <a:gd name="T13" fmla="*/ 0 h 17"/>
                    <a:gd name="T14" fmla="*/ 105 w 106"/>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
                      <a:moveTo>
                        <a:pt x="0" y="16"/>
                      </a:moveTo>
                      <a:lnTo>
                        <a:pt x="19" y="16"/>
                      </a:lnTo>
                      <a:lnTo>
                        <a:pt x="42" y="16"/>
                      </a:lnTo>
                      <a:lnTo>
                        <a:pt x="59" y="16"/>
                      </a:lnTo>
                      <a:lnTo>
                        <a:pt x="81" y="5"/>
                      </a:lnTo>
                      <a:lnTo>
                        <a:pt x="90" y="0"/>
                      </a:lnTo>
                      <a:lnTo>
                        <a:pt x="98" y="0"/>
                      </a:lnTo>
                      <a:lnTo>
                        <a:pt x="105" y="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7" name="Freeform 16"/>
                <p:cNvSpPr>
                  <a:spLocks/>
                </p:cNvSpPr>
                <p:nvPr/>
              </p:nvSpPr>
              <p:spPr bwMode="auto">
                <a:xfrm>
                  <a:off x="2791" y="2878"/>
                  <a:ext cx="70" cy="60"/>
                </a:xfrm>
                <a:custGeom>
                  <a:avLst/>
                  <a:gdLst>
                    <a:gd name="T0" fmla="*/ 0 w 70"/>
                    <a:gd name="T1" fmla="*/ 0 h 60"/>
                    <a:gd name="T2" fmla="*/ 1 w 70"/>
                    <a:gd name="T3" fmla="*/ 8 h 60"/>
                    <a:gd name="T4" fmla="*/ 4 w 70"/>
                    <a:gd name="T5" fmla="*/ 18 h 60"/>
                    <a:gd name="T6" fmla="*/ 8 w 70"/>
                    <a:gd name="T7" fmla="*/ 26 h 60"/>
                    <a:gd name="T8" fmla="*/ 12 w 70"/>
                    <a:gd name="T9" fmla="*/ 33 h 60"/>
                    <a:gd name="T10" fmla="*/ 19 w 70"/>
                    <a:gd name="T11" fmla="*/ 39 h 60"/>
                    <a:gd name="T12" fmla="*/ 25 w 70"/>
                    <a:gd name="T13" fmla="*/ 45 h 60"/>
                    <a:gd name="T14" fmla="*/ 32 w 70"/>
                    <a:gd name="T15" fmla="*/ 50 h 60"/>
                    <a:gd name="T16" fmla="*/ 40 w 70"/>
                    <a:gd name="T17" fmla="*/ 54 h 60"/>
                    <a:gd name="T18" fmla="*/ 49 w 70"/>
                    <a:gd name="T19" fmla="*/ 56 h 60"/>
                    <a:gd name="T20" fmla="*/ 69 w 70"/>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0">
                      <a:moveTo>
                        <a:pt x="0" y="0"/>
                      </a:moveTo>
                      <a:lnTo>
                        <a:pt x="1" y="8"/>
                      </a:lnTo>
                      <a:lnTo>
                        <a:pt x="4" y="18"/>
                      </a:lnTo>
                      <a:lnTo>
                        <a:pt x="8" y="26"/>
                      </a:lnTo>
                      <a:lnTo>
                        <a:pt x="12" y="33"/>
                      </a:lnTo>
                      <a:lnTo>
                        <a:pt x="19" y="39"/>
                      </a:lnTo>
                      <a:lnTo>
                        <a:pt x="25" y="45"/>
                      </a:lnTo>
                      <a:lnTo>
                        <a:pt x="32" y="50"/>
                      </a:lnTo>
                      <a:lnTo>
                        <a:pt x="40" y="54"/>
                      </a:lnTo>
                      <a:lnTo>
                        <a:pt x="49" y="56"/>
                      </a:lnTo>
                      <a:lnTo>
                        <a:pt x="69" y="59"/>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8" name="Freeform 17"/>
                <p:cNvSpPr>
                  <a:spLocks/>
                </p:cNvSpPr>
                <p:nvPr/>
              </p:nvSpPr>
              <p:spPr bwMode="auto">
                <a:xfrm>
                  <a:off x="2802" y="2910"/>
                  <a:ext cx="17" cy="18"/>
                </a:xfrm>
                <a:custGeom>
                  <a:avLst/>
                  <a:gdLst>
                    <a:gd name="T0" fmla="*/ 0 w 17"/>
                    <a:gd name="T1" fmla="*/ 0 h 18"/>
                    <a:gd name="T2" fmla="*/ 3 w 17"/>
                    <a:gd name="T3" fmla="*/ 9 h 18"/>
                    <a:gd name="T4" fmla="*/ 12 w 17"/>
                    <a:gd name="T5" fmla="*/ 14 h 18"/>
                    <a:gd name="T6" fmla="*/ 16 w 17"/>
                    <a:gd name="T7" fmla="*/ 17 h 18"/>
                  </a:gdLst>
                  <a:ahLst/>
                  <a:cxnLst>
                    <a:cxn ang="0">
                      <a:pos x="T0" y="T1"/>
                    </a:cxn>
                    <a:cxn ang="0">
                      <a:pos x="T2" y="T3"/>
                    </a:cxn>
                    <a:cxn ang="0">
                      <a:pos x="T4" y="T5"/>
                    </a:cxn>
                    <a:cxn ang="0">
                      <a:pos x="T6" y="T7"/>
                    </a:cxn>
                  </a:cxnLst>
                  <a:rect l="0" t="0" r="r" b="b"/>
                  <a:pathLst>
                    <a:path w="17" h="18">
                      <a:moveTo>
                        <a:pt x="0" y="0"/>
                      </a:moveTo>
                      <a:lnTo>
                        <a:pt x="3" y="9"/>
                      </a:lnTo>
                      <a:lnTo>
                        <a:pt x="12" y="14"/>
                      </a:lnTo>
                      <a:lnTo>
                        <a:pt x="16" y="17"/>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19" name="Freeform 18"/>
                <p:cNvSpPr>
                  <a:spLocks/>
                </p:cNvSpPr>
                <p:nvPr/>
              </p:nvSpPr>
              <p:spPr bwMode="auto">
                <a:xfrm>
                  <a:off x="2891" y="2863"/>
                  <a:ext cx="17" cy="21"/>
                </a:xfrm>
                <a:custGeom>
                  <a:avLst/>
                  <a:gdLst>
                    <a:gd name="T0" fmla="*/ 0 w 17"/>
                    <a:gd name="T1" fmla="*/ 0 h 21"/>
                    <a:gd name="T2" fmla="*/ 6 w 17"/>
                    <a:gd name="T3" fmla="*/ 2 h 21"/>
                    <a:gd name="T4" fmla="*/ 13 w 17"/>
                    <a:gd name="T5" fmla="*/ 8 h 21"/>
                    <a:gd name="T6" fmla="*/ 16 w 17"/>
                    <a:gd name="T7" fmla="*/ 13 h 21"/>
                    <a:gd name="T8" fmla="*/ 16 w 17"/>
                    <a:gd name="T9" fmla="*/ 20 h 21"/>
                  </a:gdLst>
                  <a:ahLst/>
                  <a:cxnLst>
                    <a:cxn ang="0">
                      <a:pos x="T0" y="T1"/>
                    </a:cxn>
                    <a:cxn ang="0">
                      <a:pos x="T2" y="T3"/>
                    </a:cxn>
                    <a:cxn ang="0">
                      <a:pos x="T4" y="T5"/>
                    </a:cxn>
                    <a:cxn ang="0">
                      <a:pos x="T6" y="T7"/>
                    </a:cxn>
                    <a:cxn ang="0">
                      <a:pos x="T8" y="T9"/>
                    </a:cxn>
                  </a:cxnLst>
                  <a:rect l="0" t="0" r="r" b="b"/>
                  <a:pathLst>
                    <a:path w="17" h="21">
                      <a:moveTo>
                        <a:pt x="0" y="0"/>
                      </a:moveTo>
                      <a:lnTo>
                        <a:pt x="6" y="2"/>
                      </a:lnTo>
                      <a:lnTo>
                        <a:pt x="13" y="8"/>
                      </a:lnTo>
                      <a:lnTo>
                        <a:pt x="16" y="13"/>
                      </a:lnTo>
                      <a:lnTo>
                        <a:pt x="16" y="2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0" name="Freeform 19"/>
                <p:cNvSpPr>
                  <a:spLocks/>
                </p:cNvSpPr>
                <p:nvPr/>
              </p:nvSpPr>
              <p:spPr bwMode="auto">
                <a:xfrm>
                  <a:off x="2947" y="2868"/>
                  <a:ext cx="17" cy="32"/>
                </a:xfrm>
                <a:custGeom>
                  <a:avLst/>
                  <a:gdLst>
                    <a:gd name="T0" fmla="*/ 16 w 17"/>
                    <a:gd name="T1" fmla="*/ 0 h 32"/>
                    <a:gd name="T2" fmla="*/ 9 w 17"/>
                    <a:gd name="T3" fmla="*/ 4 h 32"/>
                    <a:gd name="T4" fmla="*/ 4 w 17"/>
                    <a:gd name="T5" fmla="*/ 9 h 32"/>
                    <a:gd name="T6" fmla="*/ 2 w 17"/>
                    <a:gd name="T7" fmla="*/ 14 h 32"/>
                    <a:gd name="T8" fmla="*/ 0 w 17"/>
                    <a:gd name="T9" fmla="*/ 19 h 32"/>
                    <a:gd name="T10" fmla="*/ 2 w 17"/>
                    <a:gd name="T11" fmla="*/ 24 h 32"/>
                    <a:gd name="T12" fmla="*/ 4 w 17"/>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16" y="0"/>
                      </a:moveTo>
                      <a:lnTo>
                        <a:pt x="9" y="4"/>
                      </a:lnTo>
                      <a:lnTo>
                        <a:pt x="4" y="9"/>
                      </a:lnTo>
                      <a:lnTo>
                        <a:pt x="2" y="14"/>
                      </a:lnTo>
                      <a:lnTo>
                        <a:pt x="0" y="19"/>
                      </a:lnTo>
                      <a:lnTo>
                        <a:pt x="2" y="24"/>
                      </a:lnTo>
                      <a:lnTo>
                        <a:pt x="4" y="31"/>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1" name="Freeform 20"/>
                <p:cNvSpPr>
                  <a:spLocks/>
                </p:cNvSpPr>
                <p:nvPr/>
              </p:nvSpPr>
              <p:spPr bwMode="auto">
                <a:xfrm>
                  <a:off x="2915" y="2901"/>
                  <a:ext cx="28" cy="17"/>
                </a:xfrm>
                <a:custGeom>
                  <a:avLst/>
                  <a:gdLst>
                    <a:gd name="T0" fmla="*/ 27 w 28"/>
                    <a:gd name="T1" fmla="*/ 16 h 17"/>
                    <a:gd name="T2" fmla="*/ 17 w 28"/>
                    <a:gd name="T3" fmla="*/ 8 h 17"/>
                    <a:gd name="T4" fmla="*/ 6 w 28"/>
                    <a:gd name="T5" fmla="*/ 0 h 17"/>
                    <a:gd name="T6" fmla="*/ 0 w 28"/>
                    <a:gd name="T7" fmla="*/ 0 h 17"/>
                  </a:gdLst>
                  <a:ahLst/>
                  <a:cxnLst>
                    <a:cxn ang="0">
                      <a:pos x="T0" y="T1"/>
                    </a:cxn>
                    <a:cxn ang="0">
                      <a:pos x="T2" y="T3"/>
                    </a:cxn>
                    <a:cxn ang="0">
                      <a:pos x="T4" y="T5"/>
                    </a:cxn>
                    <a:cxn ang="0">
                      <a:pos x="T6" y="T7"/>
                    </a:cxn>
                  </a:cxnLst>
                  <a:rect l="0" t="0" r="r" b="b"/>
                  <a:pathLst>
                    <a:path w="28" h="17">
                      <a:moveTo>
                        <a:pt x="27" y="16"/>
                      </a:moveTo>
                      <a:lnTo>
                        <a:pt x="17" y="8"/>
                      </a:lnTo>
                      <a:lnTo>
                        <a:pt x="6" y="0"/>
                      </a:lnTo>
                      <a:lnTo>
                        <a:pt x="0" y="0"/>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2" name="Freeform 21"/>
                <p:cNvSpPr>
                  <a:spLocks/>
                </p:cNvSpPr>
                <p:nvPr/>
              </p:nvSpPr>
              <p:spPr bwMode="auto">
                <a:xfrm>
                  <a:off x="2904" y="2991"/>
                  <a:ext cx="47" cy="56"/>
                </a:xfrm>
                <a:custGeom>
                  <a:avLst/>
                  <a:gdLst>
                    <a:gd name="T0" fmla="*/ 0 w 47"/>
                    <a:gd name="T1" fmla="*/ 0 h 56"/>
                    <a:gd name="T2" fmla="*/ 2 w 47"/>
                    <a:gd name="T3" fmla="*/ 3 h 56"/>
                    <a:gd name="T4" fmla="*/ 6 w 47"/>
                    <a:gd name="T5" fmla="*/ 6 h 56"/>
                    <a:gd name="T6" fmla="*/ 12 w 47"/>
                    <a:gd name="T7" fmla="*/ 11 h 56"/>
                    <a:gd name="T8" fmla="*/ 17 w 47"/>
                    <a:gd name="T9" fmla="*/ 18 h 56"/>
                    <a:gd name="T10" fmla="*/ 20 w 47"/>
                    <a:gd name="T11" fmla="*/ 22 h 56"/>
                    <a:gd name="T12" fmla="*/ 26 w 47"/>
                    <a:gd name="T13" fmla="*/ 24 h 56"/>
                    <a:gd name="T14" fmla="*/ 32 w 47"/>
                    <a:gd name="T15" fmla="*/ 27 h 56"/>
                    <a:gd name="T16" fmla="*/ 38 w 47"/>
                    <a:gd name="T17" fmla="*/ 30 h 56"/>
                    <a:gd name="T18" fmla="*/ 40 w 47"/>
                    <a:gd name="T19" fmla="*/ 33 h 56"/>
                    <a:gd name="T20" fmla="*/ 42 w 47"/>
                    <a:gd name="T21" fmla="*/ 35 h 56"/>
                    <a:gd name="T22" fmla="*/ 44 w 47"/>
                    <a:gd name="T23" fmla="*/ 40 h 56"/>
                    <a:gd name="T24" fmla="*/ 46 w 47"/>
                    <a:gd name="T25" fmla="*/ 44 h 56"/>
                    <a:gd name="T26" fmla="*/ 46 w 47"/>
                    <a:gd name="T27" fmla="*/ 48 h 56"/>
                    <a:gd name="T28" fmla="*/ 46 w 47"/>
                    <a:gd name="T29" fmla="*/ 52 h 56"/>
                    <a:gd name="T30" fmla="*/ 44 w 47"/>
                    <a:gd name="T3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6">
                      <a:moveTo>
                        <a:pt x="0" y="0"/>
                      </a:moveTo>
                      <a:lnTo>
                        <a:pt x="2" y="3"/>
                      </a:lnTo>
                      <a:lnTo>
                        <a:pt x="6" y="6"/>
                      </a:lnTo>
                      <a:lnTo>
                        <a:pt x="12" y="11"/>
                      </a:lnTo>
                      <a:lnTo>
                        <a:pt x="17" y="18"/>
                      </a:lnTo>
                      <a:lnTo>
                        <a:pt x="20" y="22"/>
                      </a:lnTo>
                      <a:lnTo>
                        <a:pt x="26" y="24"/>
                      </a:lnTo>
                      <a:lnTo>
                        <a:pt x="32" y="27"/>
                      </a:lnTo>
                      <a:lnTo>
                        <a:pt x="38" y="30"/>
                      </a:lnTo>
                      <a:lnTo>
                        <a:pt x="40" y="33"/>
                      </a:lnTo>
                      <a:lnTo>
                        <a:pt x="42" y="35"/>
                      </a:lnTo>
                      <a:lnTo>
                        <a:pt x="44" y="40"/>
                      </a:lnTo>
                      <a:lnTo>
                        <a:pt x="46" y="44"/>
                      </a:lnTo>
                      <a:lnTo>
                        <a:pt x="46" y="48"/>
                      </a:lnTo>
                      <a:lnTo>
                        <a:pt x="46" y="52"/>
                      </a:lnTo>
                      <a:lnTo>
                        <a:pt x="44" y="55"/>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3" name="Freeform 22"/>
                <p:cNvSpPr>
                  <a:spLocks/>
                </p:cNvSpPr>
                <p:nvPr/>
              </p:nvSpPr>
              <p:spPr bwMode="auto">
                <a:xfrm>
                  <a:off x="2864" y="2995"/>
                  <a:ext cx="46" cy="49"/>
                </a:xfrm>
                <a:custGeom>
                  <a:avLst/>
                  <a:gdLst>
                    <a:gd name="T0" fmla="*/ 0 w 46"/>
                    <a:gd name="T1" fmla="*/ 0 h 49"/>
                    <a:gd name="T2" fmla="*/ 2 w 46"/>
                    <a:gd name="T3" fmla="*/ 8 h 49"/>
                    <a:gd name="T4" fmla="*/ 5 w 46"/>
                    <a:gd name="T5" fmla="*/ 12 h 49"/>
                    <a:gd name="T6" fmla="*/ 10 w 46"/>
                    <a:gd name="T7" fmla="*/ 15 h 49"/>
                    <a:gd name="T8" fmla="*/ 15 w 46"/>
                    <a:gd name="T9" fmla="*/ 18 h 49"/>
                    <a:gd name="T10" fmla="*/ 18 w 46"/>
                    <a:gd name="T11" fmla="*/ 22 h 49"/>
                    <a:gd name="T12" fmla="*/ 23 w 46"/>
                    <a:gd name="T13" fmla="*/ 26 h 49"/>
                    <a:gd name="T14" fmla="*/ 28 w 46"/>
                    <a:gd name="T15" fmla="*/ 29 h 49"/>
                    <a:gd name="T16" fmla="*/ 34 w 46"/>
                    <a:gd name="T17" fmla="*/ 33 h 49"/>
                    <a:gd name="T18" fmla="*/ 38 w 46"/>
                    <a:gd name="T19" fmla="*/ 36 h 49"/>
                    <a:gd name="T20" fmla="*/ 41 w 46"/>
                    <a:gd name="T21" fmla="*/ 39 h 49"/>
                    <a:gd name="T22" fmla="*/ 43 w 46"/>
                    <a:gd name="T23" fmla="*/ 43 h 49"/>
                    <a:gd name="T24" fmla="*/ 44 w 46"/>
                    <a:gd name="T25" fmla="*/ 45 h 49"/>
                    <a:gd name="T26" fmla="*/ 45 w 46"/>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0" y="0"/>
                      </a:moveTo>
                      <a:lnTo>
                        <a:pt x="2" y="8"/>
                      </a:lnTo>
                      <a:lnTo>
                        <a:pt x="5" y="12"/>
                      </a:lnTo>
                      <a:lnTo>
                        <a:pt x="10" y="15"/>
                      </a:lnTo>
                      <a:lnTo>
                        <a:pt x="15" y="18"/>
                      </a:lnTo>
                      <a:lnTo>
                        <a:pt x="18" y="22"/>
                      </a:lnTo>
                      <a:lnTo>
                        <a:pt x="23" y="26"/>
                      </a:lnTo>
                      <a:lnTo>
                        <a:pt x="28" y="29"/>
                      </a:lnTo>
                      <a:lnTo>
                        <a:pt x="34" y="33"/>
                      </a:lnTo>
                      <a:lnTo>
                        <a:pt x="38" y="36"/>
                      </a:lnTo>
                      <a:lnTo>
                        <a:pt x="41" y="39"/>
                      </a:lnTo>
                      <a:lnTo>
                        <a:pt x="43" y="43"/>
                      </a:lnTo>
                      <a:lnTo>
                        <a:pt x="44" y="45"/>
                      </a:lnTo>
                      <a:lnTo>
                        <a:pt x="45" y="48"/>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4" name="Freeform 23"/>
                <p:cNvSpPr>
                  <a:spLocks/>
                </p:cNvSpPr>
                <p:nvPr/>
              </p:nvSpPr>
              <p:spPr bwMode="auto">
                <a:xfrm>
                  <a:off x="2819" y="2993"/>
                  <a:ext cx="25" cy="45"/>
                </a:xfrm>
                <a:custGeom>
                  <a:avLst/>
                  <a:gdLst>
                    <a:gd name="T0" fmla="*/ 2 w 25"/>
                    <a:gd name="T1" fmla="*/ 0 h 45"/>
                    <a:gd name="T2" fmla="*/ 0 w 25"/>
                    <a:gd name="T3" fmla="*/ 4 h 45"/>
                    <a:gd name="T4" fmla="*/ 2 w 25"/>
                    <a:gd name="T5" fmla="*/ 5 h 45"/>
                    <a:gd name="T6" fmla="*/ 4 w 25"/>
                    <a:gd name="T7" fmla="*/ 7 h 45"/>
                    <a:gd name="T8" fmla="*/ 6 w 25"/>
                    <a:gd name="T9" fmla="*/ 9 h 45"/>
                    <a:gd name="T10" fmla="*/ 8 w 25"/>
                    <a:gd name="T11" fmla="*/ 10 h 45"/>
                    <a:gd name="T12" fmla="*/ 9 w 25"/>
                    <a:gd name="T13" fmla="*/ 12 h 45"/>
                    <a:gd name="T14" fmla="*/ 11 w 25"/>
                    <a:gd name="T15" fmla="*/ 14 h 45"/>
                    <a:gd name="T16" fmla="*/ 12 w 25"/>
                    <a:gd name="T17" fmla="*/ 16 h 45"/>
                    <a:gd name="T18" fmla="*/ 16 w 25"/>
                    <a:gd name="T19" fmla="*/ 19 h 45"/>
                    <a:gd name="T20" fmla="*/ 18 w 25"/>
                    <a:gd name="T21" fmla="*/ 21 h 45"/>
                    <a:gd name="T22" fmla="*/ 20 w 25"/>
                    <a:gd name="T23" fmla="*/ 23 h 45"/>
                    <a:gd name="T24" fmla="*/ 22 w 25"/>
                    <a:gd name="T25" fmla="*/ 25 h 45"/>
                    <a:gd name="T26" fmla="*/ 22 w 25"/>
                    <a:gd name="T27" fmla="*/ 27 h 45"/>
                    <a:gd name="T28" fmla="*/ 23 w 25"/>
                    <a:gd name="T29" fmla="*/ 30 h 45"/>
                    <a:gd name="T30" fmla="*/ 24 w 25"/>
                    <a:gd name="T31" fmla="*/ 33 h 45"/>
                    <a:gd name="T32" fmla="*/ 23 w 25"/>
                    <a:gd name="T33" fmla="*/ 37 h 45"/>
                    <a:gd name="T34" fmla="*/ 23 w 25"/>
                    <a:gd name="T35" fmla="*/ 40 h 45"/>
                    <a:gd name="T36" fmla="*/ 22 w 25"/>
                    <a:gd name="T37" fmla="*/ 42 h 45"/>
                    <a:gd name="T38" fmla="*/ 21 w 25"/>
                    <a:gd name="T3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2" y="0"/>
                      </a:moveTo>
                      <a:lnTo>
                        <a:pt x="0" y="4"/>
                      </a:lnTo>
                      <a:lnTo>
                        <a:pt x="2" y="5"/>
                      </a:lnTo>
                      <a:lnTo>
                        <a:pt x="4" y="7"/>
                      </a:lnTo>
                      <a:lnTo>
                        <a:pt x="6" y="9"/>
                      </a:lnTo>
                      <a:lnTo>
                        <a:pt x="8" y="10"/>
                      </a:lnTo>
                      <a:lnTo>
                        <a:pt x="9" y="12"/>
                      </a:lnTo>
                      <a:lnTo>
                        <a:pt x="11" y="14"/>
                      </a:lnTo>
                      <a:lnTo>
                        <a:pt x="12" y="16"/>
                      </a:lnTo>
                      <a:lnTo>
                        <a:pt x="16" y="19"/>
                      </a:lnTo>
                      <a:lnTo>
                        <a:pt x="18" y="21"/>
                      </a:lnTo>
                      <a:lnTo>
                        <a:pt x="20" y="23"/>
                      </a:lnTo>
                      <a:lnTo>
                        <a:pt x="22" y="25"/>
                      </a:lnTo>
                      <a:lnTo>
                        <a:pt x="22" y="27"/>
                      </a:lnTo>
                      <a:lnTo>
                        <a:pt x="23" y="30"/>
                      </a:lnTo>
                      <a:lnTo>
                        <a:pt x="24" y="33"/>
                      </a:lnTo>
                      <a:lnTo>
                        <a:pt x="23" y="37"/>
                      </a:lnTo>
                      <a:lnTo>
                        <a:pt x="23" y="40"/>
                      </a:lnTo>
                      <a:lnTo>
                        <a:pt x="22" y="42"/>
                      </a:lnTo>
                      <a:lnTo>
                        <a:pt x="21" y="44"/>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5" name="Freeform 24"/>
                <p:cNvSpPr>
                  <a:spLocks/>
                </p:cNvSpPr>
                <p:nvPr/>
              </p:nvSpPr>
              <p:spPr bwMode="auto">
                <a:xfrm>
                  <a:off x="2905" y="2917"/>
                  <a:ext cx="17" cy="17"/>
                </a:xfrm>
                <a:custGeom>
                  <a:avLst/>
                  <a:gdLst>
                    <a:gd name="T0" fmla="*/ 16 w 17"/>
                    <a:gd name="T1" fmla="*/ 0 h 17"/>
                    <a:gd name="T2" fmla="*/ 12 w 17"/>
                    <a:gd name="T3" fmla="*/ 2 h 17"/>
                    <a:gd name="T4" fmla="*/ 9 w 17"/>
                    <a:gd name="T5" fmla="*/ 4 h 17"/>
                    <a:gd name="T6" fmla="*/ 6 w 17"/>
                    <a:gd name="T7" fmla="*/ 6 h 17"/>
                    <a:gd name="T8" fmla="*/ 3 w 17"/>
                    <a:gd name="T9" fmla="*/ 8 h 17"/>
                    <a:gd name="T10" fmla="*/ 3 w 17"/>
                    <a:gd name="T11" fmla="*/ 10 h 17"/>
                    <a:gd name="T12" fmla="*/ 0 w 17"/>
                    <a:gd name="T13" fmla="*/ 12 h 17"/>
                    <a:gd name="T14" fmla="*/ 3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6" y="0"/>
                      </a:moveTo>
                      <a:lnTo>
                        <a:pt x="12" y="2"/>
                      </a:lnTo>
                      <a:lnTo>
                        <a:pt x="9" y="4"/>
                      </a:lnTo>
                      <a:lnTo>
                        <a:pt x="6" y="6"/>
                      </a:lnTo>
                      <a:lnTo>
                        <a:pt x="3" y="8"/>
                      </a:lnTo>
                      <a:lnTo>
                        <a:pt x="3" y="10"/>
                      </a:lnTo>
                      <a:lnTo>
                        <a:pt x="0" y="12"/>
                      </a:lnTo>
                      <a:lnTo>
                        <a:pt x="3"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6" name="Freeform 25"/>
                <p:cNvSpPr>
                  <a:spLocks/>
                </p:cNvSpPr>
                <p:nvPr/>
              </p:nvSpPr>
              <p:spPr bwMode="auto">
                <a:xfrm>
                  <a:off x="2785" y="2936"/>
                  <a:ext cx="18" cy="17"/>
                </a:xfrm>
                <a:custGeom>
                  <a:avLst/>
                  <a:gdLst>
                    <a:gd name="T0" fmla="*/ 0 w 18"/>
                    <a:gd name="T1" fmla="*/ 0 h 17"/>
                    <a:gd name="T2" fmla="*/ 5 w 18"/>
                    <a:gd name="T3" fmla="*/ 0 h 17"/>
                    <a:gd name="T4" fmla="*/ 12 w 18"/>
                    <a:gd name="T5" fmla="*/ 4 h 17"/>
                    <a:gd name="T6" fmla="*/ 17 w 18"/>
                    <a:gd name="T7" fmla="*/ 16 h 17"/>
                  </a:gdLst>
                  <a:ahLst/>
                  <a:cxnLst>
                    <a:cxn ang="0">
                      <a:pos x="T0" y="T1"/>
                    </a:cxn>
                    <a:cxn ang="0">
                      <a:pos x="T2" y="T3"/>
                    </a:cxn>
                    <a:cxn ang="0">
                      <a:pos x="T4" y="T5"/>
                    </a:cxn>
                    <a:cxn ang="0">
                      <a:pos x="T6" y="T7"/>
                    </a:cxn>
                  </a:cxnLst>
                  <a:rect l="0" t="0" r="r" b="b"/>
                  <a:pathLst>
                    <a:path w="18" h="17">
                      <a:moveTo>
                        <a:pt x="0" y="0"/>
                      </a:moveTo>
                      <a:lnTo>
                        <a:pt x="5" y="0"/>
                      </a:lnTo>
                      <a:lnTo>
                        <a:pt x="12" y="4"/>
                      </a:lnTo>
                      <a:lnTo>
                        <a:pt x="17"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7" name="Freeform 26"/>
                <p:cNvSpPr>
                  <a:spLocks/>
                </p:cNvSpPr>
                <p:nvPr/>
              </p:nvSpPr>
              <p:spPr bwMode="auto">
                <a:xfrm>
                  <a:off x="2840" y="2997"/>
                  <a:ext cx="109" cy="18"/>
                </a:xfrm>
                <a:custGeom>
                  <a:avLst/>
                  <a:gdLst>
                    <a:gd name="T0" fmla="*/ 108 w 109"/>
                    <a:gd name="T1" fmla="*/ 1 h 18"/>
                    <a:gd name="T2" fmla="*/ 103 w 109"/>
                    <a:gd name="T3" fmla="*/ 0 h 18"/>
                    <a:gd name="T4" fmla="*/ 98 w 109"/>
                    <a:gd name="T5" fmla="*/ 0 h 18"/>
                    <a:gd name="T6" fmla="*/ 92 w 109"/>
                    <a:gd name="T7" fmla="*/ 1 h 18"/>
                    <a:gd name="T8" fmla="*/ 87 w 109"/>
                    <a:gd name="T9" fmla="*/ 3 h 18"/>
                    <a:gd name="T10" fmla="*/ 83 w 109"/>
                    <a:gd name="T11" fmla="*/ 6 h 18"/>
                    <a:gd name="T12" fmla="*/ 79 w 109"/>
                    <a:gd name="T13" fmla="*/ 9 h 18"/>
                    <a:gd name="T14" fmla="*/ 74 w 109"/>
                    <a:gd name="T15" fmla="*/ 9 h 18"/>
                    <a:gd name="T16" fmla="*/ 67 w 109"/>
                    <a:gd name="T17" fmla="*/ 9 h 18"/>
                    <a:gd name="T18" fmla="*/ 61 w 109"/>
                    <a:gd name="T19" fmla="*/ 9 h 18"/>
                    <a:gd name="T20" fmla="*/ 54 w 109"/>
                    <a:gd name="T21" fmla="*/ 10 h 18"/>
                    <a:gd name="T22" fmla="*/ 48 w 109"/>
                    <a:gd name="T23" fmla="*/ 12 h 18"/>
                    <a:gd name="T24" fmla="*/ 44 w 109"/>
                    <a:gd name="T25" fmla="*/ 15 h 18"/>
                    <a:gd name="T26" fmla="*/ 40 w 109"/>
                    <a:gd name="T27" fmla="*/ 17 h 18"/>
                    <a:gd name="T28" fmla="*/ 29 w 109"/>
                    <a:gd name="T29" fmla="*/ 10 h 18"/>
                    <a:gd name="T30" fmla="*/ 22 w 109"/>
                    <a:gd name="T31" fmla="*/ 9 h 18"/>
                    <a:gd name="T32" fmla="*/ 15 w 109"/>
                    <a:gd name="T33" fmla="*/ 9 h 18"/>
                    <a:gd name="T34" fmla="*/ 8 w 109"/>
                    <a:gd name="T35" fmla="*/ 10 h 18"/>
                    <a:gd name="T36" fmla="*/ 4 w 109"/>
                    <a:gd name="T37" fmla="*/ 11 h 18"/>
                    <a:gd name="T38" fmla="*/ 0 w 109"/>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8">
                      <a:moveTo>
                        <a:pt x="108" y="1"/>
                      </a:moveTo>
                      <a:lnTo>
                        <a:pt x="103" y="0"/>
                      </a:lnTo>
                      <a:lnTo>
                        <a:pt x="98" y="0"/>
                      </a:lnTo>
                      <a:lnTo>
                        <a:pt x="92" y="1"/>
                      </a:lnTo>
                      <a:lnTo>
                        <a:pt x="87" y="3"/>
                      </a:lnTo>
                      <a:lnTo>
                        <a:pt x="83" y="6"/>
                      </a:lnTo>
                      <a:lnTo>
                        <a:pt x="79" y="9"/>
                      </a:lnTo>
                      <a:lnTo>
                        <a:pt x="74" y="9"/>
                      </a:lnTo>
                      <a:lnTo>
                        <a:pt x="67" y="9"/>
                      </a:lnTo>
                      <a:lnTo>
                        <a:pt x="61" y="9"/>
                      </a:lnTo>
                      <a:lnTo>
                        <a:pt x="54" y="10"/>
                      </a:lnTo>
                      <a:lnTo>
                        <a:pt x="48" y="12"/>
                      </a:lnTo>
                      <a:lnTo>
                        <a:pt x="44" y="15"/>
                      </a:lnTo>
                      <a:lnTo>
                        <a:pt x="40" y="17"/>
                      </a:lnTo>
                      <a:lnTo>
                        <a:pt x="29" y="10"/>
                      </a:lnTo>
                      <a:lnTo>
                        <a:pt x="22" y="9"/>
                      </a:lnTo>
                      <a:lnTo>
                        <a:pt x="15" y="9"/>
                      </a:lnTo>
                      <a:lnTo>
                        <a:pt x="8" y="10"/>
                      </a:lnTo>
                      <a:lnTo>
                        <a:pt x="4" y="11"/>
                      </a:lnTo>
                      <a:lnTo>
                        <a:pt x="0" y="12"/>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8" name="Freeform 27"/>
                <p:cNvSpPr>
                  <a:spLocks/>
                </p:cNvSpPr>
                <p:nvPr/>
              </p:nvSpPr>
              <p:spPr bwMode="auto">
                <a:xfrm>
                  <a:off x="2940" y="3006"/>
                  <a:ext cx="18" cy="17"/>
                </a:xfrm>
                <a:custGeom>
                  <a:avLst/>
                  <a:gdLst>
                    <a:gd name="T0" fmla="*/ 17 w 18"/>
                    <a:gd name="T1" fmla="*/ 4 h 17"/>
                    <a:gd name="T2" fmla="*/ 12 w 18"/>
                    <a:gd name="T3" fmla="*/ 0 h 17"/>
                    <a:gd name="T4" fmla="*/ 7 w 18"/>
                    <a:gd name="T5" fmla="*/ 4 h 17"/>
                    <a:gd name="T6" fmla="*/ 4 w 18"/>
                    <a:gd name="T7" fmla="*/ 8 h 17"/>
                    <a:gd name="T8" fmla="*/ 0 w 18"/>
                    <a:gd name="T9" fmla="*/ 16 h 17"/>
                  </a:gdLst>
                  <a:ahLst/>
                  <a:cxnLst>
                    <a:cxn ang="0">
                      <a:pos x="T0" y="T1"/>
                    </a:cxn>
                    <a:cxn ang="0">
                      <a:pos x="T2" y="T3"/>
                    </a:cxn>
                    <a:cxn ang="0">
                      <a:pos x="T4" y="T5"/>
                    </a:cxn>
                    <a:cxn ang="0">
                      <a:pos x="T6" y="T7"/>
                    </a:cxn>
                    <a:cxn ang="0">
                      <a:pos x="T8" y="T9"/>
                    </a:cxn>
                  </a:cxnLst>
                  <a:rect l="0" t="0" r="r" b="b"/>
                  <a:pathLst>
                    <a:path w="18" h="17">
                      <a:moveTo>
                        <a:pt x="17" y="4"/>
                      </a:moveTo>
                      <a:lnTo>
                        <a:pt x="12" y="0"/>
                      </a:lnTo>
                      <a:lnTo>
                        <a:pt x="7" y="4"/>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29" name="Freeform 28"/>
                <p:cNvSpPr>
                  <a:spLocks/>
                </p:cNvSpPr>
                <p:nvPr/>
              </p:nvSpPr>
              <p:spPr bwMode="auto">
                <a:xfrm>
                  <a:off x="2904" y="3014"/>
                  <a:ext cx="25" cy="17"/>
                </a:xfrm>
                <a:custGeom>
                  <a:avLst/>
                  <a:gdLst>
                    <a:gd name="T0" fmla="*/ 24 w 25"/>
                    <a:gd name="T1" fmla="*/ 1 h 17"/>
                    <a:gd name="T2" fmla="*/ 19 w 25"/>
                    <a:gd name="T3" fmla="*/ 0 h 17"/>
                    <a:gd name="T4" fmla="*/ 14 w 25"/>
                    <a:gd name="T5" fmla="*/ 1 h 17"/>
                    <a:gd name="T6" fmla="*/ 8 w 25"/>
                    <a:gd name="T7" fmla="*/ 5 h 17"/>
                    <a:gd name="T8" fmla="*/ 4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1"/>
                      </a:moveTo>
                      <a:lnTo>
                        <a:pt x="19" y="0"/>
                      </a:lnTo>
                      <a:lnTo>
                        <a:pt x="14" y="1"/>
                      </a:lnTo>
                      <a:lnTo>
                        <a:pt x="8" y="5"/>
                      </a:lnTo>
                      <a:lnTo>
                        <a:pt x="4"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0" name="Freeform 29"/>
                <p:cNvSpPr>
                  <a:spLocks/>
                </p:cNvSpPr>
                <p:nvPr/>
              </p:nvSpPr>
              <p:spPr bwMode="auto">
                <a:xfrm>
                  <a:off x="2863" y="3020"/>
                  <a:ext cx="24" cy="17"/>
                </a:xfrm>
                <a:custGeom>
                  <a:avLst/>
                  <a:gdLst>
                    <a:gd name="T0" fmla="*/ 23 w 24"/>
                    <a:gd name="T1" fmla="*/ 8 h 17"/>
                    <a:gd name="T2" fmla="*/ 18 w 24"/>
                    <a:gd name="T3" fmla="*/ 0 h 17"/>
                    <a:gd name="T4" fmla="*/ 13 w 24"/>
                    <a:gd name="T5" fmla="*/ 0 h 17"/>
                    <a:gd name="T6" fmla="*/ 7 w 24"/>
                    <a:gd name="T7" fmla="*/ 0 h 17"/>
                    <a:gd name="T8" fmla="*/ 0 w 24"/>
                    <a:gd name="T9" fmla="*/ 16 h 17"/>
                  </a:gdLst>
                  <a:ahLst/>
                  <a:cxnLst>
                    <a:cxn ang="0">
                      <a:pos x="T0" y="T1"/>
                    </a:cxn>
                    <a:cxn ang="0">
                      <a:pos x="T2" y="T3"/>
                    </a:cxn>
                    <a:cxn ang="0">
                      <a:pos x="T4" y="T5"/>
                    </a:cxn>
                    <a:cxn ang="0">
                      <a:pos x="T6" y="T7"/>
                    </a:cxn>
                    <a:cxn ang="0">
                      <a:pos x="T8" y="T9"/>
                    </a:cxn>
                  </a:cxnLst>
                  <a:rect l="0" t="0" r="r" b="b"/>
                  <a:pathLst>
                    <a:path w="24" h="17">
                      <a:moveTo>
                        <a:pt x="23" y="8"/>
                      </a:moveTo>
                      <a:lnTo>
                        <a:pt x="18" y="0"/>
                      </a:lnTo>
                      <a:lnTo>
                        <a:pt x="13" y="0"/>
                      </a:lnTo>
                      <a:lnTo>
                        <a:pt x="7"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1" name="Freeform 30"/>
                <p:cNvSpPr>
                  <a:spLocks/>
                </p:cNvSpPr>
                <p:nvPr/>
              </p:nvSpPr>
              <p:spPr bwMode="auto">
                <a:xfrm>
                  <a:off x="2803" y="3009"/>
                  <a:ext cx="25" cy="17"/>
                </a:xfrm>
                <a:custGeom>
                  <a:avLst/>
                  <a:gdLst>
                    <a:gd name="T0" fmla="*/ 24 w 25"/>
                    <a:gd name="T1" fmla="*/ 0 h 17"/>
                    <a:gd name="T2" fmla="*/ 18 w 25"/>
                    <a:gd name="T3" fmla="*/ 0 h 17"/>
                    <a:gd name="T4" fmla="*/ 13 w 25"/>
                    <a:gd name="T5" fmla="*/ 0 h 17"/>
                    <a:gd name="T6" fmla="*/ 7 w 25"/>
                    <a:gd name="T7" fmla="*/ 2 h 17"/>
                    <a:gd name="T8" fmla="*/ 3 w 25"/>
                    <a:gd name="T9" fmla="*/ 8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24" y="0"/>
                      </a:moveTo>
                      <a:lnTo>
                        <a:pt x="18" y="0"/>
                      </a:lnTo>
                      <a:lnTo>
                        <a:pt x="13" y="0"/>
                      </a:lnTo>
                      <a:lnTo>
                        <a:pt x="7" y="2"/>
                      </a:lnTo>
                      <a:lnTo>
                        <a:pt x="3" y="8"/>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sp>
              <p:nvSpPr>
                <p:cNvPr id="32" name="Freeform 31"/>
                <p:cNvSpPr>
                  <a:spLocks/>
                </p:cNvSpPr>
                <p:nvPr/>
              </p:nvSpPr>
              <p:spPr bwMode="auto">
                <a:xfrm>
                  <a:off x="2791" y="2996"/>
                  <a:ext cx="29" cy="17"/>
                </a:xfrm>
                <a:custGeom>
                  <a:avLst/>
                  <a:gdLst>
                    <a:gd name="T0" fmla="*/ 28 w 29"/>
                    <a:gd name="T1" fmla="*/ 8 h 17"/>
                    <a:gd name="T2" fmla="*/ 21 w 29"/>
                    <a:gd name="T3" fmla="*/ 0 h 17"/>
                    <a:gd name="T4" fmla="*/ 15 w 29"/>
                    <a:gd name="T5" fmla="*/ 0 h 17"/>
                    <a:gd name="T6" fmla="*/ 10 w 29"/>
                    <a:gd name="T7" fmla="*/ 0 h 17"/>
                    <a:gd name="T8" fmla="*/ 5 w 29"/>
                    <a:gd name="T9" fmla="*/ 0 h 17"/>
                    <a:gd name="T10" fmla="*/ 0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28" y="8"/>
                      </a:moveTo>
                      <a:lnTo>
                        <a:pt x="21" y="0"/>
                      </a:lnTo>
                      <a:lnTo>
                        <a:pt x="15" y="0"/>
                      </a:lnTo>
                      <a:lnTo>
                        <a:pt x="10" y="0"/>
                      </a:lnTo>
                      <a:lnTo>
                        <a:pt x="5" y="0"/>
                      </a:lnTo>
                      <a:lnTo>
                        <a:pt x="0" y="16"/>
                      </a:lnTo>
                    </a:path>
                  </a:pathLst>
                </a:custGeom>
                <a:solidFill>
                  <a:srgbClr val="FFE1C3"/>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endParaRPr lang="en-ZA" dirty="0"/>
                </a:p>
              </p:txBody>
            </p:sp>
          </p:grpSp>
        </p:grpSp>
      </p:grpSp>
    </p:spTree>
    <p:extLst>
      <p:ext uri="{BB962C8B-B14F-4D97-AF65-F5344CB8AC3E}">
        <p14:creationId xmlns:p14="http://schemas.microsoft.com/office/powerpoint/2010/main" val="3659939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9956"/>
            <a:ext cx="9144000" cy="1323439"/>
          </a:xfrm>
          <a:prstGeom prst="rect">
            <a:avLst/>
          </a:prstGeom>
          <a:noFill/>
        </p:spPr>
        <p:txBody>
          <a:bodyPr wrap="square" rtlCol="0">
            <a:spAutoFit/>
          </a:bodyPr>
          <a:lstStyle/>
          <a:p>
            <a:pPr algn="ctr"/>
            <a:r>
              <a:rPr lang="en-US" sz="4000" b="1" cap="all" dirty="0" smtClean="0">
                <a:solidFill>
                  <a:schemeClr val="bg1"/>
                </a:solidFill>
              </a:rPr>
              <a:t>Change vs Project </a:t>
            </a:r>
          </a:p>
          <a:p>
            <a:pPr algn="ctr"/>
            <a:r>
              <a:rPr lang="en-US" sz="4000" b="1" cap="all" dirty="0" smtClean="0">
                <a:solidFill>
                  <a:schemeClr val="bg1"/>
                </a:solidFill>
              </a:rPr>
              <a:t>Management</a:t>
            </a:r>
            <a:endParaRPr lang="en-US" sz="4000" b="1" cap="all" dirty="0">
              <a:solidFill>
                <a:schemeClr val="bg1"/>
              </a:solidFill>
            </a:endParaRPr>
          </a:p>
        </p:txBody>
      </p:sp>
      <p:sp>
        <p:nvSpPr>
          <p:cNvPr id="6" name="Text Box 9"/>
          <p:cNvSpPr txBox="1">
            <a:spLocks noChangeArrowheads="1"/>
          </p:cNvSpPr>
          <p:nvPr/>
        </p:nvSpPr>
        <p:spPr bwMode="auto">
          <a:xfrm>
            <a:off x="6597650" y="1981200"/>
            <a:ext cx="1768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2000" b="1" i="1" dirty="0">
                <a:solidFill>
                  <a:srgbClr val="39308D"/>
                </a:solidFill>
                <a:latin typeface="Times New Roman" panose="02020603050405020304" pitchFamily="18" charset="0"/>
              </a:rPr>
              <a:t>Technical</a:t>
            </a:r>
            <a:r>
              <a:rPr lang="en-US" altLang="en-US" sz="2000" dirty="0">
                <a:latin typeface="Times New Roman" panose="02020603050405020304" pitchFamily="18" charset="0"/>
              </a:rPr>
              <a:t> side of the project</a:t>
            </a:r>
          </a:p>
        </p:txBody>
      </p:sp>
      <p:sp>
        <p:nvSpPr>
          <p:cNvPr id="7" name="Text Box 10"/>
          <p:cNvSpPr txBox="1">
            <a:spLocks noChangeArrowheads="1"/>
          </p:cNvSpPr>
          <p:nvPr/>
        </p:nvSpPr>
        <p:spPr bwMode="auto">
          <a:xfrm>
            <a:off x="6597650" y="5241925"/>
            <a:ext cx="1768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spcBef>
                <a:spcPct val="0"/>
              </a:spcBef>
              <a:buFontTx/>
              <a:buNone/>
            </a:pPr>
            <a:r>
              <a:rPr lang="en-US" altLang="en-US" sz="2000" b="1" i="1" dirty="0">
                <a:solidFill>
                  <a:srgbClr val="39308D"/>
                </a:solidFill>
                <a:latin typeface="Times New Roman" panose="02020603050405020304" pitchFamily="18" charset="0"/>
              </a:rPr>
              <a:t>People</a:t>
            </a:r>
            <a:r>
              <a:rPr lang="en-US" altLang="en-US" sz="2000" dirty="0">
                <a:latin typeface="Times New Roman" panose="02020603050405020304" pitchFamily="18" charset="0"/>
              </a:rPr>
              <a:t> side of the project</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981200"/>
            <a:ext cx="57626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54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2962" y="1143000"/>
            <a:ext cx="4918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56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28303"/>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a:xfrm>
            <a:off x="-18256" y="2362200"/>
            <a:ext cx="9213850" cy="1279376"/>
          </a:xfrm>
        </p:spPr>
        <p:txBody>
          <a:bodyPr rtlCol="0">
            <a:normAutofit fontScale="90000"/>
          </a:bodyPr>
          <a:lstStyle/>
          <a:p>
            <a:pPr algn="ctr" eaLnBrk="1" fontAlgn="auto" hangingPunct="1">
              <a:spcAft>
                <a:spcPts val="0"/>
              </a:spcAft>
              <a:defRPr/>
            </a:pPr>
            <a:r>
              <a:rPr lang="en-US" sz="3400" dirty="0" smtClean="0"/>
              <a:t/>
            </a:r>
            <a:br>
              <a:rPr lang="en-US" sz="3400" dirty="0" smtClean="0"/>
            </a:br>
            <a:r>
              <a:rPr lang="en-US" sz="3400" dirty="0" smtClean="0"/>
              <a:t/>
            </a:r>
            <a:br>
              <a:rPr lang="en-US" sz="3400" dirty="0" smtClean="0"/>
            </a:br>
            <a:r>
              <a:rPr lang="en-US" sz="3400" dirty="0" smtClean="0"/>
              <a:t>	</a:t>
            </a:r>
            <a:r>
              <a:rPr lang="en-US" sz="6700" b="1" dirty="0" smtClean="0"/>
              <a:t/>
            </a:r>
            <a:br>
              <a:rPr lang="en-US" sz="6700" b="1" dirty="0" smtClean="0"/>
            </a:br>
            <a:r>
              <a:rPr lang="en-US" sz="6700" b="1" dirty="0" smtClean="0"/>
              <a:t>QUESTIONS?</a:t>
            </a:r>
            <a:r>
              <a:rPr lang="en-US" sz="6000" b="1" dirty="0" smtClean="0"/>
              <a:t/>
            </a:r>
            <a:br>
              <a:rPr lang="en-US" sz="6000" b="1" dirty="0" smtClean="0"/>
            </a:br>
            <a:r>
              <a:rPr lang="en-US" sz="6000" b="1" dirty="0" smtClean="0"/>
              <a:t/>
            </a:r>
            <a:br>
              <a:rPr lang="en-US" sz="6000" b="1" dirty="0" smtClean="0"/>
            </a:br>
            <a:endParaRPr lang="en-US" sz="6000" dirty="0" smtClean="0"/>
          </a:p>
        </p:txBody>
      </p:sp>
    </p:spTree>
    <p:extLst>
      <p:ext uri="{BB962C8B-B14F-4D97-AF65-F5344CB8AC3E}">
        <p14:creationId xmlns:p14="http://schemas.microsoft.com/office/powerpoint/2010/main" val="2760004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7212"/>
          <a:stretch/>
        </p:blipFill>
        <p:spPr>
          <a:xfrm>
            <a:off x="457200" y="762000"/>
            <a:ext cx="8458200" cy="5232112"/>
          </a:xfrm>
          <a:prstGeom prst="rect">
            <a:avLst/>
          </a:prstGeom>
          <a:effectLst>
            <a:softEdge rad="317500"/>
          </a:effectLst>
        </p:spPr>
      </p:pic>
      <p:sp>
        <p:nvSpPr>
          <p:cNvPr id="5" name="Rectangle 4"/>
          <p:cNvSpPr>
            <a:spLocks noGrp="1" noChangeArrowheads="1"/>
          </p:cNvSpPr>
          <p:nvPr/>
        </p:nvSpPr>
        <p:spPr bwMode="auto">
          <a:xfrm>
            <a:off x="1769744" y="2805707"/>
            <a:ext cx="4850131" cy="57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t>Organizational Issues</a:t>
            </a:r>
            <a:endParaRPr lang="en-US" b="1" dirty="0"/>
          </a:p>
        </p:txBody>
      </p:sp>
      <p:sp>
        <p:nvSpPr>
          <p:cNvPr id="9" name="Rectangle 8"/>
          <p:cNvSpPr>
            <a:spLocks noGrp="1" noChangeArrowheads="1"/>
          </p:cNvSpPr>
          <p:nvPr/>
        </p:nvSpPr>
        <p:spPr bwMode="auto">
          <a:xfrm>
            <a:off x="1773553" y="3927295"/>
            <a:ext cx="4850131" cy="44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solidFill>
                  <a:schemeClr val="bg1">
                    <a:lumMod val="65000"/>
                  </a:schemeClr>
                </a:solidFill>
              </a:rPr>
              <a:t>The Nature of Change</a:t>
            </a:r>
            <a:endParaRPr lang="en-US" b="1" dirty="0">
              <a:solidFill>
                <a:schemeClr val="bg1">
                  <a:lumMod val="65000"/>
                </a:schemeClr>
              </a:solidFill>
            </a:endParaRPr>
          </a:p>
        </p:txBody>
      </p:sp>
      <p:sp>
        <p:nvSpPr>
          <p:cNvPr id="10" name="Rectangle 9"/>
          <p:cNvSpPr>
            <a:spLocks noGrp="1" noChangeArrowheads="1"/>
          </p:cNvSpPr>
          <p:nvPr/>
        </p:nvSpPr>
        <p:spPr bwMode="auto">
          <a:xfrm>
            <a:off x="1773552" y="4901624"/>
            <a:ext cx="4850131" cy="58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50000"/>
                </a:schemeClr>
              </a:buClr>
              <a:buNone/>
            </a:pPr>
            <a:r>
              <a:rPr lang="en-US" b="1" dirty="0" smtClean="0">
                <a:solidFill>
                  <a:schemeClr val="bg1">
                    <a:lumMod val="65000"/>
                  </a:schemeClr>
                </a:solidFill>
              </a:rPr>
              <a:t>Leading Others Through Change</a:t>
            </a:r>
            <a:endParaRPr lang="en-US" b="1" dirty="0">
              <a:solidFill>
                <a:schemeClr val="bg1">
                  <a:lumMod val="65000"/>
                </a:schemeClr>
              </a:solidFill>
            </a:endParaRPr>
          </a:p>
        </p:txBody>
      </p:sp>
    </p:spTree>
    <p:extLst>
      <p:ext uri="{BB962C8B-B14F-4D97-AF65-F5344CB8AC3E}">
        <p14:creationId xmlns:p14="http://schemas.microsoft.com/office/powerpoint/2010/main" val="343443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2067" y="369957"/>
            <a:ext cx="5599866" cy="707886"/>
          </a:xfrm>
          <a:prstGeom prst="rect">
            <a:avLst/>
          </a:prstGeom>
          <a:noFill/>
        </p:spPr>
        <p:txBody>
          <a:bodyPr wrap="none" rtlCol="0">
            <a:spAutoFit/>
          </a:bodyPr>
          <a:lstStyle/>
          <a:p>
            <a:pPr algn="ctr"/>
            <a:r>
              <a:rPr lang="en-US" sz="4000" b="1" cap="all" dirty="0" smtClean="0">
                <a:solidFill>
                  <a:schemeClr val="bg1"/>
                </a:solidFill>
              </a:rPr>
              <a:t>Organizational Issues</a:t>
            </a:r>
            <a:endParaRPr lang="en-US" sz="4000" b="1" cap="all" dirty="0">
              <a:solidFill>
                <a:schemeClr val="bg1"/>
              </a:solidFill>
            </a:endParaRPr>
          </a:p>
        </p:txBody>
      </p:sp>
      <p:sp>
        <p:nvSpPr>
          <p:cNvPr id="5" name="Rectangle 4"/>
          <p:cNvSpPr>
            <a:spLocks noGrp="1" noChangeArrowheads="1"/>
          </p:cNvSpPr>
          <p:nvPr/>
        </p:nvSpPr>
        <p:spPr bwMode="auto">
          <a:xfrm>
            <a:off x="1676400" y="2057400"/>
            <a:ext cx="701039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What is “Change Management”?</a:t>
            </a:r>
          </a:p>
          <a:p>
            <a:pPr marL="0" indent="0">
              <a:buNone/>
            </a:pPr>
            <a:r>
              <a:rPr lang="en-US" dirty="0" smtClean="0"/>
              <a:t>Key </a:t>
            </a:r>
            <a:r>
              <a:rPr lang="en-US" dirty="0"/>
              <a:t>c</a:t>
            </a:r>
            <a:r>
              <a:rPr lang="en-US" dirty="0" smtClean="0"/>
              <a:t>haracteristics </a:t>
            </a:r>
            <a:r>
              <a:rPr lang="en-US" dirty="0"/>
              <a:t>of an organization </a:t>
            </a:r>
            <a:r>
              <a:rPr lang="en-US" dirty="0" smtClean="0"/>
              <a:t>going </a:t>
            </a:r>
            <a:r>
              <a:rPr lang="en-US" dirty="0"/>
              <a:t>through change</a:t>
            </a:r>
          </a:p>
          <a:p>
            <a:pPr marL="0" indent="0">
              <a:buNone/>
            </a:pPr>
            <a:r>
              <a:rPr lang="en-US" dirty="0" smtClean="0"/>
              <a:t>Pre-requisites </a:t>
            </a:r>
            <a:r>
              <a:rPr lang="en-US" dirty="0"/>
              <a:t>for change</a:t>
            </a:r>
          </a:p>
          <a:p>
            <a:pPr marL="0" indent="0">
              <a:buNone/>
            </a:pPr>
            <a:r>
              <a:rPr lang="en-US" dirty="0" smtClean="0"/>
              <a:t>Effective </a:t>
            </a:r>
            <a:r>
              <a:rPr lang="en-US" dirty="0"/>
              <a:t>change </a:t>
            </a:r>
            <a:r>
              <a:rPr lang="en-US" dirty="0" smtClean="0"/>
              <a:t>leaders</a:t>
            </a:r>
          </a:p>
          <a:p>
            <a:pPr marL="0" indent="0">
              <a:buNone/>
            </a:pPr>
            <a:r>
              <a:rPr lang="en-US" dirty="0" smtClean="0"/>
              <a:t>Why apply change management?</a:t>
            </a:r>
            <a:endParaRPr lang="en-US" dirty="0"/>
          </a:p>
        </p:txBody>
      </p:sp>
      <p:pic>
        <p:nvPicPr>
          <p:cNvPr id="3" name="Picture 2"/>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3945"/>
          <a:stretch/>
        </p:blipFill>
        <p:spPr>
          <a:xfrm>
            <a:off x="893714" y="2691653"/>
            <a:ext cx="571593" cy="681223"/>
          </a:xfrm>
          <a:prstGeom prst="rect">
            <a:avLst/>
          </a:prstGeom>
        </p:spPr>
      </p:pic>
      <p:pic>
        <p:nvPicPr>
          <p:cNvPr id="6" name="Picture 5"/>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893714" y="3596015"/>
            <a:ext cx="550908" cy="656570"/>
          </a:xfrm>
          <a:prstGeom prst="rect">
            <a:avLst/>
          </a:prstGeom>
        </p:spPr>
      </p:pic>
      <p:pic>
        <p:nvPicPr>
          <p:cNvPr id="7" name="Picture 6"/>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53945"/>
          <a:stretch/>
        </p:blipFill>
        <p:spPr>
          <a:xfrm>
            <a:off x="899160" y="4271234"/>
            <a:ext cx="550908" cy="656570"/>
          </a:xfrm>
          <a:prstGeom prst="rect">
            <a:avLst/>
          </a:prstGeom>
        </p:spPr>
      </p:pic>
      <p:pic>
        <p:nvPicPr>
          <p:cNvPr id="8" name="Picture 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893714" y="2010430"/>
            <a:ext cx="571593" cy="681223"/>
          </a:xfrm>
          <a:prstGeom prst="rect">
            <a:avLst/>
          </a:prstGeom>
        </p:spPr>
      </p:pic>
      <p:pic>
        <p:nvPicPr>
          <p:cNvPr id="9" name="Picture 8"/>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53945"/>
          <a:stretch/>
        </p:blipFill>
        <p:spPr>
          <a:xfrm>
            <a:off x="904056" y="4946453"/>
            <a:ext cx="550908" cy="656570"/>
          </a:xfrm>
          <a:prstGeom prst="rect">
            <a:avLst/>
          </a:prstGeom>
        </p:spPr>
      </p:pic>
    </p:spTree>
    <p:extLst>
      <p:ext uri="{BB962C8B-B14F-4D97-AF65-F5344CB8AC3E}">
        <p14:creationId xmlns:p14="http://schemas.microsoft.com/office/powerpoint/2010/main" val="403587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9237" y="369957"/>
            <a:ext cx="8005525" cy="707886"/>
          </a:xfrm>
          <a:prstGeom prst="rect">
            <a:avLst/>
          </a:prstGeom>
          <a:noFill/>
        </p:spPr>
        <p:txBody>
          <a:bodyPr wrap="none" rtlCol="0">
            <a:spAutoFit/>
          </a:bodyPr>
          <a:lstStyle/>
          <a:p>
            <a:pPr algn="ctr"/>
            <a:r>
              <a:rPr lang="en-US" sz="4000" b="1" cap="all" dirty="0" smtClean="0">
                <a:solidFill>
                  <a:schemeClr val="bg1"/>
                </a:solidFill>
              </a:rPr>
              <a:t>What is “Change Management”?</a:t>
            </a:r>
            <a:endParaRPr lang="en-US" sz="4000" b="1" cap="all" dirty="0">
              <a:solidFill>
                <a:schemeClr val="bg1"/>
              </a:solidFill>
            </a:endParaRPr>
          </a:p>
        </p:txBody>
      </p:sp>
      <p:sp>
        <p:nvSpPr>
          <p:cNvPr id="5" name="Rectangle 4"/>
          <p:cNvSpPr>
            <a:spLocks noGrp="1" noChangeArrowheads="1"/>
          </p:cNvSpPr>
          <p:nvPr/>
        </p:nvSpPr>
        <p:spPr bwMode="auto">
          <a:xfrm>
            <a:off x="457198" y="1633091"/>
            <a:ext cx="800100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
        <p:nvSpPr>
          <p:cNvPr id="6" name="Rectangle 5"/>
          <p:cNvSpPr>
            <a:spLocks noGrp="1" noChangeArrowheads="1"/>
          </p:cNvSpPr>
          <p:nvPr/>
        </p:nvSpPr>
        <p:spPr bwMode="auto">
          <a:xfrm>
            <a:off x="571499" y="2415464"/>
            <a:ext cx="8001001" cy="1600201"/>
          </a:xfrm>
          <a:prstGeom prst="rect">
            <a:avLst/>
          </a:prstGeom>
          <a:noFill/>
          <a:ln w="44450">
            <a:solidFill>
              <a:srgbClr val="FF0000"/>
            </a:solidFill>
            <a:miter lim="800000"/>
            <a:headEnd/>
            <a:tailEnd/>
          </a:ln>
          <a:effectLst>
            <a:innerShdw blurRad="63500" dist="50800" dir="16200000">
              <a:prstClr val="black">
                <a:alpha val="50000"/>
              </a:prstClr>
            </a:innerShdw>
            <a:reflection blurRad="25400" stA="52000" endA="300" endPos="27000" dir="5400000" sy="-100000" algn="bl" rotWithShape="0"/>
          </a:effectLst>
          <a:extLst>
            <a:ext uri="{909E8E84-426E-40DD-AFC4-6F175D3DCCD1}">
              <a14:hiddenFill xmlns:a14="http://schemas.microsoft.com/office/drawing/2010/main">
                <a:solidFill>
                  <a:schemeClr val="accent1"/>
                </a:solidFill>
              </a14:hiddenFill>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3200" b="1" i="1" dirty="0">
                <a:solidFill>
                  <a:srgbClr val="C00000"/>
                </a:solidFill>
              </a:rPr>
              <a:t>The process, tools and techniques to manage the </a:t>
            </a:r>
            <a:r>
              <a:rPr lang="en-US" altLang="en-US" sz="3200" b="1" i="1" u="sng" dirty="0">
                <a:solidFill>
                  <a:srgbClr val="C00000"/>
                </a:solidFill>
              </a:rPr>
              <a:t>people</a:t>
            </a:r>
            <a:r>
              <a:rPr lang="en-US" altLang="en-US" sz="3200" b="1" i="1" dirty="0">
                <a:solidFill>
                  <a:srgbClr val="C00000"/>
                </a:solidFill>
              </a:rPr>
              <a:t> side of </a:t>
            </a:r>
            <a:r>
              <a:rPr lang="en-US" altLang="en-US" sz="3200" b="1" i="1" dirty="0" smtClean="0">
                <a:solidFill>
                  <a:srgbClr val="C00000"/>
                </a:solidFill>
              </a:rPr>
              <a:t>change, </a:t>
            </a:r>
            <a:r>
              <a:rPr lang="en-US" altLang="en-US" sz="3200" b="1" i="1" dirty="0">
                <a:solidFill>
                  <a:srgbClr val="C00000"/>
                </a:solidFill>
              </a:rPr>
              <a:t>to achieve the required business results</a:t>
            </a:r>
            <a:r>
              <a:rPr lang="en-US" altLang="en-US" sz="3200" b="1" i="1" dirty="0" smtClean="0">
                <a:solidFill>
                  <a:srgbClr val="C00000"/>
                </a:solidFill>
              </a:rPr>
              <a:t>.</a:t>
            </a:r>
          </a:p>
          <a:p>
            <a:pPr algn="ctr">
              <a:buFontTx/>
              <a:buNone/>
            </a:pPr>
            <a:endParaRPr lang="en-US" altLang="en-US" b="1" i="1" dirty="0">
              <a:solidFill>
                <a:schemeClr val="accent1"/>
              </a:solidFill>
            </a:endParaRPr>
          </a:p>
          <a:p>
            <a:pPr algn="ctr">
              <a:buFontTx/>
              <a:buNone/>
            </a:pPr>
            <a:endParaRPr lang="en-US" altLang="en-US" b="1" i="1" dirty="0">
              <a:solidFill>
                <a:schemeClr val="accent1"/>
              </a:solidFill>
            </a:endParaRPr>
          </a:p>
        </p:txBody>
      </p:sp>
      <p:sp>
        <p:nvSpPr>
          <p:cNvPr id="7" name="Text Box 11"/>
          <p:cNvSpPr txBox="1">
            <a:spLocks noChangeArrowheads="1"/>
          </p:cNvSpPr>
          <p:nvPr/>
        </p:nvSpPr>
        <p:spPr bwMode="auto">
          <a:xfrm>
            <a:off x="514348" y="4983330"/>
            <a:ext cx="80010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eaLnBrk="1" hangingPunct="1">
              <a:spcBef>
                <a:spcPct val="50000"/>
              </a:spcBef>
              <a:defRPr/>
            </a:pPr>
            <a:r>
              <a:rPr lang="en-US" dirty="0" smtClean="0">
                <a:latin typeface="+mn-lt"/>
                <a:cs typeface="+mn-cs"/>
              </a:rPr>
              <a:t>Change management drives project success by supporting individual transitions required by organizational projects and initiatives</a:t>
            </a:r>
          </a:p>
        </p:txBody>
      </p:sp>
    </p:spTree>
    <p:extLst>
      <p:ext uri="{BB962C8B-B14F-4D97-AF65-F5344CB8AC3E}">
        <p14:creationId xmlns:p14="http://schemas.microsoft.com/office/powerpoint/2010/main" val="4050223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2646" y="62180"/>
            <a:ext cx="9349291" cy="1323439"/>
          </a:xfrm>
          <a:prstGeom prst="rect">
            <a:avLst/>
          </a:prstGeom>
          <a:noFill/>
        </p:spPr>
        <p:txBody>
          <a:bodyPr wrap="none" rtlCol="0">
            <a:spAutoFit/>
          </a:bodyPr>
          <a:lstStyle/>
          <a:p>
            <a:pPr algn="ctr"/>
            <a:r>
              <a:rPr lang="en-US" sz="4000" b="1" cap="all" dirty="0" smtClean="0">
                <a:solidFill>
                  <a:schemeClr val="bg1"/>
                </a:solidFill>
              </a:rPr>
              <a:t>Key characteristics of an </a:t>
            </a:r>
          </a:p>
          <a:p>
            <a:pPr algn="ctr"/>
            <a:r>
              <a:rPr lang="en-US" sz="4000" b="1" cap="all" dirty="0" smtClean="0">
                <a:solidFill>
                  <a:schemeClr val="bg1"/>
                </a:solidFill>
              </a:rPr>
              <a:t>organization going through change</a:t>
            </a:r>
            <a:endParaRPr lang="en-US" sz="4000" b="1" cap="all" dirty="0">
              <a:solidFill>
                <a:schemeClr val="bg1"/>
              </a:solidFill>
            </a:endParaRPr>
          </a:p>
        </p:txBody>
      </p:sp>
      <p:sp>
        <p:nvSpPr>
          <p:cNvPr id="5" name="Rectangle 4"/>
          <p:cNvSpPr>
            <a:spLocks noGrp="1" noChangeArrowheads="1"/>
          </p:cNvSpPr>
          <p:nvPr/>
        </p:nvSpPr>
        <p:spPr bwMode="auto">
          <a:xfrm>
            <a:off x="457199" y="1752600"/>
            <a:ext cx="4114800" cy="453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pPr>
            <a:r>
              <a:rPr lang="en-US" altLang="en-US" dirty="0"/>
              <a:t>Willingness to make change</a:t>
            </a:r>
          </a:p>
          <a:p>
            <a:pPr>
              <a:buClr>
                <a:srgbClr val="C00000"/>
              </a:buClr>
            </a:pPr>
            <a:r>
              <a:rPr lang="en-US" altLang="en-US" dirty="0"/>
              <a:t>Identifies problems quickly</a:t>
            </a:r>
          </a:p>
          <a:p>
            <a:pPr lvl="1">
              <a:lnSpc>
                <a:spcPct val="150000"/>
              </a:lnSpc>
              <a:buClr>
                <a:srgbClr val="C00000"/>
              </a:buClr>
            </a:pPr>
            <a:r>
              <a:rPr lang="en-US" altLang="en-US" dirty="0"/>
              <a:t>Internal and external </a:t>
            </a:r>
            <a:endParaRPr lang="en-US" altLang="en-US" dirty="0" smtClean="0"/>
          </a:p>
          <a:p>
            <a:pPr>
              <a:buClr>
                <a:srgbClr val="C00000"/>
              </a:buClr>
            </a:pPr>
            <a:r>
              <a:rPr lang="en-US" altLang="en-US" dirty="0" smtClean="0"/>
              <a:t>Trust</a:t>
            </a:r>
          </a:p>
          <a:p>
            <a:pPr marL="452438" lvl="1" indent="-452438">
              <a:lnSpc>
                <a:spcPct val="100000"/>
              </a:lnSpc>
              <a:spcBef>
                <a:spcPct val="75000"/>
              </a:spcBef>
              <a:buClr>
                <a:srgbClr val="C00000"/>
              </a:buClr>
              <a:buSzPct val="75000"/>
              <a:buFont typeface="Wingdings" panose="05000000000000000000" pitchFamily="2" charset="2"/>
              <a:buChar char="n"/>
            </a:pPr>
            <a:r>
              <a:rPr lang="en-US" altLang="en-US" sz="2400" dirty="0"/>
              <a:t>Open to </a:t>
            </a:r>
            <a:r>
              <a:rPr lang="en-US" altLang="en-US" sz="2400" dirty="0" smtClean="0"/>
              <a:t>feedback</a:t>
            </a:r>
          </a:p>
          <a:p>
            <a:pPr marL="452438" lvl="1" indent="-452438">
              <a:lnSpc>
                <a:spcPct val="100000"/>
              </a:lnSpc>
              <a:spcBef>
                <a:spcPct val="75000"/>
              </a:spcBef>
              <a:buClr>
                <a:srgbClr val="C00000"/>
              </a:buClr>
              <a:buSzPct val="75000"/>
              <a:buFont typeface="Wingdings" panose="05000000000000000000" pitchFamily="2" charset="2"/>
              <a:buChar char="n"/>
            </a:pPr>
            <a:r>
              <a:rPr lang="en-US" altLang="en-US" sz="2400" dirty="0"/>
              <a:t>Implements solutions rapidly</a:t>
            </a:r>
          </a:p>
          <a:p>
            <a:pPr marL="452438" lvl="1" indent="-452438">
              <a:lnSpc>
                <a:spcPct val="100000"/>
              </a:lnSpc>
              <a:spcBef>
                <a:spcPct val="75000"/>
              </a:spcBef>
              <a:buSzPct val="75000"/>
              <a:buFont typeface="Wingdings" panose="05000000000000000000" pitchFamily="2" charset="2"/>
              <a:buChar char="n"/>
            </a:pPr>
            <a:endParaRPr lang="en-US" altLang="en-US" sz="2400" dirty="0"/>
          </a:p>
          <a:p>
            <a:endParaRPr lang="en-US" altLang="en-US" dirty="0"/>
          </a:p>
        </p:txBody>
      </p:sp>
      <p:sp>
        <p:nvSpPr>
          <p:cNvPr id="7" name="Rectangle 6"/>
          <p:cNvSpPr>
            <a:spLocks noChangeArrowheads="1"/>
          </p:cNvSpPr>
          <p:nvPr/>
        </p:nvSpPr>
        <p:spPr bwMode="auto">
          <a:xfrm>
            <a:off x="4800600" y="1752600"/>
            <a:ext cx="411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defPPr>
              <a:defRPr lang="en-US"/>
            </a:defPPr>
            <a:lvl1pPr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a:lstStyle>
          <a:p>
            <a:pPr marL="452438" indent="-452438" algn="l">
              <a:spcBef>
                <a:spcPct val="75000"/>
              </a:spcBef>
              <a:buClr>
                <a:srgbClr val="C00000"/>
              </a:buClr>
              <a:buSzPct val="75000"/>
              <a:buFont typeface="Wingdings" panose="05000000000000000000" pitchFamily="2" charset="2"/>
              <a:buChar char="n"/>
            </a:pPr>
            <a:r>
              <a:rPr lang="en-US" altLang="en-US" sz="2400" b="0" i="0" dirty="0" smtClean="0">
                <a:latin typeface="+mn-lt"/>
              </a:rPr>
              <a:t>Willingness to learn</a:t>
            </a:r>
          </a:p>
          <a:p>
            <a:pPr marL="452438" indent="-452438" algn="l">
              <a:spcBef>
                <a:spcPct val="75000"/>
              </a:spcBef>
              <a:buClr>
                <a:srgbClr val="C00000"/>
              </a:buClr>
              <a:buSzPct val="75000"/>
              <a:buFont typeface="Wingdings" panose="05000000000000000000" pitchFamily="2" charset="2"/>
              <a:buChar char="n"/>
            </a:pPr>
            <a:r>
              <a:rPr lang="en-US" altLang="en-US" sz="2400" b="0" i="0" dirty="0">
                <a:latin typeface="+mn-lt"/>
              </a:rPr>
              <a:t>Focus on </a:t>
            </a:r>
            <a:r>
              <a:rPr lang="en-US" altLang="en-US" sz="2400" b="0" i="0" dirty="0" smtClean="0">
                <a:latin typeface="+mn-lt"/>
              </a:rPr>
              <a:t>innovation</a:t>
            </a:r>
            <a:endParaRPr lang="en-US" altLang="en-US" sz="2000" b="0" i="0" dirty="0" smtClean="0">
              <a:latin typeface="+mn-lt"/>
            </a:endParaRPr>
          </a:p>
          <a:p>
            <a:pPr marL="968400" lvl="1" indent="-403200" algn="l">
              <a:lnSpc>
                <a:spcPct val="150000"/>
              </a:lnSpc>
              <a:spcBef>
                <a:spcPts val="400"/>
              </a:spcBef>
              <a:buClr>
                <a:srgbClr val="C00000"/>
              </a:buClr>
              <a:buSzPct val="75000"/>
              <a:buFont typeface="Wingdings" panose="05000000000000000000" pitchFamily="2" charset="2"/>
              <a:buChar char=""/>
            </a:pPr>
            <a:r>
              <a:rPr lang="en-US" altLang="en-US" sz="2000" b="0" i="0" dirty="0" smtClean="0">
                <a:latin typeface="+mn-lt"/>
              </a:rPr>
              <a:t>Upward </a:t>
            </a:r>
            <a:r>
              <a:rPr lang="en-US" altLang="en-US" sz="2000" b="0" i="0" dirty="0">
                <a:latin typeface="+mn-lt"/>
              </a:rPr>
              <a:t>communication</a:t>
            </a:r>
          </a:p>
          <a:p>
            <a:pPr marL="452438" indent="-452438" algn="l">
              <a:spcBef>
                <a:spcPct val="75000"/>
              </a:spcBef>
              <a:buClr>
                <a:srgbClr val="C00000"/>
              </a:buClr>
              <a:buSzPct val="75000"/>
              <a:buFont typeface="Wingdings" panose="05000000000000000000" pitchFamily="2" charset="2"/>
              <a:buChar char="n"/>
            </a:pPr>
            <a:r>
              <a:rPr lang="en-US" altLang="en-US" sz="2400" b="0" i="0" dirty="0" smtClean="0">
                <a:latin typeface="+mn-lt"/>
              </a:rPr>
              <a:t>Enthusiasm</a:t>
            </a:r>
            <a:endParaRPr lang="en-US" altLang="en-US" sz="2400" b="0" i="0" dirty="0">
              <a:latin typeface="+mn-lt"/>
            </a:endParaRPr>
          </a:p>
          <a:p>
            <a:pPr marL="452438" indent="-452438" algn="l">
              <a:spcBef>
                <a:spcPct val="75000"/>
              </a:spcBef>
              <a:buClr>
                <a:srgbClr val="C00000"/>
              </a:buClr>
              <a:buSzPct val="75000"/>
              <a:buFont typeface="Wingdings" panose="05000000000000000000" pitchFamily="2" charset="2"/>
              <a:buChar char="n"/>
            </a:pPr>
            <a:r>
              <a:rPr lang="en-US" altLang="en-US" sz="2400" b="0" i="0" dirty="0">
                <a:latin typeface="+mn-lt"/>
              </a:rPr>
              <a:t>Long-term focus</a:t>
            </a:r>
          </a:p>
          <a:p>
            <a:pPr marL="452438" indent="-452438" algn="l">
              <a:spcBef>
                <a:spcPct val="75000"/>
              </a:spcBef>
              <a:buClr>
                <a:srgbClr val="C00000"/>
              </a:buClr>
              <a:buSzPct val="75000"/>
              <a:buFont typeface="Wingdings" panose="05000000000000000000" pitchFamily="2" charset="2"/>
              <a:buChar char="n"/>
            </a:pPr>
            <a:r>
              <a:rPr lang="en-US" altLang="en-US" sz="2400" b="0" i="0" dirty="0">
                <a:latin typeface="+mn-lt"/>
              </a:rPr>
              <a:t>Skill d</a:t>
            </a:r>
            <a:r>
              <a:rPr lang="en-US" altLang="en-US" sz="2400" b="0" i="0" dirty="0" smtClean="0">
                <a:latin typeface="+mn-lt"/>
              </a:rPr>
              <a:t>evelopment</a:t>
            </a:r>
            <a:endParaRPr lang="en-US" altLang="en-US" sz="2400" b="0" i="0" dirty="0">
              <a:latin typeface="+mn-lt"/>
            </a:endParaRPr>
          </a:p>
        </p:txBody>
      </p:sp>
    </p:spTree>
    <p:extLst>
      <p:ext uri="{BB962C8B-B14F-4D97-AF65-F5344CB8AC3E}">
        <p14:creationId xmlns:p14="http://schemas.microsoft.com/office/powerpoint/2010/main" val="1136561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00078" y="369957"/>
            <a:ext cx="6543844" cy="707886"/>
          </a:xfrm>
          <a:prstGeom prst="rect">
            <a:avLst/>
          </a:prstGeom>
          <a:noFill/>
        </p:spPr>
        <p:txBody>
          <a:bodyPr wrap="none" rtlCol="0">
            <a:spAutoFit/>
          </a:bodyPr>
          <a:lstStyle/>
          <a:p>
            <a:pPr algn="ctr"/>
            <a:r>
              <a:rPr lang="en-US" sz="4000" b="1" cap="all" dirty="0" smtClean="0">
                <a:solidFill>
                  <a:schemeClr val="bg1"/>
                </a:solidFill>
              </a:rPr>
              <a:t>Pre-requisites for change</a:t>
            </a:r>
            <a:endParaRPr lang="en-US" sz="4000" b="1" cap="all" dirty="0">
              <a:solidFill>
                <a:schemeClr val="bg1"/>
              </a:solidFill>
            </a:endParaRPr>
          </a:p>
        </p:txBody>
      </p:sp>
      <p:sp>
        <p:nvSpPr>
          <p:cNvPr id="6" name="Rectangle 5"/>
          <p:cNvSpPr>
            <a:spLocks noGrp="1" noChangeArrowheads="1"/>
          </p:cNvSpPr>
          <p:nvPr/>
        </p:nvSpPr>
        <p:spPr bwMode="auto">
          <a:xfrm>
            <a:off x="304800" y="1600200"/>
            <a:ext cx="7772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chemeClr val="accent2"/>
                </a:solidFill>
              </a:rPr>
              <a:t>Vision: </a:t>
            </a:r>
            <a:r>
              <a:rPr lang="en-US" altLang="en-US" dirty="0"/>
              <a:t>Develop, articulate and communicate a shared vision of the desired change</a:t>
            </a:r>
          </a:p>
          <a:p>
            <a:r>
              <a:rPr lang="en-US" altLang="en-US" b="1" dirty="0">
                <a:solidFill>
                  <a:schemeClr val="accent2"/>
                </a:solidFill>
              </a:rPr>
              <a:t>Need: </a:t>
            </a:r>
            <a:r>
              <a:rPr lang="en-US" altLang="en-US" dirty="0"/>
              <a:t>A compelling need has been developed and is shared</a:t>
            </a:r>
          </a:p>
          <a:p>
            <a:r>
              <a:rPr lang="en-US" altLang="en-US" b="1" dirty="0">
                <a:solidFill>
                  <a:schemeClr val="accent2"/>
                </a:solidFill>
              </a:rPr>
              <a:t>Means: </a:t>
            </a:r>
            <a:r>
              <a:rPr lang="en-US" altLang="en-US" dirty="0"/>
              <a:t>The practical means to achieve vision: planned, developed and implemented</a:t>
            </a:r>
          </a:p>
          <a:p>
            <a:r>
              <a:rPr lang="en-US" altLang="en-US" b="1" dirty="0">
                <a:solidFill>
                  <a:schemeClr val="accent2"/>
                </a:solidFill>
              </a:rPr>
              <a:t>Rewards: </a:t>
            </a:r>
            <a:r>
              <a:rPr lang="en-US" altLang="en-US" dirty="0"/>
              <a:t>Aligned to encourage appropriate behavior compatible with vision and change</a:t>
            </a:r>
          </a:p>
          <a:p>
            <a:r>
              <a:rPr lang="en-US" altLang="en-US" b="1" dirty="0">
                <a:solidFill>
                  <a:schemeClr val="accent2"/>
                </a:solidFill>
              </a:rPr>
              <a:t>Feedback: </a:t>
            </a:r>
            <a:r>
              <a:rPr lang="en-US" altLang="en-US" dirty="0"/>
              <a:t>Given </a:t>
            </a:r>
            <a:r>
              <a:rPr lang="en-US" altLang="en-US" dirty="0" smtClean="0"/>
              <a:t>frequently</a:t>
            </a:r>
            <a:endParaRPr lang="en-US" altLang="en-US" dirty="0"/>
          </a:p>
          <a:p>
            <a:endParaRPr lang="en-US" altLang="en-US" sz="2800" dirty="0"/>
          </a:p>
        </p:txBody>
      </p:sp>
    </p:spTree>
    <p:extLst>
      <p:ext uri="{BB962C8B-B14F-4D97-AF65-F5344CB8AC3E}">
        <p14:creationId xmlns:p14="http://schemas.microsoft.com/office/powerpoint/2010/main" val="24036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28479" y="369957"/>
            <a:ext cx="6287042" cy="707886"/>
          </a:xfrm>
          <a:prstGeom prst="rect">
            <a:avLst/>
          </a:prstGeom>
          <a:noFill/>
        </p:spPr>
        <p:txBody>
          <a:bodyPr wrap="none" rtlCol="0">
            <a:spAutoFit/>
          </a:bodyPr>
          <a:lstStyle/>
          <a:p>
            <a:pPr algn="ctr"/>
            <a:r>
              <a:rPr lang="en-US" sz="4000" b="1" cap="all" dirty="0" smtClean="0">
                <a:solidFill>
                  <a:schemeClr val="bg1"/>
                </a:solidFill>
              </a:rPr>
              <a:t>Effective change leaders</a:t>
            </a:r>
            <a:endParaRPr lang="en-US" sz="4000" b="1" cap="all" dirty="0">
              <a:solidFill>
                <a:schemeClr val="bg1"/>
              </a:solidFill>
            </a:endParaRPr>
          </a:p>
        </p:txBody>
      </p:sp>
      <p:sp>
        <p:nvSpPr>
          <p:cNvPr id="5" name="Rectangle 4"/>
          <p:cNvSpPr>
            <a:spLocks noGrp="1" noChangeArrowheads="1"/>
          </p:cNvSpPr>
          <p:nvPr/>
        </p:nvSpPr>
        <p:spPr bwMode="auto">
          <a:xfrm>
            <a:off x="381000" y="1477991"/>
            <a:ext cx="82549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2438" indent="-452438" algn="l" rtl="0" eaLnBrk="0" fontAlgn="base" hangingPunct="0">
              <a:spcBef>
                <a:spcPct val="75000"/>
              </a:spcBef>
              <a:spcAft>
                <a:spcPct val="0"/>
              </a:spcAft>
              <a:buSzPct val="75000"/>
              <a:buFont typeface="Wingdings" panose="05000000000000000000" pitchFamily="2" charset="2"/>
              <a:buChar char="n"/>
              <a:defRPr sz="2400" kern="1200">
                <a:solidFill>
                  <a:schemeClr val="tx1"/>
                </a:solidFill>
                <a:latin typeface="+mn-lt"/>
                <a:ea typeface="+mn-ea"/>
                <a:cs typeface="+mn-cs"/>
              </a:defRPr>
            </a:lvl1pPr>
            <a:lvl2pPr marL="968375" indent="-401638" algn="l" rtl="0" eaLnBrk="0" fontAlgn="base" hangingPunct="0">
              <a:lnSpc>
                <a:spcPct val="130000"/>
              </a:lnSpc>
              <a:spcBef>
                <a:spcPct val="20000"/>
              </a:spcBef>
              <a:spcAft>
                <a:spcPct val="0"/>
              </a:spcAft>
              <a:buSzPct val="85000"/>
              <a:buFont typeface="Monotype Sorts" pitchFamily="2" charset="2"/>
              <a:buChar char="ä"/>
              <a:defRPr sz="2000" kern="1200">
                <a:solidFill>
                  <a:schemeClr val="tx1"/>
                </a:solidFill>
                <a:latin typeface="+mn-lt"/>
                <a:ea typeface="+mn-ea"/>
                <a:cs typeface="+mn-cs"/>
              </a:defRPr>
            </a:lvl2pPr>
            <a:lvl3pPr marL="1311275"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5417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chemeClr val="accent2"/>
                </a:solidFill>
              </a:rPr>
              <a:t>Embrace </a:t>
            </a:r>
            <a:r>
              <a:rPr lang="en-US" altLang="en-US" dirty="0"/>
              <a:t>change when it’s needed</a:t>
            </a:r>
            <a:endParaRPr lang="en-US" altLang="en-US" b="1" dirty="0">
              <a:solidFill>
                <a:schemeClr val="accent2"/>
              </a:solidFill>
            </a:endParaRPr>
          </a:p>
          <a:p>
            <a:r>
              <a:rPr lang="en-US" altLang="en-US" b="1" dirty="0">
                <a:solidFill>
                  <a:schemeClr val="accent2"/>
                </a:solidFill>
              </a:rPr>
              <a:t>Develop</a:t>
            </a:r>
            <a:r>
              <a:rPr lang="en-US" altLang="en-US" dirty="0"/>
              <a:t> a vision for change</a:t>
            </a:r>
          </a:p>
          <a:p>
            <a:r>
              <a:rPr lang="en-US" altLang="en-US" b="1" dirty="0">
                <a:solidFill>
                  <a:schemeClr val="accent2"/>
                </a:solidFill>
              </a:rPr>
              <a:t>Communicate</a:t>
            </a:r>
            <a:r>
              <a:rPr lang="en-US" altLang="en-US" dirty="0"/>
              <a:t> effectively</a:t>
            </a:r>
          </a:p>
          <a:p>
            <a:r>
              <a:rPr lang="en-US" altLang="en-US" b="1" dirty="0">
                <a:solidFill>
                  <a:schemeClr val="accent2"/>
                </a:solidFill>
              </a:rPr>
              <a:t>Shake things up</a:t>
            </a:r>
            <a:r>
              <a:rPr lang="en-US" altLang="en-US" dirty="0"/>
              <a:t> by challenging status quo and encouraging others to do the same</a:t>
            </a:r>
          </a:p>
          <a:p>
            <a:r>
              <a:rPr lang="en-US" altLang="en-US" b="1" dirty="0">
                <a:solidFill>
                  <a:schemeClr val="accent2"/>
                </a:solidFill>
              </a:rPr>
              <a:t>Stay Actively Involved </a:t>
            </a:r>
            <a:r>
              <a:rPr lang="en-US" altLang="en-US" dirty="0"/>
              <a:t>by walking the walk and being visible about </a:t>
            </a:r>
            <a:r>
              <a:rPr lang="en-US" altLang="en-US" dirty="0" smtClean="0"/>
              <a:t>it</a:t>
            </a:r>
            <a:endParaRPr lang="en-US" altLang="en-US" dirty="0"/>
          </a:p>
          <a:p>
            <a:r>
              <a:rPr lang="en-US" altLang="en-US" b="1" dirty="0">
                <a:solidFill>
                  <a:schemeClr val="accent2"/>
                </a:solidFill>
              </a:rPr>
              <a:t>Direct, Review Implementation</a:t>
            </a:r>
            <a:r>
              <a:rPr lang="en-US" altLang="en-US" dirty="0"/>
              <a:t> of change - continued participation - never done </a:t>
            </a:r>
            <a:r>
              <a:rPr lang="en-US" altLang="en-US" dirty="0" smtClean="0"/>
              <a:t>attitude - be </a:t>
            </a:r>
            <a:r>
              <a:rPr lang="en-US" altLang="en-US" dirty="0"/>
              <a:t>in position to notice and </a:t>
            </a:r>
            <a:r>
              <a:rPr lang="en-US" altLang="en-US" dirty="0" smtClean="0"/>
              <a:t>coach</a:t>
            </a:r>
            <a:endParaRPr lang="en-US" altLang="en-US" dirty="0"/>
          </a:p>
        </p:txBody>
      </p:sp>
    </p:spTree>
    <p:extLst>
      <p:ext uri="{BB962C8B-B14F-4D97-AF65-F5344CB8AC3E}">
        <p14:creationId xmlns:p14="http://schemas.microsoft.com/office/powerpoint/2010/main" val="782224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fe50b6b98f897cf800d4d84fb3dd0e49">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D85F682-4489-4BA7-ACAE-0AF4A61E5ADD}"/>
</file>

<file path=customXml/itemProps2.xml><?xml version="1.0" encoding="utf-8"?>
<ds:datastoreItem xmlns:ds="http://schemas.openxmlformats.org/officeDocument/2006/customXml" ds:itemID="{9640F319-3E42-4F03-8F11-8A1515FF0DEF}"/>
</file>

<file path=customXml/itemProps3.xml><?xml version="1.0" encoding="utf-8"?>
<ds:datastoreItem xmlns:ds="http://schemas.openxmlformats.org/officeDocument/2006/customXml" ds:itemID="{B2748201-89B6-4749-94FF-F43D1738AA69}"/>
</file>

<file path=docProps/app.xml><?xml version="1.0" encoding="utf-8"?>
<Properties xmlns="http://schemas.openxmlformats.org/officeDocument/2006/extended-properties" xmlns:vt="http://schemas.openxmlformats.org/officeDocument/2006/docPropsVTypes">
  <Template/>
  <TotalTime>5918</TotalTime>
  <Words>2753</Words>
  <Application>Microsoft Office PowerPoint</Application>
  <PresentationFormat>On-screen Show (4:3)</PresentationFormat>
  <Paragraphs>429</Paragraphs>
  <Slides>38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Monotype Sorts</vt:lpstr>
      <vt:lpstr>Times New Roman</vt:lpstr>
      <vt:lpstr>Wingdings</vt:lpstr>
      <vt:lpstr>Office Theme</vt:lpstr>
      <vt:lpstr> Change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vt:lpstr>
    </vt:vector>
  </TitlesOfParts>
  <Company>Accenture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mSCOA Project Phase 4:</dc:title>
  <dc:creator>Silma  m koekemoer</dc:creator>
  <cp:lastModifiedBy>Marli van der Woude</cp:lastModifiedBy>
  <cp:revision>174</cp:revision>
  <dcterms:created xsi:type="dcterms:W3CDTF">2015-02-04T13:07:53Z</dcterms:created>
  <dcterms:modified xsi:type="dcterms:W3CDTF">2016-06-03T09:35:13Z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0x010100F6D77BA75D44BC469ABAE46C07B5E9FF</vt:lpwstr>
  </property>
</Properties>
</file>