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61.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notesSlides/notesSlide5.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9"/>
  </p:notesMasterIdLst>
  <p:handoutMasterIdLst>
    <p:handoutMasterId r:id="rId80"/>
  </p:handoutMasterIdLst>
  <p:sldIdLst>
    <p:sldId id="274" r:id="rId3"/>
    <p:sldId id="309" r:id="rId4"/>
    <p:sldId id="439" r:id="rId5"/>
    <p:sldId id="480" r:id="rId6"/>
    <p:sldId id="481" r:id="rId7"/>
    <p:sldId id="436" r:id="rId8"/>
    <p:sldId id="482" r:id="rId9"/>
    <p:sldId id="483" r:id="rId10"/>
    <p:sldId id="498" r:id="rId11"/>
    <p:sldId id="440" r:id="rId12"/>
    <p:sldId id="486" r:id="rId13"/>
    <p:sldId id="487" r:id="rId14"/>
    <p:sldId id="488" r:id="rId15"/>
    <p:sldId id="489" r:id="rId16"/>
    <p:sldId id="492" r:id="rId17"/>
    <p:sldId id="494" r:id="rId18"/>
    <p:sldId id="495" r:id="rId19"/>
    <p:sldId id="493" r:id="rId20"/>
    <p:sldId id="497" r:id="rId21"/>
    <p:sldId id="496" r:id="rId22"/>
    <p:sldId id="499" r:id="rId23"/>
    <p:sldId id="500" r:id="rId24"/>
    <p:sldId id="502" r:id="rId25"/>
    <p:sldId id="501" r:id="rId26"/>
    <p:sldId id="503" r:id="rId27"/>
    <p:sldId id="504" r:id="rId28"/>
    <p:sldId id="505" r:id="rId29"/>
    <p:sldId id="506" r:id="rId30"/>
    <p:sldId id="507" r:id="rId31"/>
    <p:sldId id="508" r:id="rId32"/>
    <p:sldId id="509" r:id="rId33"/>
    <p:sldId id="510" r:id="rId34"/>
    <p:sldId id="511" r:id="rId35"/>
    <p:sldId id="512" r:id="rId36"/>
    <p:sldId id="513" r:id="rId37"/>
    <p:sldId id="514" r:id="rId38"/>
    <p:sldId id="515" r:id="rId39"/>
    <p:sldId id="521" r:id="rId40"/>
    <p:sldId id="516" r:id="rId41"/>
    <p:sldId id="517" r:id="rId42"/>
    <p:sldId id="519" r:id="rId43"/>
    <p:sldId id="520" r:id="rId44"/>
    <p:sldId id="518" r:id="rId45"/>
    <p:sldId id="522" r:id="rId46"/>
    <p:sldId id="523" r:id="rId47"/>
    <p:sldId id="524" r:id="rId48"/>
    <p:sldId id="525" r:id="rId49"/>
    <p:sldId id="530" r:id="rId50"/>
    <p:sldId id="526" r:id="rId51"/>
    <p:sldId id="527" r:id="rId52"/>
    <p:sldId id="528" r:id="rId53"/>
    <p:sldId id="529" r:id="rId54"/>
    <p:sldId id="531" r:id="rId55"/>
    <p:sldId id="532" r:id="rId56"/>
    <p:sldId id="533" r:id="rId57"/>
    <p:sldId id="534" r:id="rId58"/>
    <p:sldId id="535" r:id="rId59"/>
    <p:sldId id="536" r:id="rId60"/>
    <p:sldId id="537" r:id="rId61"/>
    <p:sldId id="538" r:id="rId62"/>
    <p:sldId id="539" r:id="rId63"/>
    <p:sldId id="540" r:id="rId64"/>
    <p:sldId id="541" r:id="rId65"/>
    <p:sldId id="546" r:id="rId66"/>
    <p:sldId id="542" r:id="rId67"/>
    <p:sldId id="543" r:id="rId68"/>
    <p:sldId id="547" r:id="rId69"/>
    <p:sldId id="545" r:id="rId70"/>
    <p:sldId id="548" r:id="rId71"/>
    <p:sldId id="549" r:id="rId72"/>
    <p:sldId id="550" r:id="rId73"/>
    <p:sldId id="551" r:id="rId74"/>
    <p:sldId id="552" r:id="rId75"/>
    <p:sldId id="553" r:id="rId76"/>
    <p:sldId id="554" r:id="rId77"/>
    <p:sldId id="433"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238E"/>
    <a:srgbClr val="00ADEF"/>
    <a:srgbClr val="EC008B"/>
    <a:srgbClr val="007096"/>
    <a:srgbClr val="333399"/>
    <a:srgbClr val="3333CC"/>
    <a:srgbClr val="00FF99"/>
    <a:srgbClr val="6666FF"/>
    <a:srgbClr val="00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4" autoAdjust="0"/>
  </p:normalViewPr>
  <p:slideViewPr>
    <p:cSldViewPr>
      <p:cViewPr>
        <p:scale>
          <a:sx n="66" d="100"/>
          <a:sy n="66" d="100"/>
        </p:scale>
        <p:origin x="-1536"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16" Type="http://schemas.openxmlformats.org/officeDocument/2006/relationships/slide" Target="slides/slide14.xml"/><Relationship Id="rId2" Type="http://schemas.openxmlformats.org/officeDocument/2006/relationships/slideMaster" Target="slideMasters/slideMaster2.xml"/><Relationship Id="rId29" Type="http://schemas.openxmlformats.org/officeDocument/2006/relationships/slide" Target="slides/slide27.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customXml" Target="../customXml/item3.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4" Type="http://schemas.openxmlformats.org/officeDocument/2006/relationships/slide" Target="slides/slide2.xml"/><Relationship Id="rId9" Type="http://schemas.openxmlformats.org/officeDocument/2006/relationships/slide" Target="slides/slide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85" Type="http://schemas.openxmlformats.org/officeDocument/2006/relationships/customXml" Target="../customXml/item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86"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Z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C8B2B2F9-2B39-49C3-AE11-F9DC444DF3D1}" type="datetimeFigureOut">
              <a:rPr lang="en-US"/>
              <a:pPr>
                <a:defRPr/>
              </a:pPr>
              <a:t>11/20/2014</a:t>
            </a:fld>
            <a:endParaRPr lang="en-Z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Z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46B1E945-7CC0-428A-944E-65D1EBC3D8A5}" type="slidenum">
              <a:rPr lang="en-ZA"/>
              <a:pPr>
                <a:defRPr/>
              </a:pPr>
              <a:t>‹#›</a:t>
            </a:fld>
            <a:endParaRPr lang="en-ZA"/>
          </a:p>
        </p:txBody>
      </p:sp>
    </p:spTree>
    <p:extLst>
      <p:ext uri="{BB962C8B-B14F-4D97-AF65-F5344CB8AC3E}">
        <p14:creationId xmlns:p14="http://schemas.microsoft.com/office/powerpoint/2010/main" val="337960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099E65D-9A52-4ECD-ACF8-6D4967CAAB75}" type="datetimeFigureOut">
              <a:rPr lang="en-US"/>
              <a:pPr>
                <a:defRPr/>
              </a:pPr>
              <a:t>11/20/2014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03828CB-1795-40E3-9428-736C760067F8}" type="slidenum">
              <a:rPr lang="en-US"/>
              <a:pPr>
                <a:defRPr/>
              </a:pPr>
              <a:t>‹#›</a:t>
            </a:fld>
            <a:endParaRPr lang="en-US"/>
          </a:p>
        </p:txBody>
      </p:sp>
    </p:spTree>
    <p:extLst>
      <p:ext uri="{BB962C8B-B14F-4D97-AF65-F5344CB8AC3E}">
        <p14:creationId xmlns:p14="http://schemas.microsoft.com/office/powerpoint/2010/main" val="11679439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B84609-1252-4BD2-A725-F8FBFFF83F85}" type="slidenum">
              <a:rPr lang="en-US" smtClean="0"/>
              <a:pPr fontAlgn="base">
                <a:spcBef>
                  <a:spcPct val="0"/>
                </a:spcBef>
                <a:spcAft>
                  <a:spcPct val="0"/>
                </a:spcAft>
                <a:defRPr/>
              </a:pPr>
              <a:t>1</a:t>
            </a:fld>
            <a:endParaRPr lang="en-US" dirty="0"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smtClean="0"/>
          </a:p>
        </p:txBody>
      </p:sp>
      <p:sp>
        <p:nvSpPr>
          <p:cNvPr id="26628" name="Footer Placeholder 3"/>
          <p:cNvSpPr>
            <a:spLocks noGrp="1"/>
          </p:cNvSpPr>
          <p:nvPr>
            <p:ph type="ftr" sz="quarter" idx="4"/>
          </p:nvPr>
        </p:nvSpPr>
        <p:spPr/>
        <p:txBody>
          <a:bodyPr/>
          <a:lstStyle/>
          <a:p>
            <a:pPr defTabSz="899574">
              <a:defRPr/>
            </a:pPr>
            <a:r>
              <a:rPr lang="en-GB" dirty="0">
                <a:solidFill>
                  <a:prstClr val="black"/>
                </a:solidFill>
              </a:rPr>
              <a:t>National Treasury</a:t>
            </a:r>
          </a:p>
        </p:txBody>
      </p:sp>
      <p:sp>
        <p:nvSpPr>
          <p:cNvPr id="26629" name="Slide Number Placeholder 4"/>
          <p:cNvSpPr>
            <a:spLocks noGrp="1"/>
          </p:cNvSpPr>
          <p:nvPr>
            <p:ph type="sldNum" sz="quarter" idx="5"/>
          </p:nvPr>
        </p:nvSpPr>
        <p:spPr/>
        <p:txBody>
          <a:bodyPr/>
          <a:lstStyle/>
          <a:p>
            <a:pPr defTabSz="899574">
              <a:defRPr/>
            </a:pPr>
            <a:fld id="{5286169E-F38C-4DBD-8D72-2A9B33E5EB77}" type="slidenum">
              <a:rPr lang="en-GB">
                <a:solidFill>
                  <a:prstClr val="black"/>
                </a:solidFill>
              </a:rPr>
              <a:pPr defTabSz="899574">
                <a:defRPr/>
              </a:pPr>
              <a:t>3</a:t>
            </a:fld>
            <a:endParaRPr lang="en-GB"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smtClean="0"/>
          </a:p>
        </p:txBody>
      </p:sp>
      <p:sp>
        <p:nvSpPr>
          <p:cNvPr id="26628" name="Footer Placeholder 3"/>
          <p:cNvSpPr>
            <a:spLocks noGrp="1"/>
          </p:cNvSpPr>
          <p:nvPr>
            <p:ph type="ftr" sz="quarter" idx="4"/>
          </p:nvPr>
        </p:nvSpPr>
        <p:spPr/>
        <p:txBody>
          <a:bodyPr/>
          <a:lstStyle/>
          <a:p>
            <a:pPr defTabSz="899574">
              <a:defRPr/>
            </a:pPr>
            <a:r>
              <a:rPr lang="en-GB" dirty="0">
                <a:solidFill>
                  <a:prstClr val="black"/>
                </a:solidFill>
              </a:rPr>
              <a:t>National Treasury</a:t>
            </a:r>
          </a:p>
        </p:txBody>
      </p:sp>
      <p:sp>
        <p:nvSpPr>
          <p:cNvPr id="26629" name="Slide Number Placeholder 4"/>
          <p:cNvSpPr>
            <a:spLocks noGrp="1"/>
          </p:cNvSpPr>
          <p:nvPr>
            <p:ph type="sldNum" sz="quarter" idx="5"/>
          </p:nvPr>
        </p:nvSpPr>
        <p:spPr/>
        <p:txBody>
          <a:bodyPr/>
          <a:lstStyle/>
          <a:p>
            <a:pPr defTabSz="899574">
              <a:defRPr/>
            </a:pPr>
            <a:fld id="{03FBD054-F9E5-483A-8CB7-9E36CE743B09}" type="slidenum">
              <a:rPr lang="en-GB">
                <a:solidFill>
                  <a:prstClr val="black"/>
                </a:solidFill>
              </a:rPr>
              <a:pPr defTabSz="899574">
                <a:defRPr/>
              </a:pPr>
              <a:t>6</a:t>
            </a:fld>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smtClean="0"/>
          </a:p>
        </p:txBody>
      </p:sp>
      <p:sp>
        <p:nvSpPr>
          <p:cNvPr id="26628" name="Footer Placeholder 3"/>
          <p:cNvSpPr>
            <a:spLocks noGrp="1"/>
          </p:cNvSpPr>
          <p:nvPr>
            <p:ph type="ftr" sz="quarter" idx="4"/>
          </p:nvPr>
        </p:nvSpPr>
        <p:spPr/>
        <p:txBody>
          <a:bodyPr/>
          <a:lstStyle/>
          <a:p>
            <a:pPr defTabSz="899574">
              <a:defRPr/>
            </a:pPr>
            <a:r>
              <a:rPr lang="en-GB" dirty="0">
                <a:solidFill>
                  <a:prstClr val="black"/>
                </a:solidFill>
              </a:rPr>
              <a:t>National Treasury</a:t>
            </a:r>
          </a:p>
        </p:txBody>
      </p:sp>
      <p:sp>
        <p:nvSpPr>
          <p:cNvPr id="26629" name="Slide Number Placeholder 4"/>
          <p:cNvSpPr>
            <a:spLocks noGrp="1"/>
          </p:cNvSpPr>
          <p:nvPr>
            <p:ph type="sldNum" sz="quarter" idx="5"/>
          </p:nvPr>
        </p:nvSpPr>
        <p:spPr/>
        <p:txBody>
          <a:bodyPr/>
          <a:lstStyle/>
          <a:p>
            <a:pPr defTabSz="899574">
              <a:defRPr/>
            </a:pPr>
            <a:fld id="{03FBD054-F9E5-483A-8CB7-9E36CE743B09}" type="slidenum">
              <a:rPr lang="en-GB">
                <a:solidFill>
                  <a:prstClr val="black"/>
                </a:solidFill>
              </a:rPr>
              <a:pPr defTabSz="899574">
                <a:defRPr/>
              </a:pPr>
              <a:t>10</a:t>
            </a:fld>
            <a:endParaRPr lang="en-GB"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smtClean="0"/>
          </a:p>
        </p:txBody>
      </p:sp>
      <p:sp>
        <p:nvSpPr>
          <p:cNvPr id="26628" name="Footer Placeholder 3"/>
          <p:cNvSpPr>
            <a:spLocks noGrp="1"/>
          </p:cNvSpPr>
          <p:nvPr>
            <p:ph type="ftr" sz="quarter" idx="4"/>
          </p:nvPr>
        </p:nvSpPr>
        <p:spPr/>
        <p:txBody>
          <a:bodyPr/>
          <a:lstStyle/>
          <a:p>
            <a:pPr defTabSz="899574">
              <a:defRPr/>
            </a:pPr>
            <a:r>
              <a:rPr lang="en-GB" dirty="0">
                <a:solidFill>
                  <a:prstClr val="black"/>
                </a:solidFill>
              </a:rPr>
              <a:t>National Treasury</a:t>
            </a:r>
          </a:p>
        </p:txBody>
      </p:sp>
      <p:sp>
        <p:nvSpPr>
          <p:cNvPr id="26629" name="Slide Number Placeholder 4"/>
          <p:cNvSpPr>
            <a:spLocks noGrp="1"/>
          </p:cNvSpPr>
          <p:nvPr>
            <p:ph type="sldNum" sz="quarter" idx="5"/>
          </p:nvPr>
        </p:nvSpPr>
        <p:spPr/>
        <p:txBody>
          <a:bodyPr/>
          <a:lstStyle/>
          <a:p>
            <a:pPr defTabSz="899574">
              <a:defRPr/>
            </a:pPr>
            <a:fld id="{03FBD054-F9E5-483A-8CB7-9E36CE743B09}" type="slidenum">
              <a:rPr lang="en-GB">
                <a:solidFill>
                  <a:prstClr val="black"/>
                </a:solidFill>
              </a:rPr>
              <a:pPr defTabSz="899574">
                <a:defRPr/>
              </a:pPr>
              <a:t>16</a:t>
            </a:fld>
            <a:endParaRPr lang="en-GB"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03828CB-1795-40E3-9428-736C760067F8}" type="slidenum">
              <a:rPr lang="en-US" smtClean="0"/>
              <a:pPr>
                <a:defRPr/>
              </a:pPr>
              <a:t>17</a:t>
            </a:fld>
            <a:endParaRPr lang="en-US"/>
          </a:p>
        </p:txBody>
      </p:sp>
    </p:spTree>
    <p:extLst>
      <p:ext uri="{BB962C8B-B14F-4D97-AF65-F5344CB8AC3E}">
        <p14:creationId xmlns:p14="http://schemas.microsoft.com/office/powerpoint/2010/main" val="557241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smtClean="0"/>
          </a:p>
        </p:txBody>
      </p:sp>
      <p:sp>
        <p:nvSpPr>
          <p:cNvPr id="26628" name="Footer Placeholder 3"/>
          <p:cNvSpPr>
            <a:spLocks noGrp="1"/>
          </p:cNvSpPr>
          <p:nvPr>
            <p:ph type="ftr" sz="quarter" idx="4"/>
          </p:nvPr>
        </p:nvSpPr>
        <p:spPr/>
        <p:txBody>
          <a:bodyPr/>
          <a:lstStyle/>
          <a:p>
            <a:pPr defTabSz="899574">
              <a:defRPr/>
            </a:pPr>
            <a:r>
              <a:rPr lang="en-GB" dirty="0">
                <a:solidFill>
                  <a:prstClr val="black"/>
                </a:solidFill>
              </a:rPr>
              <a:t>National Treasury</a:t>
            </a:r>
          </a:p>
        </p:txBody>
      </p:sp>
      <p:sp>
        <p:nvSpPr>
          <p:cNvPr id="26629" name="Slide Number Placeholder 4"/>
          <p:cNvSpPr>
            <a:spLocks noGrp="1"/>
          </p:cNvSpPr>
          <p:nvPr>
            <p:ph type="sldNum" sz="quarter" idx="5"/>
          </p:nvPr>
        </p:nvSpPr>
        <p:spPr/>
        <p:txBody>
          <a:bodyPr/>
          <a:lstStyle/>
          <a:p>
            <a:pPr defTabSz="899574">
              <a:defRPr/>
            </a:pPr>
            <a:fld id="{03FBD054-F9E5-483A-8CB7-9E36CE743B09}" type="slidenum">
              <a:rPr lang="en-GB">
                <a:solidFill>
                  <a:prstClr val="black"/>
                </a:solidFill>
              </a:rPr>
              <a:pPr defTabSz="899574">
                <a:defRPr/>
              </a:pPr>
              <a:t>23</a:t>
            </a:fld>
            <a:endParaRPr lang="en-GB"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1C86862-3E24-4A02-B7D0-9753FF824332}" type="datetimeFigureOut">
              <a:rPr lang="en-US"/>
              <a:pPr>
                <a:defRPr/>
              </a:pPr>
              <a:t>11/20/2014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682063-CD4F-4D7C-B069-AE8A3C386250}" type="slidenum">
              <a:rPr lang="en-US"/>
              <a:pPr>
                <a:defRPr/>
              </a:pPr>
              <a:t>‹#›</a:t>
            </a:fld>
            <a:endParaRPr lang="en-US"/>
          </a:p>
        </p:txBody>
      </p:sp>
    </p:spTree>
    <p:extLst>
      <p:ext uri="{BB962C8B-B14F-4D97-AF65-F5344CB8AC3E}">
        <p14:creationId xmlns:p14="http://schemas.microsoft.com/office/powerpoint/2010/main" val="388193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526FE9-EDDA-46F0-9696-8618A2DE77D7}" type="datetimeFigureOut">
              <a:rPr lang="en-US"/>
              <a:pPr>
                <a:defRPr/>
              </a:pPr>
              <a:t>11/20/2014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76E48E-4407-49C6-820A-65E614F7C8E1}" type="slidenum">
              <a:rPr lang="en-US"/>
              <a:pPr>
                <a:defRPr/>
              </a:pPr>
              <a:t>‹#›</a:t>
            </a:fld>
            <a:endParaRPr lang="en-US"/>
          </a:p>
        </p:txBody>
      </p:sp>
    </p:spTree>
    <p:extLst>
      <p:ext uri="{BB962C8B-B14F-4D97-AF65-F5344CB8AC3E}">
        <p14:creationId xmlns:p14="http://schemas.microsoft.com/office/powerpoint/2010/main" val="4127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6967EA-C19F-478B-9FED-1B53DE181031}" type="datetimeFigureOut">
              <a:rPr lang="en-US"/>
              <a:pPr>
                <a:defRPr/>
              </a:pPr>
              <a:t>11/20/2014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936335-DABF-4758-9059-1167C331695F}" type="slidenum">
              <a:rPr lang="en-US"/>
              <a:pPr>
                <a:defRPr/>
              </a:pPr>
              <a:t>‹#›</a:t>
            </a:fld>
            <a:endParaRPr lang="en-US"/>
          </a:p>
        </p:txBody>
      </p:sp>
    </p:spTree>
    <p:extLst>
      <p:ext uri="{BB962C8B-B14F-4D97-AF65-F5344CB8AC3E}">
        <p14:creationId xmlns:p14="http://schemas.microsoft.com/office/powerpoint/2010/main" val="3686839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fontAlgn="auto">
              <a:spcBef>
                <a:spcPts val="0"/>
              </a:spcBef>
              <a:spcAft>
                <a:spcPts val="0"/>
              </a:spcAft>
              <a:defRPr sz="1400" b="0">
                <a:solidFill>
                  <a:srgbClr val="000000"/>
                </a:solidFill>
                <a:latin typeface="+mn-lt"/>
              </a:defRPr>
            </a:lvl1pPr>
          </a:lstStyle>
          <a:p>
            <a:pPr>
              <a:defRPr/>
            </a:pPr>
            <a:fld id="{355006C7-D23A-4899-9BB2-C2B6B23E10F5}" type="slidenum">
              <a:rPr lang="en-US"/>
              <a:pPr>
                <a:defRPr/>
              </a:pPr>
              <a:t>‹#›</a:t>
            </a:fld>
            <a:endParaRPr lang="en-US"/>
          </a:p>
        </p:txBody>
      </p:sp>
    </p:spTree>
    <p:extLst>
      <p:ext uri="{BB962C8B-B14F-4D97-AF65-F5344CB8AC3E}">
        <p14:creationId xmlns:p14="http://schemas.microsoft.com/office/powerpoint/2010/main" val="1065139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457D364-0D4B-4A39-B399-BF6BCF0A3E9E}"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569269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954554A-CFBE-4CB6-ACDA-316038C4167D}"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224987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1"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1"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CB099E3-E8B9-45E8-9B35-39E9421747E9}"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745779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8A70CDC4-F369-4658-9F80-09B8FA116F31}"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38213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91321D72-09C2-4136-8C0C-65442D342BF2}"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550147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0493F1DA-6E9C-4917-8822-CC53EC274FB1}"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67069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DC098EA-C6A8-4991-8110-0CC37DC86BCA}"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9219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89E4E3-84E9-4116-A311-3458C3BB6BC0}" type="datetimeFigureOut">
              <a:rPr lang="en-US"/>
              <a:pPr>
                <a:defRPr/>
              </a:pPr>
              <a:t>11/20/2014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DA7F73-CE6F-4A6C-B345-9BBDB9570FE4}" type="slidenum">
              <a:rPr lang="en-US"/>
              <a:pPr>
                <a:defRPr/>
              </a:pPr>
              <a:t>‹#›</a:t>
            </a:fld>
            <a:endParaRPr lang="en-US"/>
          </a:p>
        </p:txBody>
      </p:sp>
    </p:spTree>
    <p:extLst>
      <p:ext uri="{BB962C8B-B14F-4D97-AF65-F5344CB8AC3E}">
        <p14:creationId xmlns:p14="http://schemas.microsoft.com/office/powerpoint/2010/main" val="1377860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884BD75E-397D-487A-A732-1AC88FE2CBFD}"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143635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9D1DAEC-DA6F-4804-88F0-C1095FA9D5C2}"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700570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1"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1"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5B232C6-2F08-4E81-87E3-7F0921DDD102}"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969725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E0307FE-038C-43F1-8C0A-015A2FDF202A}" type="datetimeFigureOut">
              <a:rPr lang="en-US"/>
              <a:pPr>
                <a:defRPr/>
              </a:pPr>
              <a:t>11/20/2014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7A1A63-9FC5-4F92-AE16-9ED6A630D823}" type="slidenum">
              <a:rPr lang="en-US"/>
              <a:pPr>
                <a:defRPr/>
              </a:pPr>
              <a:t>‹#›</a:t>
            </a:fld>
            <a:endParaRPr lang="en-US"/>
          </a:p>
        </p:txBody>
      </p:sp>
    </p:spTree>
    <p:extLst>
      <p:ext uri="{BB962C8B-B14F-4D97-AF65-F5344CB8AC3E}">
        <p14:creationId xmlns:p14="http://schemas.microsoft.com/office/powerpoint/2010/main" val="205578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9F18A5B-0427-49B6-851C-B42B3301E06F}" type="datetimeFigureOut">
              <a:rPr lang="en-US"/>
              <a:pPr>
                <a:defRPr/>
              </a:pPr>
              <a:t>11/20/2014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99C54F-B5AF-4C9B-BE59-DD6458C3AD86}" type="slidenum">
              <a:rPr lang="en-US"/>
              <a:pPr>
                <a:defRPr/>
              </a:pPr>
              <a:t>‹#›</a:t>
            </a:fld>
            <a:endParaRPr lang="en-US"/>
          </a:p>
        </p:txBody>
      </p:sp>
    </p:spTree>
    <p:extLst>
      <p:ext uri="{BB962C8B-B14F-4D97-AF65-F5344CB8AC3E}">
        <p14:creationId xmlns:p14="http://schemas.microsoft.com/office/powerpoint/2010/main" val="1879909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C96B9E8-EF04-4797-8F31-E77BD8A865FC}" type="datetimeFigureOut">
              <a:rPr lang="en-US"/>
              <a:pPr>
                <a:defRPr/>
              </a:pPr>
              <a:t>11/20/2014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6816A66-7217-49D1-9A6C-DACA9618F380}" type="slidenum">
              <a:rPr lang="en-US"/>
              <a:pPr>
                <a:defRPr/>
              </a:pPr>
              <a:t>‹#›</a:t>
            </a:fld>
            <a:endParaRPr lang="en-US"/>
          </a:p>
        </p:txBody>
      </p:sp>
    </p:spTree>
    <p:extLst>
      <p:ext uri="{BB962C8B-B14F-4D97-AF65-F5344CB8AC3E}">
        <p14:creationId xmlns:p14="http://schemas.microsoft.com/office/powerpoint/2010/main" val="266156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10EAA9A-D0D0-4B44-9FC9-52CF729F3517}" type="datetimeFigureOut">
              <a:rPr lang="en-US"/>
              <a:pPr>
                <a:defRPr/>
              </a:pPr>
              <a:t>11/20/2014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AC9C9D7-C5D6-4168-8D40-DC629CDB757D}" type="slidenum">
              <a:rPr lang="en-US"/>
              <a:pPr>
                <a:defRPr/>
              </a:pPr>
              <a:t>‹#›</a:t>
            </a:fld>
            <a:endParaRPr lang="en-US"/>
          </a:p>
        </p:txBody>
      </p:sp>
    </p:spTree>
    <p:extLst>
      <p:ext uri="{BB962C8B-B14F-4D97-AF65-F5344CB8AC3E}">
        <p14:creationId xmlns:p14="http://schemas.microsoft.com/office/powerpoint/2010/main" val="1985785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0FB21D-5F86-4817-AB8C-30237A5C1C86}" type="datetimeFigureOut">
              <a:rPr lang="en-US"/>
              <a:pPr>
                <a:defRPr/>
              </a:pPr>
              <a:t>11/20/2014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606DDC-BD5D-4394-A75F-C994ED6A7164}" type="slidenum">
              <a:rPr lang="en-US"/>
              <a:pPr>
                <a:defRPr/>
              </a:pPr>
              <a:t>‹#›</a:t>
            </a:fld>
            <a:endParaRPr lang="en-US"/>
          </a:p>
        </p:txBody>
      </p:sp>
    </p:spTree>
    <p:extLst>
      <p:ext uri="{BB962C8B-B14F-4D97-AF65-F5344CB8AC3E}">
        <p14:creationId xmlns:p14="http://schemas.microsoft.com/office/powerpoint/2010/main" val="9072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5C52D1-34FF-47E1-B9A2-65F0179630C6}" type="datetimeFigureOut">
              <a:rPr lang="en-US"/>
              <a:pPr>
                <a:defRPr/>
              </a:pPr>
              <a:t>11/20/2014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4FDE0B-8480-497E-844F-04A5AF477CAB}" type="slidenum">
              <a:rPr lang="en-US"/>
              <a:pPr>
                <a:defRPr/>
              </a:pPr>
              <a:t>‹#›</a:t>
            </a:fld>
            <a:endParaRPr lang="en-US"/>
          </a:p>
        </p:txBody>
      </p:sp>
    </p:spTree>
    <p:extLst>
      <p:ext uri="{BB962C8B-B14F-4D97-AF65-F5344CB8AC3E}">
        <p14:creationId xmlns:p14="http://schemas.microsoft.com/office/powerpoint/2010/main" val="57428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77FA09-DE12-4F52-90BB-1908C0AC4083}" type="datetimeFigureOut">
              <a:rPr lang="en-US"/>
              <a:pPr>
                <a:defRPr/>
              </a:pPr>
              <a:t>11/20/2014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CA120C-3CAA-4CF0-8666-E41236099862}" type="slidenum">
              <a:rPr lang="en-US"/>
              <a:pPr>
                <a:defRPr/>
              </a:pPr>
              <a:t>‹#›</a:t>
            </a:fld>
            <a:endParaRPr lang="en-US"/>
          </a:p>
        </p:txBody>
      </p:sp>
    </p:spTree>
    <p:extLst>
      <p:ext uri="{BB962C8B-B14F-4D97-AF65-F5344CB8AC3E}">
        <p14:creationId xmlns:p14="http://schemas.microsoft.com/office/powerpoint/2010/main" val="2583367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E24BED1-B72E-45B4-B745-E1E89E06B3E9}" type="datetimeFigureOut">
              <a:rPr lang="en-US"/>
              <a:pPr>
                <a:defRPr/>
              </a:pPr>
              <a:t>11/20/2014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03C71DA-F872-4962-B88F-A4FC380E40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Powerpoint Presentation Bann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descr="Powerpoint Presentation T Banne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title"/>
          </p:nvPr>
        </p:nvSpPr>
        <p:spPr bwMode="auto">
          <a:xfrm>
            <a:off x="1524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152400" y="1295400"/>
            <a:ext cx="876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cs typeface="+mn-cs"/>
              </a:defRPr>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cs typeface="+mn-cs"/>
              </a:defRPr>
            </a:lvl1pPr>
          </a:lstStyle>
          <a:p>
            <a:pPr>
              <a:defRPr/>
            </a:pPr>
            <a:endParaRPr lang="en-US"/>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rgbClr val="808080"/>
                </a:solidFill>
                <a:latin typeface="Arial Bold Italic" pitchFamily="1" charset="0"/>
                <a:ea typeface="+mn-ea"/>
                <a:cs typeface="+mn-cs"/>
              </a:defRPr>
            </a:lvl1pPr>
          </a:lstStyle>
          <a:p>
            <a:pPr>
              <a:defRPr/>
            </a:pPr>
            <a:fld id="{40659CBA-6EBD-4453-BCC5-FE4F543A9BC6}" type="slidenum">
              <a:rPr lang="en-US"/>
              <a:pPr>
                <a:defRPr/>
              </a:pPr>
              <a:t>‹#›</a:t>
            </a:fld>
            <a:endParaRPr lang="en-US" sz="1400"/>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Chart/Function%20V5%202_31102014.xlsx"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hyperlink" Target="http://cenvappsp10:31200/RegulationsandGazettes/MunicipalRegulationsOnAStandardChartOfAccountsFinal/Documents/03.%20mSCOA%20Training/01.%20mSCOA%20ONE%20DAY%20INFORMATION%20SHARING%20SESSIONS/mSCOA_Allocation_Excel.xlsb" TargetMode="Externa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hyperlink" Target="mailto:lgscoa@treasury.gov.za"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Powerpoint Present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7338"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2"/>
          <p:cNvSpPr>
            <a:spLocks noGrp="1" noChangeArrowheads="1"/>
          </p:cNvSpPr>
          <p:nvPr>
            <p:ph type="ctrTitle" idx="4294967295"/>
          </p:nvPr>
        </p:nvSpPr>
        <p:spPr>
          <a:xfrm>
            <a:off x="322263" y="908050"/>
            <a:ext cx="8532812" cy="3385046"/>
          </a:xfrm>
        </p:spPr>
        <p:txBody>
          <a:bodyPr rtlCol="0">
            <a:normAutofit fontScale="90000"/>
          </a:bodyPr>
          <a:lstStyle/>
          <a:p>
            <a:pPr eaLnBrk="1" fontAlgn="auto" hangingPunct="1">
              <a:spcAft>
                <a:spcPts val="0"/>
              </a:spcAft>
              <a:defRPr/>
            </a:pPr>
            <a:r>
              <a:rPr lang="en-US" sz="3400" dirty="0" smtClean="0">
                <a:latin typeface="Arial Bold" pitchFamily="1" charset="0"/>
                <a:ea typeface="Osaka" pitchFamily="1" charset="-128"/>
              </a:rPr>
              <a:t/>
            </a:r>
            <a:br>
              <a:rPr lang="en-US" sz="3400" dirty="0" smtClean="0">
                <a:latin typeface="Arial Bold" pitchFamily="1" charset="0"/>
                <a:ea typeface="Osaka" pitchFamily="1" charset="-128"/>
              </a:rPr>
            </a:br>
            <a:r>
              <a:rPr lang="en-ZA" sz="3200" b="1" dirty="0">
                <a:solidFill>
                  <a:schemeClr val="bg1"/>
                </a:solidFill>
                <a:latin typeface="Arial Bold" pitchFamily="34" charset="0"/>
                <a:ea typeface="Osaka"/>
                <a:cs typeface="Osaka"/>
              </a:rPr>
              <a:t>Demystifying Standard Chart of Accounts </a:t>
            </a:r>
            <a:r>
              <a:rPr lang="en-ZA" sz="3200" b="1" dirty="0" smtClean="0">
                <a:solidFill>
                  <a:schemeClr val="bg1"/>
                </a:solidFill>
                <a:latin typeface="Arial Bold" pitchFamily="34" charset="0"/>
                <a:ea typeface="Osaka"/>
                <a:cs typeface="Osaka"/>
              </a:rPr>
              <a:t>(</a:t>
            </a:r>
            <a:r>
              <a:rPr lang="en-ZA" sz="2800" b="1" dirty="0" smtClean="0">
                <a:solidFill>
                  <a:schemeClr val="bg1"/>
                </a:solidFill>
                <a:latin typeface="Arial Bold" pitchFamily="34" charset="0"/>
                <a:ea typeface="Osaka"/>
                <a:cs typeface="Osaka"/>
              </a:rPr>
              <a:t>m</a:t>
            </a:r>
            <a:r>
              <a:rPr lang="en-ZA" sz="3200" b="1" dirty="0" smtClean="0">
                <a:solidFill>
                  <a:schemeClr val="bg1"/>
                </a:solidFill>
                <a:latin typeface="Arial Bold" pitchFamily="34" charset="0"/>
                <a:ea typeface="Osaka"/>
                <a:cs typeface="Osaka"/>
              </a:rPr>
              <a:t>SCOA)</a:t>
            </a:r>
            <a:br>
              <a:rPr lang="en-ZA" sz="3200" b="1" dirty="0" smtClean="0">
                <a:solidFill>
                  <a:schemeClr val="bg1"/>
                </a:solidFill>
                <a:latin typeface="Arial Bold" pitchFamily="34" charset="0"/>
                <a:ea typeface="Osaka"/>
                <a:cs typeface="Osaka"/>
              </a:rPr>
            </a:br>
            <a:r>
              <a:rPr lang="en-ZA" sz="3200" b="1" dirty="0">
                <a:solidFill>
                  <a:schemeClr val="bg1"/>
                </a:solidFill>
                <a:latin typeface="Arial Bold" pitchFamily="34" charset="0"/>
                <a:ea typeface="Osaka"/>
                <a:cs typeface="Osaka"/>
              </a:rPr>
              <a:t/>
            </a:r>
            <a:br>
              <a:rPr lang="en-ZA" sz="3200" b="1" dirty="0">
                <a:solidFill>
                  <a:schemeClr val="bg1"/>
                </a:solidFill>
                <a:latin typeface="Arial Bold" pitchFamily="34" charset="0"/>
                <a:ea typeface="Osaka"/>
                <a:cs typeface="Osaka"/>
              </a:rPr>
            </a:br>
            <a:r>
              <a:rPr lang="en-ZA" sz="3200" b="1" dirty="0" smtClean="0">
                <a:latin typeface="Arial Bold" pitchFamily="34" charset="0"/>
                <a:ea typeface="Osaka"/>
                <a:cs typeface="Osaka"/>
              </a:rPr>
              <a:t>Chapter 3 – Classify, analyse and report on the economic classification using all segments of the standard chart of Accounts (mSCOA)</a:t>
            </a:r>
            <a:endParaRPr lang="en-US" sz="2800" dirty="0" smtClean="0">
              <a:latin typeface="Arial Bold" pitchFamily="1" charset="0"/>
              <a:ea typeface="Osaka" pitchFamily="1" charset="-128"/>
            </a:endParaRPr>
          </a:p>
        </p:txBody>
      </p:sp>
      <p:sp>
        <p:nvSpPr>
          <p:cNvPr id="14340" name="Rectangle 14"/>
          <p:cNvSpPr>
            <a:spLocks noChangeArrowheads="1"/>
          </p:cNvSpPr>
          <p:nvPr/>
        </p:nvSpPr>
        <p:spPr bwMode="auto">
          <a:xfrm>
            <a:off x="993775" y="4764088"/>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pPr>
            <a:r>
              <a:rPr lang="en-US" sz="1000" b="1">
                <a:solidFill>
                  <a:schemeClr val="bg1"/>
                </a:solidFill>
                <a:latin typeface="Calibri" pitchFamily="34" charset="0"/>
                <a:ea typeface="Osaka"/>
                <a:cs typeface="Osaka"/>
              </a:rPr>
              <a:t>Presented by National Treasury: Chief Directorate Local Government Budget Analysis</a:t>
            </a:r>
          </a:p>
          <a:p>
            <a:pPr algn="r">
              <a:spcBef>
                <a:spcPct val="20000"/>
              </a:spcBef>
            </a:pPr>
            <a:r>
              <a:rPr lang="en-US" sz="1000" b="1">
                <a:solidFill>
                  <a:schemeClr val="bg1"/>
                </a:solidFill>
                <a:latin typeface="Calibri" pitchFamily="34" charset="0"/>
                <a:ea typeface="Osaka"/>
                <a:cs typeface="Osaka"/>
              </a:rPr>
              <a:t> </a:t>
            </a:r>
            <a:endParaRPr lang="en-US" sz="1000">
              <a:solidFill>
                <a:schemeClr val="bg1"/>
              </a:solidFill>
              <a:latin typeface="Calibri" pitchFamily="34" charset="0"/>
              <a:ea typeface="Osaka"/>
              <a:cs typeface="Osak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t>The Fund Segment</a:t>
            </a:r>
          </a:p>
        </p:txBody>
      </p:sp>
      <p:sp>
        <p:nvSpPr>
          <p:cNvPr id="3" name="Content Placeholder 2"/>
          <p:cNvSpPr>
            <a:spLocks noGrp="1"/>
          </p:cNvSpPr>
          <p:nvPr>
            <p:ph idx="1"/>
          </p:nvPr>
        </p:nvSpPr>
        <p:spPr>
          <a:xfrm>
            <a:off x="152400" y="1295400"/>
            <a:ext cx="8763000" cy="1485528"/>
          </a:xfrm>
        </p:spPr>
        <p:txBody>
          <a:bodyPr/>
          <a:lstStyle/>
          <a:p>
            <a:r>
              <a:rPr lang="en-ZA" dirty="0"/>
              <a:t>The Funding Segment in the financial system identifies the various sources of funding available to municipalities for financing expenditure relating to the operation of the municipality for both capital and operational spending. </a:t>
            </a:r>
          </a:p>
        </p:txBody>
      </p:sp>
      <p:sp>
        <p:nvSpPr>
          <p:cNvPr id="4" name="TextBox 3"/>
          <p:cNvSpPr txBox="1"/>
          <p:nvPr/>
        </p:nvSpPr>
        <p:spPr>
          <a:xfrm>
            <a:off x="323528" y="2924944"/>
            <a:ext cx="8568952" cy="1384995"/>
          </a:xfrm>
          <a:prstGeom prst="rect">
            <a:avLst/>
          </a:prstGeom>
          <a:noFill/>
        </p:spPr>
        <p:txBody>
          <a:bodyPr wrap="square" rtlCol="0">
            <a:spAutoFit/>
          </a:bodyPr>
          <a:lstStyle/>
          <a:p>
            <a:pPr algn="ctr"/>
            <a:r>
              <a:rPr lang="en-ZA" sz="2800" b="1" i="1" dirty="0">
                <a:solidFill>
                  <a:srgbClr val="007096"/>
                </a:solidFill>
              </a:rPr>
              <a:t>“against which source of funding is the payment allocated and against which source is revenue received?”</a:t>
            </a:r>
            <a:endParaRPr lang="en-ZA" sz="2800" b="1" dirty="0">
              <a:solidFill>
                <a:srgbClr val="007096"/>
              </a:solidFill>
            </a:endParaRPr>
          </a:p>
        </p:txBody>
      </p:sp>
    </p:spTree>
    <p:extLst>
      <p:ext uri="{BB962C8B-B14F-4D97-AF65-F5344CB8AC3E}">
        <p14:creationId xmlns:p14="http://schemas.microsoft.com/office/powerpoint/2010/main" val="4937325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fund segment – Level 1</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11</a:t>
            </a:fld>
            <a:endParaRPr lang="en-US" sz="1400" b="0">
              <a:solidFill>
                <a:srgbClr val="000000"/>
              </a:solidFill>
              <a:latin typeface="Arial"/>
            </a:endParaRPr>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268760"/>
            <a:ext cx="6408711" cy="3816424"/>
          </a:xfrm>
          <a:prstGeom prst="rect">
            <a:avLst/>
          </a:prstGeom>
        </p:spPr>
      </p:pic>
      <p:sp>
        <p:nvSpPr>
          <p:cNvPr id="6" name="TextBox 5"/>
          <p:cNvSpPr txBox="1"/>
          <p:nvPr/>
        </p:nvSpPr>
        <p:spPr>
          <a:xfrm>
            <a:off x="467544" y="5373216"/>
            <a:ext cx="8674169" cy="646331"/>
          </a:xfrm>
          <a:prstGeom prst="rect">
            <a:avLst/>
          </a:prstGeom>
          <a:noFill/>
        </p:spPr>
        <p:txBody>
          <a:bodyPr wrap="none" rtlCol="0">
            <a:spAutoFit/>
          </a:bodyPr>
          <a:lstStyle/>
          <a:p>
            <a:r>
              <a:rPr lang="en-ZA" dirty="0" smtClean="0"/>
              <a:t>Refer to pages 30 and 31 of the Project Summary Report for the definition of these </a:t>
            </a:r>
          </a:p>
          <a:p>
            <a:r>
              <a:rPr lang="en-ZA" dirty="0" smtClean="0"/>
              <a:t>terms</a:t>
            </a:r>
            <a:endParaRPr lang="en-ZA" dirty="0"/>
          </a:p>
        </p:txBody>
      </p:sp>
    </p:spTree>
    <p:extLst>
      <p:ext uri="{BB962C8B-B14F-4D97-AF65-F5344CB8AC3E}">
        <p14:creationId xmlns:p14="http://schemas.microsoft.com/office/powerpoint/2010/main" val="2971480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0040" cy="838200"/>
          </a:xfrm>
        </p:spPr>
        <p:txBody>
          <a:bodyPr/>
          <a:lstStyle/>
          <a:p>
            <a:r>
              <a:rPr lang="en-ZA" dirty="0" smtClean="0"/>
              <a:t>The fund segment – Revenue – Level 2 and 3</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12</a:t>
            </a:fld>
            <a:endParaRPr lang="en-US" sz="1400" b="0">
              <a:solidFill>
                <a:srgbClr val="000000"/>
              </a:solidFill>
              <a:latin typeface="Arial"/>
            </a:endParaRPr>
          </a:p>
        </p:txBody>
      </p:sp>
      <p:pic>
        <p:nvPicPr>
          <p:cNvPr id="7" name="Picture 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340768"/>
            <a:ext cx="7992888" cy="4104456"/>
          </a:xfrm>
          <a:prstGeom prst="rect">
            <a:avLst/>
          </a:prstGeom>
        </p:spPr>
      </p:pic>
      <p:sp>
        <p:nvSpPr>
          <p:cNvPr id="8" name="TextBox 7"/>
          <p:cNvSpPr txBox="1"/>
          <p:nvPr/>
        </p:nvSpPr>
        <p:spPr>
          <a:xfrm>
            <a:off x="467544" y="5445224"/>
            <a:ext cx="7704856" cy="369332"/>
          </a:xfrm>
          <a:prstGeom prst="rect">
            <a:avLst/>
          </a:prstGeom>
          <a:noFill/>
        </p:spPr>
        <p:txBody>
          <a:bodyPr wrap="square" rtlCol="0">
            <a:spAutoFit/>
          </a:bodyPr>
          <a:lstStyle/>
          <a:p>
            <a:r>
              <a:rPr lang="en-ZA" dirty="0" smtClean="0"/>
              <a:t>Darker shading and white font denotes posting levels</a:t>
            </a:r>
            <a:endParaRPr lang="en-ZA" dirty="0"/>
          </a:p>
        </p:txBody>
      </p:sp>
    </p:spTree>
    <p:extLst>
      <p:ext uri="{BB962C8B-B14F-4D97-AF65-F5344CB8AC3E}">
        <p14:creationId xmlns:p14="http://schemas.microsoft.com/office/powerpoint/2010/main" val="3851980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13</a:t>
            </a:fld>
            <a:endParaRPr lang="en-US" sz="1400" b="0">
              <a:solidFill>
                <a:srgbClr val="000000"/>
              </a:solidFill>
              <a:latin typeface="Arial"/>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83568" y="1772816"/>
            <a:ext cx="7704856" cy="3488436"/>
          </a:xfrm>
          <a:prstGeom prst="rect">
            <a:avLst/>
          </a:prstGeom>
        </p:spPr>
      </p:pic>
      <p:sp>
        <p:nvSpPr>
          <p:cNvPr id="4" name="Title 1"/>
          <p:cNvSpPr txBox="1">
            <a:spLocks/>
          </p:cNvSpPr>
          <p:nvPr/>
        </p:nvSpPr>
        <p:spPr>
          <a:xfrm>
            <a:off x="152400" y="76200"/>
            <a:ext cx="838004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The fund segment – commercial services – Level 2</a:t>
            </a:r>
            <a:endParaRPr lang="en-ZA" dirty="0"/>
          </a:p>
        </p:txBody>
      </p:sp>
      <p:sp>
        <p:nvSpPr>
          <p:cNvPr id="5" name="TextBox 4"/>
          <p:cNvSpPr txBox="1"/>
          <p:nvPr/>
        </p:nvSpPr>
        <p:spPr>
          <a:xfrm>
            <a:off x="467544" y="5445224"/>
            <a:ext cx="7704856" cy="369332"/>
          </a:xfrm>
          <a:prstGeom prst="rect">
            <a:avLst/>
          </a:prstGeom>
          <a:noFill/>
        </p:spPr>
        <p:txBody>
          <a:bodyPr wrap="square" rtlCol="0">
            <a:spAutoFit/>
          </a:bodyPr>
          <a:lstStyle/>
          <a:p>
            <a:r>
              <a:rPr lang="en-ZA" dirty="0" smtClean="0"/>
              <a:t>Darker shading and white font denotes posting levels</a:t>
            </a:r>
            <a:endParaRPr lang="en-ZA" dirty="0"/>
          </a:p>
        </p:txBody>
      </p:sp>
    </p:spTree>
    <p:extLst>
      <p:ext uri="{BB962C8B-B14F-4D97-AF65-F5344CB8AC3E}">
        <p14:creationId xmlns:p14="http://schemas.microsoft.com/office/powerpoint/2010/main" val="2787394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14</a:t>
            </a:fld>
            <a:endParaRPr lang="en-US" sz="1400" b="0">
              <a:solidFill>
                <a:srgbClr val="000000"/>
              </a:solidFill>
              <a:latin typeface="Arial"/>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52400" y="1268760"/>
            <a:ext cx="8884096" cy="4032448"/>
          </a:xfrm>
          <a:prstGeom prst="rect">
            <a:avLst/>
          </a:prstGeom>
        </p:spPr>
      </p:pic>
      <p:sp>
        <p:nvSpPr>
          <p:cNvPr id="4" name="Title 1"/>
          <p:cNvSpPr txBox="1">
            <a:spLocks/>
          </p:cNvSpPr>
          <p:nvPr/>
        </p:nvSpPr>
        <p:spPr>
          <a:xfrm>
            <a:off x="152400" y="76200"/>
            <a:ext cx="838004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The fund segment – borrowing– Level 2 and 3</a:t>
            </a:r>
            <a:endParaRPr lang="en-ZA" dirty="0"/>
          </a:p>
        </p:txBody>
      </p:sp>
      <p:sp>
        <p:nvSpPr>
          <p:cNvPr id="5" name="TextBox 4"/>
          <p:cNvSpPr txBox="1"/>
          <p:nvPr/>
        </p:nvSpPr>
        <p:spPr>
          <a:xfrm>
            <a:off x="467544" y="5445224"/>
            <a:ext cx="7704856" cy="369332"/>
          </a:xfrm>
          <a:prstGeom prst="rect">
            <a:avLst/>
          </a:prstGeom>
          <a:noFill/>
        </p:spPr>
        <p:txBody>
          <a:bodyPr wrap="square" rtlCol="0">
            <a:spAutoFit/>
          </a:bodyPr>
          <a:lstStyle/>
          <a:p>
            <a:r>
              <a:rPr lang="en-ZA" dirty="0" smtClean="0"/>
              <a:t>All non posting with further breakdown allowed</a:t>
            </a:r>
            <a:endParaRPr lang="en-ZA" dirty="0"/>
          </a:p>
        </p:txBody>
      </p:sp>
    </p:spTree>
    <p:extLst>
      <p:ext uri="{BB962C8B-B14F-4D97-AF65-F5344CB8AC3E}">
        <p14:creationId xmlns:p14="http://schemas.microsoft.com/office/powerpoint/2010/main" val="1915922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15</a:t>
            </a:fld>
            <a:endParaRPr lang="en-US" sz="1400" b="0">
              <a:solidFill>
                <a:srgbClr val="000000"/>
              </a:solidFill>
              <a:latin typeface="Arial"/>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23528" y="1196753"/>
            <a:ext cx="8640960" cy="4248472"/>
          </a:xfrm>
          <a:prstGeom prst="rect">
            <a:avLst/>
          </a:prstGeom>
        </p:spPr>
      </p:pic>
      <p:sp>
        <p:nvSpPr>
          <p:cNvPr id="4" name="TextBox 3"/>
          <p:cNvSpPr txBox="1"/>
          <p:nvPr/>
        </p:nvSpPr>
        <p:spPr>
          <a:xfrm>
            <a:off x="467544" y="5445224"/>
            <a:ext cx="7704856" cy="369332"/>
          </a:xfrm>
          <a:prstGeom prst="rect">
            <a:avLst/>
          </a:prstGeom>
          <a:noFill/>
        </p:spPr>
        <p:txBody>
          <a:bodyPr wrap="square" rtlCol="0">
            <a:spAutoFit/>
          </a:bodyPr>
          <a:lstStyle/>
          <a:p>
            <a:r>
              <a:rPr lang="en-ZA" dirty="0" smtClean="0"/>
              <a:t>All non posting with no further breakdown allowed</a:t>
            </a:r>
            <a:endParaRPr lang="en-ZA" dirty="0"/>
          </a:p>
        </p:txBody>
      </p:sp>
      <p:sp>
        <p:nvSpPr>
          <p:cNvPr id="5" name="Title 1"/>
          <p:cNvSpPr txBox="1">
            <a:spLocks/>
          </p:cNvSpPr>
          <p:nvPr/>
        </p:nvSpPr>
        <p:spPr>
          <a:xfrm>
            <a:off x="152400" y="76200"/>
            <a:ext cx="838004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The fund segment – Transfers and subsidies – Level 2, 3 and 4</a:t>
            </a:r>
            <a:endParaRPr lang="en-ZA" dirty="0"/>
          </a:p>
        </p:txBody>
      </p:sp>
    </p:spTree>
    <p:extLst>
      <p:ext uri="{BB962C8B-B14F-4D97-AF65-F5344CB8AC3E}">
        <p14:creationId xmlns:p14="http://schemas.microsoft.com/office/powerpoint/2010/main" val="4252979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t>The Function Segment</a:t>
            </a:r>
          </a:p>
        </p:txBody>
      </p:sp>
      <p:sp>
        <p:nvSpPr>
          <p:cNvPr id="3" name="Content Placeholder 2"/>
          <p:cNvSpPr>
            <a:spLocks noGrp="1"/>
          </p:cNvSpPr>
          <p:nvPr>
            <p:ph idx="1"/>
          </p:nvPr>
        </p:nvSpPr>
        <p:spPr>
          <a:xfrm>
            <a:off x="152400" y="1295400"/>
            <a:ext cx="8763000" cy="1485528"/>
          </a:xfrm>
        </p:spPr>
        <p:txBody>
          <a:bodyPr/>
          <a:lstStyle/>
          <a:p>
            <a:r>
              <a:rPr lang="en-ZA" dirty="0"/>
              <a:t>The “Function Segment” is the location within the SCOA for creating the “vote” structure standardised for all municipalities</a:t>
            </a:r>
          </a:p>
        </p:txBody>
      </p:sp>
      <p:sp>
        <p:nvSpPr>
          <p:cNvPr id="4" name="TextBox 3"/>
          <p:cNvSpPr txBox="1"/>
          <p:nvPr/>
        </p:nvSpPr>
        <p:spPr>
          <a:xfrm>
            <a:off x="323528" y="2924944"/>
            <a:ext cx="8568952" cy="954107"/>
          </a:xfrm>
          <a:prstGeom prst="rect">
            <a:avLst/>
          </a:prstGeom>
          <a:noFill/>
        </p:spPr>
        <p:txBody>
          <a:bodyPr wrap="square" rtlCol="0">
            <a:spAutoFit/>
          </a:bodyPr>
          <a:lstStyle/>
          <a:p>
            <a:pPr algn="ctr"/>
            <a:r>
              <a:rPr lang="en-ZA" sz="2800" b="1" i="1" dirty="0" smtClean="0">
                <a:solidFill>
                  <a:srgbClr val="007096"/>
                </a:solidFill>
              </a:rPr>
              <a:t>“</a:t>
            </a:r>
            <a:r>
              <a:rPr lang="en-ZA" sz="2800" i="1" dirty="0">
                <a:solidFill>
                  <a:srgbClr val="007096"/>
                </a:solidFill>
              </a:rPr>
              <a:t>against which function should the transaction be </a:t>
            </a:r>
            <a:r>
              <a:rPr lang="en-ZA" sz="2800" i="1" dirty="0" smtClean="0">
                <a:solidFill>
                  <a:srgbClr val="007096"/>
                </a:solidFill>
              </a:rPr>
              <a:t>recorded?”</a:t>
            </a:r>
            <a:endParaRPr lang="en-ZA" sz="2800" b="1" dirty="0">
              <a:solidFill>
                <a:srgbClr val="007096"/>
              </a:solidFill>
            </a:endParaRPr>
          </a:p>
        </p:txBody>
      </p:sp>
    </p:spTree>
    <p:extLst>
      <p:ext uri="{BB962C8B-B14F-4D97-AF65-F5344CB8AC3E}">
        <p14:creationId xmlns:p14="http://schemas.microsoft.com/office/powerpoint/2010/main" val="2743238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17</a:t>
            </a:fld>
            <a:endParaRPr lang="en-US" sz="1400" b="0">
              <a:solidFill>
                <a:srgbClr val="000000"/>
              </a:solidFill>
              <a:latin typeface="Arial"/>
            </a:endParaRPr>
          </a:p>
        </p:txBody>
      </p:sp>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196752"/>
            <a:ext cx="8424936" cy="1388364"/>
          </a:xfrm>
          <a:prstGeom prst="rect">
            <a:avLst/>
          </a:prstGeom>
        </p:spPr>
      </p:pic>
      <p:sp>
        <p:nvSpPr>
          <p:cNvPr id="4" name="Rectangle 2"/>
          <p:cNvSpPr txBox="1">
            <a:spLocks noChangeArrowheads="1"/>
          </p:cNvSpPr>
          <p:nvPr/>
        </p:nvSpPr>
        <p:spPr>
          <a:xfrm>
            <a:off x="152400" y="76200"/>
            <a:ext cx="874008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Function Segment –Overall and definitions</a:t>
            </a:r>
          </a:p>
        </p:txBody>
      </p:sp>
      <p:sp>
        <p:nvSpPr>
          <p:cNvPr id="5" name="Content Placeholder 2"/>
          <p:cNvSpPr txBox="1">
            <a:spLocks/>
          </p:cNvSpPr>
          <p:nvPr/>
        </p:nvSpPr>
        <p:spPr>
          <a:xfrm>
            <a:off x="7143" y="2585116"/>
            <a:ext cx="9144000" cy="3888432"/>
          </a:xfrm>
          <a:prstGeom prst="rect">
            <a:avLst/>
          </a:prstGeom>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ZA" sz="1600" dirty="0" smtClean="0"/>
              <a:t>Vote</a:t>
            </a:r>
          </a:p>
          <a:p>
            <a:pPr lvl="1"/>
            <a:r>
              <a:rPr lang="en-ZA" sz="1600" dirty="0" smtClean="0"/>
              <a:t>“a) one of the main segments into which a budget of a municipality is divided for the appropriation of money for the different departments or functional areas of the municipality and (b) which specifies the total amount that is appropriated for the purposes of the department or functional area concerned” </a:t>
            </a:r>
          </a:p>
          <a:p>
            <a:r>
              <a:rPr lang="en-ZA" sz="1600" dirty="0" smtClean="0"/>
              <a:t>Core functions</a:t>
            </a:r>
          </a:p>
          <a:p>
            <a:pPr lvl="1"/>
            <a:r>
              <a:rPr lang="en-ZA" sz="1600" dirty="0" smtClean="0"/>
              <a:t>provides for the matters in terms of sections 156 (1) of the Constitution. These are functions performed by local government constitutionally assigned to local government in terms of Part B of Schedule 4 and Part B of Schedule 5. </a:t>
            </a:r>
          </a:p>
          <a:p>
            <a:r>
              <a:rPr lang="en-ZA" sz="1600" dirty="0" smtClean="0"/>
              <a:t>Non Core functions</a:t>
            </a:r>
          </a:p>
          <a:p>
            <a:pPr lvl="1"/>
            <a:r>
              <a:rPr lang="en-ZA" sz="1600" dirty="0" smtClean="0"/>
              <a:t>functions performed by local government that are constitutionally assigned to provincial government in terms of section 156(4) of the Constitution.  Local Government are compensated for delivering the service on behalf of provincial government and receive a management fee from the provincial department.</a:t>
            </a:r>
          </a:p>
        </p:txBody>
      </p:sp>
      <p:sp>
        <p:nvSpPr>
          <p:cNvPr id="7" name="Oval Callout 6"/>
          <p:cNvSpPr/>
          <p:nvPr/>
        </p:nvSpPr>
        <p:spPr bwMode="auto">
          <a:xfrm>
            <a:off x="6516216" y="836712"/>
            <a:ext cx="2627784" cy="720080"/>
          </a:xfrm>
          <a:prstGeom prst="wedgeEllipseCallout">
            <a:avLst>
              <a:gd name="adj1" fmla="val -68288"/>
              <a:gd name="adj2" fmla="val 35638"/>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ZA" dirty="0" smtClean="0">
                <a:latin typeface="Arial" charset="0"/>
                <a:ea typeface="ＭＳ Ｐゴシック" pitchFamily="1" charset="-128"/>
              </a:rPr>
              <a:t>This is linked to GFS</a:t>
            </a:r>
            <a:endParaRPr kumimoji="0" lang="en-ZA" b="0" i="0" u="none" strike="noStrike" cap="none" normalizeH="0" baseline="0" dirty="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74599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196752"/>
            <a:ext cx="9144000" cy="4824536"/>
          </a:xfrm>
        </p:spPr>
        <p:txBody>
          <a:bodyPr/>
          <a:lstStyle/>
          <a:p>
            <a:r>
              <a:rPr lang="en-ZA" dirty="0" smtClean="0"/>
              <a:t>The functions that a municipality adopts is based on the constitution and the arrangements with either the national and provincial governments.</a:t>
            </a:r>
          </a:p>
          <a:p>
            <a:r>
              <a:rPr lang="en-ZA" dirty="0"/>
              <a:t>The function/sub-function approach has been adopted by municipalities for several years.  At present this segment is implemented mostly through the use of mapping tables designed by the system vendors, with a few municipalities adopting the function/sub-function as their organisational structure.  Where municipalities ‘vote’ structure is aligned to these functions and sub-functions the municipal standard classification will become </a:t>
            </a:r>
            <a:r>
              <a:rPr lang="en-ZA" dirty="0" smtClean="0"/>
              <a:t>obsolete.</a:t>
            </a:r>
          </a:p>
          <a:p>
            <a:r>
              <a:rPr lang="en-ZA" dirty="0"/>
              <a:t>the “vote” also allows for comparisons between municipal budgets; a comparison of the annual budget year-on-year (even if the organisational structure is amended by a shift of departments/functions); and a comparison and benchmarking of the budgets of different municipalities in South Africa and other countries.  These comparisons are only possible if there are consistent definitions for “votes, departments and functions”.</a:t>
            </a:r>
            <a:endParaRPr lang="en-ZA" dirty="0" smtClean="0"/>
          </a:p>
          <a:p>
            <a:endParaRPr lang="en-ZA" dirty="0"/>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18</a:t>
            </a:fld>
            <a:endParaRPr lang="en-US" sz="1400" b="0">
              <a:solidFill>
                <a:srgbClr val="000000"/>
              </a:solidFill>
              <a:latin typeface="Arial"/>
            </a:endParaRPr>
          </a:p>
        </p:txBody>
      </p:sp>
      <p:sp>
        <p:nvSpPr>
          <p:cNvPr id="5" name="Rectangle 2"/>
          <p:cNvSpPr txBox="1">
            <a:spLocks noGrp="1" noChangeArrowheads="1"/>
          </p:cNvSpPr>
          <p:nvPr>
            <p:ph type="title"/>
          </p:nvPr>
        </p:nvSpPr>
        <p:spPr>
          <a:xfrm>
            <a:off x="152400" y="76200"/>
            <a:ext cx="8812088"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Function Segment –Overall and definitions</a:t>
            </a:r>
          </a:p>
        </p:txBody>
      </p:sp>
    </p:spTree>
    <p:extLst>
      <p:ext uri="{BB962C8B-B14F-4D97-AF65-F5344CB8AC3E}">
        <p14:creationId xmlns:p14="http://schemas.microsoft.com/office/powerpoint/2010/main" val="3323351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9144000" cy="4896544"/>
          </a:xfrm>
        </p:spPr>
        <p:txBody>
          <a:bodyPr/>
          <a:lstStyle/>
          <a:p>
            <a:r>
              <a:rPr lang="en-ZA" sz="1800" dirty="0"/>
              <a:t>The structure of a vote (within the Municipal Standard Classification Segment) should not require re-organisation or restructuring of a municipality, as long as a municipality largely defines its departments around key functions or sub-functions</a:t>
            </a:r>
            <a:r>
              <a:rPr lang="en-ZA" sz="1800" dirty="0" smtClean="0"/>
              <a:t>.</a:t>
            </a:r>
          </a:p>
          <a:p>
            <a:r>
              <a:rPr lang="en-ZA" sz="1800" dirty="0" smtClean="0"/>
              <a:t>Cross functional departments are catered for</a:t>
            </a:r>
          </a:p>
          <a:p>
            <a:r>
              <a:rPr lang="en-ZA" sz="1800" dirty="0" smtClean="0"/>
              <a:t>It </a:t>
            </a:r>
            <a:r>
              <a:rPr lang="en-ZA" sz="1800" dirty="0"/>
              <a:t>is highly recommended that </a:t>
            </a:r>
            <a:r>
              <a:rPr lang="en-ZA" sz="1800" dirty="0" err="1"/>
              <a:t>the”functional</a:t>
            </a:r>
            <a:r>
              <a:rPr lang="en-ZA" sz="1800" dirty="0"/>
              <a:t> classification” be adopted by all municipalities as their respective “vote” structure</a:t>
            </a:r>
            <a:r>
              <a:rPr lang="en-ZA" sz="1800" dirty="0" smtClean="0"/>
              <a:t>.</a:t>
            </a:r>
          </a:p>
          <a:p>
            <a:r>
              <a:rPr lang="en-ZA" sz="1800" dirty="0" smtClean="0"/>
              <a:t>If the above is applied it will reduce the standard segments to 6</a:t>
            </a:r>
          </a:p>
          <a:p>
            <a:pPr lvl="0"/>
            <a:r>
              <a:rPr lang="en-ZA" sz="1800" dirty="0"/>
              <a:t>The municipality needs to allocate the activities carried-out by each senior manager’s department to one or more of the sub-functions.  This approach recognises the dynamism of any organisation, although allowing for reporting in the functional manner</a:t>
            </a:r>
            <a:r>
              <a:rPr lang="en-ZA" sz="1800" dirty="0" smtClean="0"/>
              <a:t>.</a:t>
            </a:r>
          </a:p>
          <a:p>
            <a:pPr lvl="0"/>
            <a:r>
              <a:rPr lang="en-ZA" sz="1800" dirty="0"/>
              <a:t>Keeping the “vote” at a high-level allows senior managers to move expenditure and revenue as necessary within a “vote” without an adjustments budget provided the overall revenue, expenditure and performance objectives for that “vote” are not negatively affected</a:t>
            </a:r>
            <a:r>
              <a:rPr lang="en-ZA" sz="1800" dirty="0" smtClean="0"/>
              <a:t> </a:t>
            </a:r>
            <a:endParaRPr lang="en-ZA" sz="1800" dirty="0"/>
          </a:p>
          <a:p>
            <a:pPr marL="0" indent="0">
              <a:buNone/>
            </a:pPr>
            <a:endParaRPr lang="en-ZA" sz="1800"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19</a:t>
            </a:fld>
            <a:endParaRPr lang="en-US" sz="1400" b="0">
              <a:solidFill>
                <a:srgbClr val="000000"/>
              </a:solidFill>
              <a:latin typeface="Arial"/>
            </a:endParaRPr>
          </a:p>
        </p:txBody>
      </p:sp>
      <p:sp>
        <p:nvSpPr>
          <p:cNvPr id="5" name="Rectangle 2"/>
          <p:cNvSpPr txBox="1">
            <a:spLocks noGrp="1" noChangeArrowheads="1"/>
          </p:cNvSpPr>
          <p:nvPr>
            <p:ph type="title"/>
          </p:nvPr>
        </p:nvSpPr>
        <p:spPr>
          <a:xfrm>
            <a:off x="152400" y="76200"/>
            <a:ext cx="8812088"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Function Segment –Overall and definitions</a:t>
            </a:r>
          </a:p>
        </p:txBody>
      </p:sp>
    </p:spTree>
    <p:extLst>
      <p:ext uri="{BB962C8B-B14F-4D97-AF65-F5344CB8AC3E}">
        <p14:creationId xmlns:p14="http://schemas.microsoft.com/office/powerpoint/2010/main" val="2744086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76200"/>
            <a:ext cx="9144000" cy="1066800"/>
          </a:xfrm>
        </p:spPr>
        <p:txBody>
          <a:bodyPr/>
          <a:lstStyle/>
          <a:p>
            <a:r>
              <a:rPr lang="en-ZA" b="1" smtClean="0"/>
              <a:t>Outcomes</a:t>
            </a:r>
          </a:p>
        </p:txBody>
      </p:sp>
      <p:sp>
        <p:nvSpPr>
          <p:cNvPr id="15363" name="Content Placeholder 2"/>
          <p:cNvSpPr>
            <a:spLocks noGrp="1"/>
          </p:cNvSpPr>
          <p:nvPr>
            <p:ph idx="1"/>
          </p:nvPr>
        </p:nvSpPr>
        <p:spPr>
          <a:xfrm>
            <a:off x="152400" y="1295400"/>
            <a:ext cx="8763000" cy="4941888"/>
          </a:xfrm>
        </p:spPr>
        <p:txBody>
          <a:bodyPr>
            <a:normAutofit/>
          </a:bodyPr>
          <a:lstStyle/>
          <a:p>
            <a:pPr lvl="0"/>
            <a:r>
              <a:rPr lang="en-US" sz="2800" dirty="0"/>
              <a:t>Evaluate a transaction ensuring the correct use of all the segments of </a:t>
            </a:r>
            <a:r>
              <a:rPr lang="en-US" sz="2800" b="1" dirty="0" err="1"/>
              <a:t>m</a:t>
            </a:r>
            <a:r>
              <a:rPr lang="en-US" sz="2800" dirty="0" err="1"/>
              <a:t>SCOA</a:t>
            </a:r>
            <a:r>
              <a:rPr lang="en-US" sz="2800" dirty="0"/>
              <a:t>.</a:t>
            </a:r>
            <a:endParaRPr lang="en-ZA" sz="2800" dirty="0"/>
          </a:p>
          <a:p>
            <a:pPr lvl="0"/>
            <a:r>
              <a:rPr lang="en-US" sz="2800" dirty="0"/>
              <a:t>Allocate a transaction using all segments of </a:t>
            </a:r>
            <a:r>
              <a:rPr lang="en-US" sz="2800" b="1" dirty="0" err="1"/>
              <a:t>m</a:t>
            </a:r>
            <a:r>
              <a:rPr lang="en-US" sz="2800" dirty="0" err="1"/>
              <a:t>SCOA</a:t>
            </a:r>
            <a:r>
              <a:rPr lang="en-US" sz="2800" dirty="0"/>
              <a:t>.</a:t>
            </a:r>
            <a:endParaRPr lang="en-ZA" sz="2800" dirty="0"/>
          </a:p>
          <a:p>
            <a:r>
              <a:rPr lang="en-ZA" sz="2800" dirty="0"/>
              <a:t>Use inter-relationships amongst all the segments of </a:t>
            </a:r>
            <a:r>
              <a:rPr lang="en-ZA" sz="2800" b="1" dirty="0"/>
              <a:t>m</a:t>
            </a:r>
            <a:r>
              <a:rPr lang="en-ZA" sz="2800" dirty="0"/>
              <a:t>SCOA for allocation of transactions. </a:t>
            </a:r>
          </a:p>
        </p:txBody>
      </p:sp>
      <p:sp>
        <p:nvSpPr>
          <p:cNvPr id="153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FC856672-3535-4658-8D7F-24AEDE98C045}" type="slidenum">
              <a:rPr lang="en-US" smtClean="0">
                <a:solidFill>
                  <a:srgbClr val="808080"/>
                </a:solidFill>
                <a:latin typeface="Arial Bold Italic" pitchFamily="34" charset="0"/>
                <a:cs typeface="Osaka"/>
              </a:rPr>
              <a:pPr fontAlgn="base">
                <a:spcBef>
                  <a:spcPct val="0"/>
                </a:spcBef>
                <a:spcAft>
                  <a:spcPct val="0"/>
                </a:spcAft>
              </a:pPr>
              <a:t>2</a:t>
            </a:fld>
            <a:endParaRPr lang="en-US" sz="1400" b="0" smtClean="0">
              <a:solidFill>
                <a:srgbClr val="000000"/>
              </a:solidFill>
              <a:cs typeface="Osak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20</a:t>
            </a:fld>
            <a:endParaRPr lang="en-US" sz="1400" b="0">
              <a:solidFill>
                <a:srgbClr val="000000"/>
              </a:solidFill>
              <a:latin typeface="Arial"/>
            </a:endParaRPr>
          </a:p>
        </p:txBody>
      </p:sp>
      <p:sp>
        <p:nvSpPr>
          <p:cNvPr id="4" name="Rectangle 2"/>
          <p:cNvSpPr txBox="1">
            <a:spLocks noChangeArrowheads="1"/>
          </p:cNvSpPr>
          <p:nvPr/>
        </p:nvSpPr>
        <p:spPr>
          <a:xfrm>
            <a:off x="152400" y="76200"/>
            <a:ext cx="8812088"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Function Segment – Level 1</a:t>
            </a:r>
          </a:p>
        </p:txBody>
      </p:sp>
      <p:sp>
        <p:nvSpPr>
          <p:cNvPr id="5" name="TextBox 4"/>
          <p:cNvSpPr txBox="1"/>
          <p:nvPr/>
        </p:nvSpPr>
        <p:spPr>
          <a:xfrm>
            <a:off x="467544" y="5373216"/>
            <a:ext cx="8417689" cy="646331"/>
          </a:xfrm>
          <a:prstGeom prst="rect">
            <a:avLst/>
          </a:prstGeom>
          <a:noFill/>
        </p:spPr>
        <p:txBody>
          <a:bodyPr wrap="none" rtlCol="0">
            <a:spAutoFit/>
          </a:bodyPr>
          <a:lstStyle/>
          <a:p>
            <a:r>
              <a:rPr lang="en-ZA" dirty="0" smtClean="0"/>
              <a:t>Refer to pages 32 to 34 of the Project Summary Report for the definition of these </a:t>
            </a:r>
          </a:p>
          <a:p>
            <a:r>
              <a:rPr lang="en-ZA" dirty="0" smtClean="0"/>
              <a:t>terms</a:t>
            </a:r>
            <a:endParaRPr lang="en-ZA" dirty="0"/>
          </a:p>
        </p:txBody>
      </p:sp>
      <p:pic>
        <p:nvPicPr>
          <p:cNvPr id="7" name="Picture 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1600" y="1412776"/>
            <a:ext cx="7344816" cy="3744416"/>
          </a:xfrm>
          <a:prstGeom prst="rect">
            <a:avLst/>
          </a:prstGeom>
        </p:spPr>
      </p:pic>
    </p:spTree>
    <p:extLst>
      <p:ext uri="{BB962C8B-B14F-4D97-AF65-F5344CB8AC3E}">
        <p14:creationId xmlns:p14="http://schemas.microsoft.com/office/powerpoint/2010/main" val="2370697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21</a:t>
            </a:fld>
            <a:endParaRPr lang="en-US" sz="1400" b="0">
              <a:solidFill>
                <a:srgbClr val="000000"/>
              </a:solidFill>
              <a:latin typeface="Arial"/>
            </a:endParaRPr>
          </a:p>
        </p:txBody>
      </p:sp>
      <p:sp>
        <p:nvSpPr>
          <p:cNvPr id="4" name="Rectangle 2"/>
          <p:cNvSpPr txBox="1">
            <a:spLocks noChangeArrowheads="1"/>
          </p:cNvSpPr>
          <p:nvPr/>
        </p:nvSpPr>
        <p:spPr>
          <a:xfrm>
            <a:off x="152400" y="33997"/>
            <a:ext cx="8812088"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Function Segment – Finance and Administration - Level 1 to 4</a:t>
            </a:r>
          </a:p>
        </p:txBody>
      </p:sp>
      <p:sp>
        <p:nvSpPr>
          <p:cNvPr id="6" name="TextBox 5"/>
          <p:cNvSpPr txBox="1"/>
          <p:nvPr/>
        </p:nvSpPr>
        <p:spPr>
          <a:xfrm>
            <a:off x="467544" y="5579948"/>
            <a:ext cx="7704856" cy="369332"/>
          </a:xfrm>
          <a:prstGeom prst="rect">
            <a:avLst/>
          </a:prstGeom>
          <a:noFill/>
        </p:spPr>
        <p:txBody>
          <a:bodyPr wrap="square" rtlCol="0">
            <a:spAutoFit/>
          </a:bodyPr>
          <a:lstStyle/>
          <a:p>
            <a:r>
              <a:rPr lang="en-ZA" dirty="0" smtClean="0"/>
              <a:t>Darker shading and white font denotes posting levels</a:t>
            </a:r>
            <a:endParaRPr lang="en-ZA" dirty="0"/>
          </a:p>
        </p:txBody>
      </p:sp>
      <p:pic>
        <p:nvPicPr>
          <p:cNvPr id="7" name="Picture 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52401" y="1268760"/>
            <a:ext cx="8812088" cy="4311188"/>
          </a:xfrm>
          <a:prstGeom prst="rect">
            <a:avLst/>
          </a:prstGeom>
        </p:spPr>
      </p:pic>
    </p:spTree>
    <p:extLst>
      <p:ext uri="{BB962C8B-B14F-4D97-AF65-F5344CB8AC3E}">
        <p14:creationId xmlns:p14="http://schemas.microsoft.com/office/powerpoint/2010/main" val="404649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22</a:t>
            </a:fld>
            <a:endParaRPr lang="en-US" sz="1400" b="0">
              <a:solidFill>
                <a:srgbClr val="000000"/>
              </a:solidFill>
              <a:latin typeface="Arial"/>
            </a:endParaRPr>
          </a:p>
        </p:txBody>
      </p:sp>
      <p:sp>
        <p:nvSpPr>
          <p:cNvPr id="4" name="Rectangle 2"/>
          <p:cNvSpPr txBox="1">
            <a:spLocks noChangeArrowheads="1"/>
          </p:cNvSpPr>
          <p:nvPr/>
        </p:nvSpPr>
        <p:spPr>
          <a:xfrm>
            <a:off x="152400" y="33997"/>
            <a:ext cx="8812088"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Function Segment – Environmental protection - Level 1 to 4</a:t>
            </a:r>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96870" y="1340768"/>
            <a:ext cx="7920880" cy="3692652"/>
          </a:xfrm>
          <a:prstGeom prst="rect">
            <a:avLst/>
          </a:prstGeom>
        </p:spPr>
      </p:pic>
      <p:sp>
        <p:nvSpPr>
          <p:cNvPr id="6" name="TextBox 5"/>
          <p:cNvSpPr txBox="1"/>
          <p:nvPr/>
        </p:nvSpPr>
        <p:spPr>
          <a:xfrm>
            <a:off x="467544" y="5579948"/>
            <a:ext cx="7704856" cy="369332"/>
          </a:xfrm>
          <a:prstGeom prst="rect">
            <a:avLst/>
          </a:prstGeom>
          <a:noFill/>
        </p:spPr>
        <p:txBody>
          <a:bodyPr wrap="square" rtlCol="0">
            <a:spAutoFit/>
          </a:bodyPr>
          <a:lstStyle/>
          <a:p>
            <a:r>
              <a:rPr lang="en-ZA" dirty="0" smtClean="0"/>
              <a:t>Darker shading and white font denotes posting levels</a:t>
            </a:r>
            <a:endParaRPr lang="en-ZA" dirty="0"/>
          </a:p>
        </p:txBody>
      </p:sp>
    </p:spTree>
    <p:extLst>
      <p:ext uri="{BB962C8B-B14F-4D97-AF65-F5344CB8AC3E}">
        <p14:creationId xmlns:p14="http://schemas.microsoft.com/office/powerpoint/2010/main" val="2622057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t>The Item Segment - Introduction</a:t>
            </a:r>
          </a:p>
        </p:txBody>
      </p:sp>
      <p:sp>
        <p:nvSpPr>
          <p:cNvPr id="4" name="TextBox 3"/>
          <p:cNvSpPr txBox="1"/>
          <p:nvPr/>
        </p:nvSpPr>
        <p:spPr>
          <a:xfrm>
            <a:off x="323528" y="4005064"/>
            <a:ext cx="8568952" cy="523220"/>
          </a:xfrm>
          <a:prstGeom prst="rect">
            <a:avLst/>
          </a:prstGeom>
          <a:noFill/>
        </p:spPr>
        <p:txBody>
          <a:bodyPr wrap="square" rtlCol="0">
            <a:spAutoFit/>
          </a:bodyPr>
          <a:lstStyle/>
          <a:p>
            <a:pPr algn="ctr"/>
            <a:r>
              <a:rPr lang="en-ZA" sz="2800" b="1" i="1" dirty="0" smtClean="0">
                <a:solidFill>
                  <a:srgbClr val="007096"/>
                </a:solidFill>
              </a:rPr>
              <a:t>“</a:t>
            </a:r>
            <a:r>
              <a:rPr lang="en-ZA" sz="2800" b="1" i="1" dirty="0">
                <a:solidFill>
                  <a:srgbClr val="007096"/>
                </a:solidFill>
              </a:rPr>
              <a:t>What is being bought or money received for</a:t>
            </a:r>
            <a:r>
              <a:rPr lang="en-ZA" sz="2800" b="1" i="1" dirty="0" smtClean="0">
                <a:solidFill>
                  <a:srgbClr val="007096"/>
                </a:solidFill>
              </a:rPr>
              <a:t>?”</a:t>
            </a:r>
            <a:endParaRPr lang="en-ZA" sz="2800" b="1" dirty="0">
              <a:solidFill>
                <a:srgbClr val="007096"/>
              </a:solidFill>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483768" y="1196752"/>
            <a:ext cx="3742944" cy="2648712"/>
          </a:xfrm>
          <a:prstGeom prst="rect">
            <a:avLst/>
          </a:prstGeom>
        </p:spPr>
      </p:pic>
    </p:spTree>
    <p:extLst>
      <p:ext uri="{BB962C8B-B14F-4D97-AF65-F5344CB8AC3E}">
        <p14:creationId xmlns:p14="http://schemas.microsoft.com/office/powerpoint/2010/main" val="12801459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24</a:t>
            </a:fld>
            <a:endParaRPr lang="en-US" sz="1400" b="0">
              <a:solidFill>
                <a:srgbClr val="000000"/>
              </a:solidFill>
              <a:latin typeface="Arial"/>
            </a:endParaRPr>
          </a:p>
        </p:txBody>
      </p:sp>
      <p:sp>
        <p:nvSpPr>
          <p:cNvPr id="4" name="Rectangle 2"/>
          <p:cNvSpPr txBox="1">
            <a:spLocks noChangeArrowheads="1"/>
          </p:cNvSpPr>
          <p:nvPr/>
        </p:nvSpPr>
        <p:spPr>
          <a:xfrm>
            <a:off x="152400" y="76200"/>
            <a:ext cx="777240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smtClean="0"/>
              <a:t>The Item Segment - Introduction</a:t>
            </a:r>
            <a:endParaRPr lang="en-US" b="1" dirty="0" smtClean="0"/>
          </a:p>
        </p:txBody>
      </p:sp>
      <p:grpSp>
        <p:nvGrpSpPr>
          <p:cNvPr id="9" name="Group 8"/>
          <p:cNvGrpSpPr/>
          <p:nvPr/>
        </p:nvGrpSpPr>
        <p:grpSpPr>
          <a:xfrm>
            <a:off x="627264" y="1858133"/>
            <a:ext cx="7843094" cy="628333"/>
            <a:chOff x="470102" y="2049734"/>
            <a:chExt cx="7843094" cy="628333"/>
          </a:xfrm>
        </p:grpSpPr>
        <p:grpSp>
          <p:nvGrpSpPr>
            <p:cNvPr id="8" name="Group 7"/>
            <p:cNvGrpSpPr/>
            <p:nvPr/>
          </p:nvGrpSpPr>
          <p:grpSpPr>
            <a:xfrm>
              <a:off x="470102" y="2068467"/>
              <a:ext cx="5155034" cy="609600"/>
              <a:chOff x="470102" y="2068467"/>
              <a:chExt cx="5155034" cy="60960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02" y="2068467"/>
                <a:ext cx="24669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686" y="2077992"/>
                <a:ext cx="24574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746" y="2049734"/>
              <a:ext cx="24574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4710" y="2694632"/>
            <a:ext cx="24574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9301" y="3359472"/>
            <a:ext cx="24669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152400" y="1258058"/>
            <a:ext cx="8994006" cy="635919"/>
            <a:chOff x="0" y="1387774"/>
            <a:chExt cx="8994006" cy="635919"/>
          </a:xfrm>
        </p:grpSpPr>
        <p:pic>
          <p:nvPicPr>
            <p:cNvPr id="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12776"/>
              <a:ext cx="284346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7077" y="1423618"/>
              <a:ext cx="291866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8144" y="1387774"/>
              <a:ext cx="3125862"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1711920" y="4191158"/>
            <a:ext cx="6027868" cy="1235995"/>
            <a:chOff x="18408" y="4509119"/>
            <a:chExt cx="6027868" cy="1235995"/>
          </a:xfrm>
        </p:grpSpPr>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77" y="4534122"/>
              <a:ext cx="284346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08" y="5145039"/>
              <a:ext cx="291866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0414" y="4509119"/>
              <a:ext cx="3125862"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5860" y="5143722"/>
              <a:ext cx="305041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5933" y="5427153"/>
            <a:ext cx="24669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81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5"/>
                                        </p:tgtEl>
                                        <p:attrNameLst>
                                          <p:attrName>style.visibility</p:attrName>
                                        </p:attrNameLst>
                                      </p:cBhvr>
                                      <p:to>
                                        <p:strVal val="visible"/>
                                      </p:to>
                                    </p:set>
                                    <p:anim calcmode="lin" valueType="num">
                                      <p:cBhvr additive="base">
                                        <p:cTn id="25" dur="500" fill="hold"/>
                                        <p:tgtEl>
                                          <p:spTgt spid="1035"/>
                                        </p:tgtEl>
                                        <p:attrNameLst>
                                          <p:attrName>ppt_x</p:attrName>
                                        </p:attrNameLst>
                                      </p:cBhvr>
                                      <p:tavLst>
                                        <p:tav tm="0">
                                          <p:val>
                                            <p:strVal val="#ppt_x"/>
                                          </p:val>
                                        </p:tav>
                                        <p:tav tm="100000">
                                          <p:val>
                                            <p:strVal val="#ppt_x"/>
                                          </p:val>
                                        </p:tav>
                                      </p:tavLst>
                                    </p:anim>
                                    <p:anim calcmode="lin" valueType="num">
                                      <p:cBhvr additive="base">
                                        <p:cTn id="26" dur="500" fill="hold"/>
                                        <p:tgtEl>
                                          <p:spTgt spid="10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6"/>
                                        </p:tgtEl>
                                        <p:attrNameLst>
                                          <p:attrName>style.visibility</p:attrName>
                                        </p:attrNameLst>
                                      </p:cBhvr>
                                      <p:to>
                                        <p:strVal val="visible"/>
                                      </p:to>
                                    </p:set>
                                    <p:anim calcmode="lin" valueType="num">
                                      <p:cBhvr additive="base">
                                        <p:cTn id="37" dur="500" fill="hold"/>
                                        <p:tgtEl>
                                          <p:spTgt spid="1036"/>
                                        </p:tgtEl>
                                        <p:attrNameLst>
                                          <p:attrName>ppt_x</p:attrName>
                                        </p:attrNameLst>
                                      </p:cBhvr>
                                      <p:tavLst>
                                        <p:tav tm="0">
                                          <p:val>
                                            <p:strVal val="#ppt_x"/>
                                          </p:val>
                                        </p:tav>
                                        <p:tav tm="100000">
                                          <p:val>
                                            <p:strVal val="#ppt_x"/>
                                          </p:val>
                                        </p:tav>
                                      </p:tavLst>
                                    </p:anim>
                                    <p:anim calcmode="lin" valueType="num">
                                      <p:cBhvr additive="base">
                                        <p:cTn id="38"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ZA" dirty="0" smtClean="0"/>
              <a:t>The </a:t>
            </a:r>
            <a:r>
              <a:rPr lang="en-ZA" sz="1800" b="1" dirty="0" smtClean="0"/>
              <a:t>m</a:t>
            </a:r>
            <a:r>
              <a:rPr lang="en-ZA" dirty="0" smtClean="0"/>
              <a:t>SCOA project will lead to the alignment of the budget reporting format and annual financial statements.</a:t>
            </a:r>
          </a:p>
          <a:p>
            <a:pPr lvl="1"/>
            <a:r>
              <a:rPr lang="en-ZA" dirty="0" smtClean="0"/>
              <a:t>This will greatly assist the reporting on budget versus actual information</a:t>
            </a:r>
          </a:p>
          <a:p>
            <a:pPr lvl="0"/>
            <a:r>
              <a:rPr lang="x-none"/>
              <a:t>Important to note is that the accounting policies, methodologies and principles applied in determining budgetary information need to be consistent to those applied in preparing annual financial statements</a:t>
            </a:r>
            <a:r>
              <a:rPr lang="x-none" smtClean="0"/>
              <a:t>.</a:t>
            </a:r>
            <a:endParaRPr lang="en-ZA" dirty="0"/>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25</a:t>
            </a:fld>
            <a:endParaRPr lang="en-US" sz="1400" b="0">
              <a:solidFill>
                <a:srgbClr val="000000"/>
              </a:solidFill>
              <a:latin typeface="Arial"/>
            </a:endParaRPr>
          </a:p>
        </p:txBody>
      </p:sp>
      <p:sp>
        <p:nvSpPr>
          <p:cNvPr id="4" name="Rectangle 2"/>
          <p:cNvSpPr txBox="1">
            <a:spLocks noChangeArrowheads="1"/>
          </p:cNvSpPr>
          <p:nvPr/>
        </p:nvSpPr>
        <p:spPr>
          <a:xfrm>
            <a:off x="152400" y="76200"/>
            <a:ext cx="777240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smtClean="0"/>
              <a:t>The Item Segment - Introduction</a:t>
            </a:r>
            <a:endParaRPr lang="en-US" b="1" dirty="0" smtClean="0"/>
          </a:p>
        </p:txBody>
      </p:sp>
    </p:spTree>
    <p:extLst>
      <p:ext uri="{BB962C8B-B14F-4D97-AF65-F5344CB8AC3E}">
        <p14:creationId xmlns:p14="http://schemas.microsoft.com/office/powerpoint/2010/main" val="360355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1295400"/>
            <a:ext cx="8763000" cy="2637656"/>
          </a:xfrm>
        </p:spPr>
        <p:txBody>
          <a:bodyPr/>
          <a:lstStyle/>
          <a:p>
            <a:r>
              <a:rPr lang="en-ZA" dirty="0"/>
              <a:t>Fund Segment could be interpreted as a duplication of the content of the Revenue Components from the Item </a:t>
            </a:r>
            <a:r>
              <a:rPr lang="en-ZA" dirty="0" smtClean="0"/>
              <a:t>Segment.</a:t>
            </a:r>
          </a:p>
          <a:p>
            <a:r>
              <a:rPr lang="en-ZA" dirty="0"/>
              <a:t>The Fund Segment records the “source of funding available and is represented by money in the bank” whilst the revenue component is driven by accrual accounting principles</a:t>
            </a:r>
            <a:r>
              <a:rPr lang="en-ZA" dirty="0" smtClean="0"/>
              <a:t>.</a:t>
            </a:r>
          </a:p>
          <a:p>
            <a:r>
              <a:rPr lang="en-ZA" dirty="0" smtClean="0"/>
              <a:t>Revenue encompasses both revenue and gains.</a:t>
            </a:r>
          </a:p>
          <a:p>
            <a:r>
              <a:rPr lang="en-ZA" dirty="0" smtClean="0"/>
              <a:t>We have discussed the high level components of revenue in chapter 2.</a:t>
            </a:r>
          </a:p>
          <a:p>
            <a:endParaRPr lang="en-ZA" dirty="0"/>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26</a:t>
            </a:fld>
            <a:endParaRPr lang="en-US" sz="1400" b="0">
              <a:solidFill>
                <a:srgbClr val="000000"/>
              </a:solidFill>
              <a:latin typeface="Arial"/>
            </a:endParaRPr>
          </a:p>
        </p:txBody>
      </p:sp>
      <p:sp>
        <p:nvSpPr>
          <p:cNvPr id="4" name="Rectangle 2"/>
          <p:cNvSpPr txBox="1">
            <a:spLocks noChangeArrowheads="1"/>
          </p:cNvSpPr>
          <p:nvPr/>
        </p:nvSpPr>
        <p:spPr>
          <a:xfrm>
            <a:off x="152400" y="76200"/>
            <a:ext cx="777240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Item Segment - Revenue</a:t>
            </a:r>
          </a:p>
        </p:txBody>
      </p:sp>
      <p:sp>
        <p:nvSpPr>
          <p:cNvPr id="3" name="Rectangle 2"/>
          <p:cNvSpPr/>
          <p:nvPr/>
        </p:nvSpPr>
        <p:spPr>
          <a:xfrm>
            <a:off x="152400" y="4437112"/>
            <a:ext cx="8092008" cy="369332"/>
          </a:xfrm>
          <a:prstGeom prst="rect">
            <a:avLst/>
          </a:prstGeom>
        </p:spPr>
        <p:txBody>
          <a:bodyPr wrap="square">
            <a:spAutoFit/>
          </a:bodyPr>
          <a:lstStyle/>
          <a:p>
            <a:pPr marL="0" indent="0" algn="ctr">
              <a:buNone/>
            </a:pPr>
            <a:r>
              <a:rPr lang="en-ZA" b="1" i="1" dirty="0">
                <a:solidFill>
                  <a:srgbClr val="007096"/>
                </a:solidFill>
              </a:rPr>
              <a:t>“what is the type and nature of the revenue accrued?”</a:t>
            </a:r>
          </a:p>
        </p:txBody>
      </p:sp>
    </p:spTree>
    <p:extLst>
      <p:ext uri="{BB962C8B-B14F-4D97-AF65-F5344CB8AC3E}">
        <p14:creationId xmlns:p14="http://schemas.microsoft.com/office/powerpoint/2010/main" val="161124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ZA" dirty="0" smtClean="0"/>
              <a:t>We have dealt with the high level components of expenditure in chapter 2.</a:t>
            </a:r>
          </a:p>
          <a:p>
            <a:r>
              <a:rPr lang="en-ZA" dirty="0"/>
              <a:t>The definition of expenses encompasses losses as well as those expenses that arise in the course of the operating activities of the </a:t>
            </a:r>
            <a:r>
              <a:rPr lang="en-ZA" dirty="0" smtClean="0"/>
              <a:t>entity.</a:t>
            </a:r>
          </a:p>
          <a:p>
            <a:endParaRPr lang="en-ZA" dirty="0"/>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27</a:t>
            </a:fld>
            <a:endParaRPr lang="en-US" sz="1400" b="0">
              <a:solidFill>
                <a:srgbClr val="000000"/>
              </a:solidFill>
              <a:latin typeface="Arial"/>
            </a:endParaRPr>
          </a:p>
        </p:txBody>
      </p:sp>
      <p:sp>
        <p:nvSpPr>
          <p:cNvPr id="4" name="Rectangle 2"/>
          <p:cNvSpPr txBox="1">
            <a:spLocks noChangeArrowheads="1"/>
          </p:cNvSpPr>
          <p:nvPr/>
        </p:nvSpPr>
        <p:spPr>
          <a:xfrm>
            <a:off x="152400" y="76200"/>
            <a:ext cx="777240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Item Segment - Expenditure</a:t>
            </a:r>
          </a:p>
        </p:txBody>
      </p:sp>
    </p:spTree>
    <p:extLst>
      <p:ext uri="{BB962C8B-B14F-4D97-AF65-F5344CB8AC3E}">
        <p14:creationId xmlns:p14="http://schemas.microsoft.com/office/powerpoint/2010/main" val="1326581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ZA" dirty="0" smtClean="0"/>
              <a:t>We have dealt with the high level components of expenditure in chapter 2.</a:t>
            </a:r>
          </a:p>
          <a:p>
            <a:r>
              <a:rPr lang="en-ZA" dirty="0"/>
              <a:t>The definition of expenses encompasses losses as well as those expenses that arise in the course of the operating activities of the </a:t>
            </a:r>
            <a:r>
              <a:rPr lang="en-ZA" dirty="0" smtClean="0"/>
              <a:t>entity.</a:t>
            </a:r>
          </a:p>
          <a:p>
            <a:pPr marL="0" indent="0" algn="ctr">
              <a:buNone/>
            </a:pPr>
            <a:r>
              <a:rPr lang="en-ZA" i="1" dirty="0" smtClean="0">
                <a:solidFill>
                  <a:srgbClr val="007096"/>
                </a:solidFill>
              </a:rPr>
              <a:t>“</a:t>
            </a:r>
            <a:r>
              <a:rPr lang="en-ZA" i="1" dirty="0">
                <a:solidFill>
                  <a:srgbClr val="007096"/>
                </a:solidFill>
              </a:rPr>
              <a:t>what is the type and nature of the expenditure incurred</a:t>
            </a:r>
            <a:r>
              <a:rPr lang="en-ZA" i="1" dirty="0" smtClean="0">
                <a:solidFill>
                  <a:srgbClr val="007096"/>
                </a:solidFill>
              </a:rPr>
              <a:t>?”</a:t>
            </a:r>
          </a:p>
          <a:p>
            <a:pPr>
              <a:tabLst>
                <a:tab pos="6007100" algn="l"/>
              </a:tabLst>
            </a:pPr>
            <a:endParaRPr lang="en-ZA" dirty="0" smtClean="0"/>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28</a:t>
            </a:fld>
            <a:endParaRPr lang="en-US" sz="1400" b="0">
              <a:solidFill>
                <a:srgbClr val="000000"/>
              </a:solidFill>
              <a:latin typeface="Arial"/>
            </a:endParaRPr>
          </a:p>
        </p:txBody>
      </p:sp>
      <p:sp>
        <p:nvSpPr>
          <p:cNvPr id="4" name="Rectangle 2"/>
          <p:cNvSpPr txBox="1">
            <a:spLocks noChangeArrowheads="1"/>
          </p:cNvSpPr>
          <p:nvPr/>
        </p:nvSpPr>
        <p:spPr>
          <a:xfrm>
            <a:off x="152400" y="76200"/>
            <a:ext cx="777240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Item Segment - Expenditure</a:t>
            </a:r>
          </a:p>
        </p:txBody>
      </p:sp>
    </p:spTree>
    <p:extLst>
      <p:ext uri="{BB962C8B-B14F-4D97-AF65-F5344CB8AC3E}">
        <p14:creationId xmlns:p14="http://schemas.microsoft.com/office/powerpoint/2010/main" val="1811335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29</a:t>
            </a:fld>
            <a:endParaRPr lang="en-US" sz="1400" b="0">
              <a:solidFill>
                <a:srgbClr val="000000"/>
              </a:solidFill>
              <a:latin typeface="Arial"/>
            </a:endParaRPr>
          </a:p>
        </p:txBody>
      </p:sp>
      <p:sp>
        <p:nvSpPr>
          <p:cNvPr id="5" name="Rectangle 2"/>
          <p:cNvSpPr txBox="1">
            <a:spLocks noChangeArrowheads="1"/>
          </p:cNvSpPr>
          <p:nvPr/>
        </p:nvSpPr>
        <p:spPr>
          <a:xfrm>
            <a:off x="304800" y="228600"/>
            <a:ext cx="777240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Item Segment - Expenditure</a:t>
            </a:r>
          </a:p>
        </p:txBody>
      </p:sp>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27680" y="1196752"/>
            <a:ext cx="8496944" cy="4824536"/>
          </a:xfrm>
          <a:prstGeom prst="rect">
            <a:avLst/>
          </a:prstGeom>
        </p:spPr>
      </p:pic>
    </p:spTree>
    <p:extLst>
      <p:ext uri="{BB962C8B-B14F-4D97-AF65-F5344CB8AC3E}">
        <p14:creationId xmlns:p14="http://schemas.microsoft.com/office/powerpoint/2010/main" val="3516456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143000"/>
          </a:xfrm>
        </p:spPr>
        <p:txBody>
          <a:bodyPr/>
          <a:lstStyle/>
          <a:p>
            <a:pPr eaLnBrk="1" hangingPunct="1"/>
            <a:r>
              <a:rPr lang="en-US" b="1" dirty="0" smtClean="0"/>
              <a:t>The 7 Segments of </a:t>
            </a:r>
            <a:r>
              <a:rPr lang="en-US" b="1" dirty="0" err="1" smtClean="0"/>
              <a:t>mSCOA</a:t>
            </a:r>
            <a:endParaRPr lang="en-US" b="1"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956" y="1343558"/>
            <a:ext cx="8475516" cy="460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370953"/>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318" y="1196752"/>
            <a:ext cx="8763000" cy="4572000"/>
          </a:xfrm>
        </p:spPr>
        <p:txBody>
          <a:bodyPr/>
          <a:lstStyle/>
          <a:p>
            <a:r>
              <a:rPr lang="en-ZA" sz="1800" dirty="0" smtClean="0"/>
              <a:t>Bad debt written off</a:t>
            </a:r>
          </a:p>
          <a:p>
            <a:pPr lvl="1"/>
            <a:r>
              <a:rPr lang="en-ZA" sz="1800" dirty="0" smtClean="0"/>
              <a:t>Shown by category, Electricity, Property Rates etc.</a:t>
            </a:r>
          </a:p>
          <a:p>
            <a:r>
              <a:rPr lang="en-ZA" sz="1800" dirty="0"/>
              <a:t>Contracted </a:t>
            </a:r>
            <a:r>
              <a:rPr lang="en-ZA" sz="1800" dirty="0" smtClean="0"/>
              <a:t>Services</a:t>
            </a:r>
          </a:p>
          <a:p>
            <a:pPr lvl="1"/>
            <a:r>
              <a:rPr lang="en-ZA" sz="1800" dirty="0"/>
              <a:t>This group of accounts distinguish between "outsourced services, contractors and professional and special services". </a:t>
            </a:r>
            <a:endParaRPr lang="en-ZA" sz="1800" dirty="0" smtClean="0"/>
          </a:p>
          <a:p>
            <a:r>
              <a:rPr lang="en-ZA" sz="1800" dirty="0"/>
              <a:t>Depreciation and </a:t>
            </a:r>
            <a:r>
              <a:rPr lang="en-ZA" sz="1800" dirty="0" smtClean="0"/>
              <a:t>Amortisation</a:t>
            </a:r>
          </a:p>
          <a:p>
            <a:pPr lvl="1"/>
            <a:r>
              <a:rPr lang="en-ZA" sz="1800" dirty="0"/>
              <a:t>Amortisation is the systematic allocation of the discount, premium or issue cost of a financial instrument over the life of the instrument, or an intangible asset over a certain </a:t>
            </a:r>
            <a:r>
              <a:rPr lang="en-ZA" sz="1800" dirty="0" smtClean="0"/>
              <a:t>period</a:t>
            </a:r>
          </a:p>
          <a:p>
            <a:r>
              <a:rPr lang="en-ZA" sz="1800" dirty="0" smtClean="0"/>
              <a:t>Employee related costs</a:t>
            </a:r>
          </a:p>
          <a:p>
            <a:pPr lvl="1"/>
            <a:r>
              <a:rPr lang="en-ZA" sz="1800" dirty="0" smtClean="0"/>
              <a:t>Senior Management</a:t>
            </a:r>
          </a:p>
          <a:p>
            <a:pPr lvl="1"/>
            <a:r>
              <a:rPr lang="en-ZA" sz="1800" dirty="0" smtClean="0"/>
              <a:t>Municipal Staff</a:t>
            </a:r>
          </a:p>
          <a:p>
            <a:r>
              <a:rPr lang="en-ZA" sz="1800" dirty="0" smtClean="0"/>
              <a:t>Inventory </a:t>
            </a:r>
          </a:p>
          <a:p>
            <a:pPr lvl="1"/>
            <a:r>
              <a:rPr lang="en-ZA" sz="1800" dirty="0" smtClean="0"/>
              <a:t>Consumable stores, Finished goods, Goods held for resale etc.</a:t>
            </a:r>
          </a:p>
          <a:p>
            <a:endParaRPr lang="en-ZA" sz="1800"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30</a:t>
            </a:fld>
            <a:endParaRPr lang="en-US" sz="1400" b="0">
              <a:solidFill>
                <a:srgbClr val="000000"/>
              </a:solidFill>
              <a:latin typeface="Arial"/>
            </a:endParaRPr>
          </a:p>
        </p:txBody>
      </p:sp>
      <p:sp>
        <p:nvSpPr>
          <p:cNvPr id="5" name="Rectangle 2"/>
          <p:cNvSpPr txBox="1">
            <a:spLocks noChangeArrowheads="1"/>
          </p:cNvSpPr>
          <p:nvPr/>
        </p:nvSpPr>
        <p:spPr>
          <a:xfrm>
            <a:off x="304800" y="228600"/>
            <a:ext cx="858768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Item Segment – Expenditure – Level 3 </a:t>
            </a:r>
          </a:p>
        </p:txBody>
      </p:sp>
    </p:spTree>
    <p:extLst>
      <p:ext uri="{BB962C8B-B14F-4D97-AF65-F5344CB8AC3E}">
        <p14:creationId xmlns:p14="http://schemas.microsoft.com/office/powerpoint/2010/main" val="2195560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318" y="1196752"/>
            <a:ext cx="8763000" cy="4572000"/>
          </a:xfrm>
        </p:spPr>
        <p:txBody>
          <a:bodyPr/>
          <a:lstStyle/>
          <a:p>
            <a:r>
              <a:rPr lang="en-ZA" sz="1800" dirty="0" smtClean="0"/>
              <a:t>Remuneration of councillors</a:t>
            </a:r>
          </a:p>
          <a:p>
            <a:r>
              <a:rPr lang="en-ZA" sz="1800" dirty="0" smtClean="0"/>
              <a:t>Operating leases</a:t>
            </a:r>
          </a:p>
          <a:p>
            <a:pPr lvl="1"/>
            <a:r>
              <a:rPr lang="en-ZA" sz="1800" dirty="0" smtClean="0"/>
              <a:t>Shown by asset class as per PPE</a:t>
            </a:r>
          </a:p>
          <a:p>
            <a:r>
              <a:rPr lang="en-ZA" sz="1800" dirty="0" smtClean="0"/>
              <a:t>Operational costs</a:t>
            </a:r>
          </a:p>
          <a:p>
            <a:pPr lvl="1"/>
            <a:r>
              <a:rPr lang="en-ZA" sz="1800" dirty="0" smtClean="0"/>
              <a:t>62 item shown e.g. Audit cost external, Bursaries (employees), catering municipal activities, Drivers license and permits, Entertainment, Honoraria, Management fees, Travel agency fees, Professional bodies, Resettlement costs, Transport provided as part of departmental activities, Travel and subsistence, warrantees and Guarantees, Wet Fuel</a:t>
            </a:r>
          </a:p>
          <a:p>
            <a:r>
              <a:rPr lang="en-ZA" sz="1800" dirty="0" smtClean="0"/>
              <a:t>Transfers and subsidies (Unrequited payments) either in cash or in kind</a:t>
            </a:r>
          </a:p>
          <a:p>
            <a:pPr lvl="1"/>
            <a:r>
              <a:rPr lang="en-ZA" sz="1800" dirty="0" smtClean="0"/>
              <a:t>Capital </a:t>
            </a:r>
          </a:p>
          <a:p>
            <a:pPr lvl="1"/>
            <a:r>
              <a:rPr lang="en-ZA" sz="1800" dirty="0" smtClean="0"/>
              <a:t>Operational </a:t>
            </a:r>
          </a:p>
          <a:p>
            <a:r>
              <a:rPr lang="en-ZA" sz="1800" dirty="0" smtClean="0"/>
              <a:t>Income tax – Applicable to municipal entities</a:t>
            </a:r>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31</a:t>
            </a:fld>
            <a:endParaRPr lang="en-US" sz="1400" b="0">
              <a:solidFill>
                <a:srgbClr val="000000"/>
              </a:solidFill>
              <a:latin typeface="Arial"/>
            </a:endParaRPr>
          </a:p>
        </p:txBody>
      </p:sp>
      <p:sp>
        <p:nvSpPr>
          <p:cNvPr id="5" name="Rectangle 2"/>
          <p:cNvSpPr txBox="1">
            <a:spLocks noChangeArrowheads="1"/>
          </p:cNvSpPr>
          <p:nvPr/>
        </p:nvSpPr>
        <p:spPr>
          <a:xfrm>
            <a:off x="304800" y="228600"/>
            <a:ext cx="858768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Item Segment – Expenditure – Level 3 </a:t>
            </a:r>
          </a:p>
        </p:txBody>
      </p:sp>
    </p:spTree>
    <p:extLst>
      <p:ext uri="{BB962C8B-B14F-4D97-AF65-F5344CB8AC3E}">
        <p14:creationId xmlns:p14="http://schemas.microsoft.com/office/powerpoint/2010/main" val="2606789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496" y="1196752"/>
            <a:ext cx="8763000" cy="4896544"/>
          </a:xfrm>
        </p:spPr>
        <p:txBody>
          <a:bodyPr/>
          <a:lstStyle/>
          <a:p>
            <a:r>
              <a:rPr lang="en-ZA" sz="1800" dirty="0" smtClean="0"/>
              <a:t>Distinguish between the following </a:t>
            </a:r>
          </a:p>
          <a:p>
            <a:pPr lvl="1"/>
            <a:r>
              <a:rPr lang="en-ZA" sz="1800" dirty="0" smtClean="0"/>
              <a:t>Auditors</a:t>
            </a:r>
          </a:p>
          <a:p>
            <a:pPr lvl="2"/>
            <a:r>
              <a:rPr lang="en-ZA" sz="1800" dirty="0"/>
              <a:t>Expenditure:  Contracted Services - Outsourced Services:  Business and Advisory - Accountants and </a:t>
            </a:r>
            <a:r>
              <a:rPr lang="en-ZA" sz="1800" dirty="0" smtClean="0"/>
              <a:t>Auditors</a:t>
            </a:r>
          </a:p>
          <a:p>
            <a:pPr lvl="2"/>
            <a:r>
              <a:rPr lang="en-ZA" sz="1800" dirty="0"/>
              <a:t>Expenditure:  Contracted Services - Consultants and Professional Services:  Business and Advisory - Accountants and Auditors</a:t>
            </a:r>
            <a:endParaRPr lang="en-ZA" sz="1800" dirty="0" smtClean="0"/>
          </a:p>
          <a:p>
            <a:pPr lvl="2"/>
            <a:r>
              <a:rPr lang="en-ZA" sz="1800" dirty="0" smtClean="0"/>
              <a:t>Audit cost external</a:t>
            </a:r>
          </a:p>
          <a:p>
            <a:pPr lvl="1"/>
            <a:r>
              <a:rPr lang="en-ZA" sz="1800" dirty="0" smtClean="0"/>
              <a:t>Bursaries</a:t>
            </a:r>
          </a:p>
          <a:p>
            <a:pPr lvl="2"/>
            <a:r>
              <a:rPr lang="en-ZA" sz="1800" dirty="0"/>
              <a:t>Expenditure:  Operational Cost - Bursaries (Employees</a:t>
            </a:r>
            <a:r>
              <a:rPr lang="en-ZA" sz="1800" dirty="0" smtClean="0"/>
              <a:t>)</a:t>
            </a:r>
          </a:p>
          <a:p>
            <a:pPr lvl="2"/>
            <a:r>
              <a:rPr lang="en-ZA" sz="1800" dirty="0" smtClean="0"/>
              <a:t>Bursaries to non employees</a:t>
            </a:r>
          </a:p>
          <a:p>
            <a:pPr lvl="1"/>
            <a:r>
              <a:rPr lang="en-ZA" sz="1800" dirty="0" smtClean="0"/>
              <a:t>Catering</a:t>
            </a:r>
          </a:p>
          <a:p>
            <a:pPr lvl="2"/>
            <a:r>
              <a:rPr lang="en-ZA" sz="1800" dirty="0"/>
              <a:t>Expenditure:  Contracted Services - Outsourced Services:  Catering </a:t>
            </a:r>
            <a:r>
              <a:rPr lang="en-ZA" sz="1800" dirty="0" smtClean="0"/>
              <a:t>Services</a:t>
            </a:r>
          </a:p>
          <a:p>
            <a:pPr lvl="2"/>
            <a:r>
              <a:rPr lang="en-ZA" sz="1800" dirty="0"/>
              <a:t>Expenditure:  Operational Cost - Catering Municipal </a:t>
            </a:r>
            <a:r>
              <a:rPr lang="en-ZA" sz="1800" dirty="0" smtClean="0"/>
              <a:t>Activities</a:t>
            </a:r>
          </a:p>
          <a:p>
            <a:pPr lvl="2"/>
            <a:r>
              <a:rPr lang="en-ZA" sz="1800" dirty="0"/>
              <a:t>Expenditure:  Operational Cost - </a:t>
            </a:r>
            <a:r>
              <a:rPr lang="en-ZA" sz="1800" dirty="0" smtClean="0"/>
              <a:t>Entertainment</a:t>
            </a:r>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32</a:t>
            </a:fld>
            <a:endParaRPr lang="en-US" sz="1400" b="0">
              <a:solidFill>
                <a:srgbClr val="000000"/>
              </a:solidFill>
              <a:latin typeface="Arial"/>
            </a:endParaRPr>
          </a:p>
        </p:txBody>
      </p:sp>
      <p:sp>
        <p:nvSpPr>
          <p:cNvPr id="5" name="Rectangle 2"/>
          <p:cNvSpPr txBox="1">
            <a:spLocks noChangeArrowheads="1"/>
          </p:cNvSpPr>
          <p:nvPr/>
        </p:nvSpPr>
        <p:spPr>
          <a:xfrm>
            <a:off x="304800" y="228600"/>
            <a:ext cx="858768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Item Segment – expenditure - definitions</a:t>
            </a:r>
          </a:p>
        </p:txBody>
      </p:sp>
    </p:spTree>
    <p:extLst>
      <p:ext uri="{BB962C8B-B14F-4D97-AF65-F5344CB8AC3E}">
        <p14:creationId xmlns:p14="http://schemas.microsoft.com/office/powerpoint/2010/main" val="94894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item segment – Assets, Liabilities and Net Assets</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33</a:t>
            </a:fld>
            <a:endParaRPr lang="en-US" sz="1400" b="0">
              <a:solidFill>
                <a:srgbClr val="000000"/>
              </a:solidFill>
              <a:latin typeface="Aria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1553" y="1295400"/>
            <a:ext cx="816469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755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9144000" cy="4742656"/>
          </a:xfrm>
        </p:spPr>
        <p:txBody>
          <a:bodyPr/>
          <a:lstStyle/>
          <a:p>
            <a:r>
              <a:rPr lang="en-ZA" dirty="0"/>
              <a:t>An asset shall be classified as current when it satisfies any of the following criteria</a:t>
            </a:r>
            <a:r>
              <a:rPr lang="en-ZA" dirty="0" smtClean="0"/>
              <a:t>:</a:t>
            </a:r>
          </a:p>
          <a:p>
            <a:pPr lvl="1"/>
            <a:r>
              <a:rPr lang="en-ZA" dirty="0"/>
              <a:t>it is expected to be realised in, or is held for sale or consumption in, the municipality’s normal operating cycle;</a:t>
            </a:r>
            <a:endParaRPr lang="en-ZA" sz="1400" dirty="0"/>
          </a:p>
          <a:p>
            <a:pPr lvl="1"/>
            <a:r>
              <a:rPr lang="en-ZA" dirty="0"/>
              <a:t>it is held primarily for the purpose of being traded;</a:t>
            </a:r>
            <a:endParaRPr lang="en-ZA" sz="1400" dirty="0"/>
          </a:p>
          <a:p>
            <a:pPr lvl="1"/>
            <a:r>
              <a:rPr lang="en-ZA" dirty="0"/>
              <a:t>it is expected to be realised within twelve months after the reporting date</a:t>
            </a:r>
            <a:r>
              <a:rPr lang="en-ZA" dirty="0" smtClean="0"/>
              <a:t>;</a:t>
            </a:r>
          </a:p>
          <a:p>
            <a:r>
              <a:rPr lang="en-ZA" dirty="0"/>
              <a:t>All other assets shall be classified as non-current and includes tangible, intangible, and financial assets of a long-term </a:t>
            </a:r>
            <a:r>
              <a:rPr lang="en-ZA" dirty="0" smtClean="0"/>
              <a:t>nature</a:t>
            </a:r>
          </a:p>
          <a:p>
            <a:pPr lvl="0"/>
            <a:r>
              <a:rPr lang="en-ZA" dirty="0"/>
              <a:t>A liability shall be classified as current when it satisfies any of the following criteria:</a:t>
            </a:r>
          </a:p>
          <a:p>
            <a:pPr lvl="1"/>
            <a:r>
              <a:rPr lang="en-ZA" dirty="0"/>
              <a:t>it is expected to be settled in the municipality’s normal operating cycle;</a:t>
            </a:r>
          </a:p>
          <a:p>
            <a:pPr lvl="1"/>
            <a:r>
              <a:rPr lang="en-ZA" dirty="0"/>
              <a:t>it is held primarily for the purpose of being traded;</a:t>
            </a:r>
          </a:p>
          <a:p>
            <a:pPr lvl="1"/>
            <a:r>
              <a:rPr lang="en-ZA" dirty="0"/>
              <a:t>it is due to be settled within twelve months after the reporting date</a:t>
            </a:r>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34</a:t>
            </a:fld>
            <a:endParaRPr lang="en-US" sz="1400" b="0">
              <a:solidFill>
                <a:srgbClr val="000000"/>
              </a:solidFill>
              <a:latin typeface="Arial"/>
            </a:endParaRPr>
          </a:p>
        </p:txBody>
      </p:sp>
      <p:sp>
        <p:nvSpPr>
          <p:cNvPr id="5" name="Title 1"/>
          <p:cNvSpPr>
            <a:spLocks noGrp="1"/>
          </p:cNvSpPr>
          <p:nvPr>
            <p:ph type="title"/>
          </p:nvPr>
        </p:nvSpPr>
        <p:spPr/>
        <p:txBody>
          <a:bodyPr/>
          <a:lstStyle/>
          <a:p>
            <a:r>
              <a:rPr lang="en-ZA" dirty="0" smtClean="0"/>
              <a:t>The item segment – Assets, Liabilities and Net Assets - Definitions</a:t>
            </a:r>
            <a:endParaRPr lang="en-ZA" dirty="0"/>
          </a:p>
        </p:txBody>
      </p:sp>
    </p:spTree>
    <p:extLst>
      <p:ext uri="{BB962C8B-B14F-4D97-AF65-F5344CB8AC3E}">
        <p14:creationId xmlns:p14="http://schemas.microsoft.com/office/powerpoint/2010/main" val="34053351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a:t>
            </a:r>
            <a:r>
              <a:rPr lang="en-ZA" smtClean="0"/>
              <a:t>project segment</a:t>
            </a:r>
            <a:endParaRPr lang="en-ZA"/>
          </a:p>
        </p:txBody>
      </p:sp>
      <p:sp>
        <p:nvSpPr>
          <p:cNvPr id="3" name="Content Placeholder 2"/>
          <p:cNvSpPr>
            <a:spLocks noGrp="1"/>
          </p:cNvSpPr>
          <p:nvPr>
            <p:ph idx="1"/>
          </p:nvPr>
        </p:nvSpPr>
        <p:spPr>
          <a:xfrm>
            <a:off x="107504" y="1196752"/>
            <a:ext cx="8763000" cy="2520280"/>
          </a:xfrm>
        </p:spPr>
        <p:txBody>
          <a:bodyPr/>
          <a:lstStyle/>
          <a:p>
            <a:r>
              <a:rPr lang="en-ZA" dirty="0" smtClean="0"/>
              <a:t>The project segment is linked to the IDP of the municipality</a:t>
            </a:r>
            <a:endParaRPr lang="en-ZA" dirty="0"/>
          </a:p>
          <a:p>
            <a:r>
              <a:rPr lang="en-ZA" dirty="0" smtClean="0"/>
              <a:t>Due to the IDP being a 5 year plan, the need for a project segment was identified</a:t>
            </a:r>
          </a:p>
          <a:p>
            <a:pPr lvl="0"/>
            <a:r>
              <a:rPr lang="en-ZA" dirty="0" smtClean="0"/>
              <a:t>The accumulation </a:t>
            </a:r>
            <a:r>
              <a:rPr lang="en-ZA" dirty="0"/>
              <a:t>of project-related transactions in a single posting-level account results in a classification not relating to “what is bought</a:t>
            </a:r>
            <a:r>
              <a:rPr lang="en-ZA" dirty="0" smtClean="0"/>
              <a:t>”.</a:t>
            </a:r>
          </a:p>
          <a:p>
            <a:pPr lvl="0"/>
            <a:r>
              <a:rPr lang="en-ZA" dirty="0"/>
              <a:t>The Project Segment distinguishes projects according to the nature of the expense whether it is capital or an operational </a:t>
            </a:r>
            <a:r>
              <a:rPr lang="en-ZA" dirty="0" smtClean="0"/>
              <a:t>expense.</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35</a:t>
            </a:fld>
            <a:endParaRPr lang="en-US" sz="1400" b="0">
              <a:solidFill>
                <a:srgbClr val="000000"/>
              </a:solidFill>
              <a:latin typeface="Arial"/>
            </a:endParaRPr>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403648" y="3685772"/>
            <a:ext cx="6554724" cy="1327404"/>
          </a:xfrm>
          <a:prstGeom prst="rect">
            <a:avLst/>
          </a:prstGeom>
        </p:spPr>
      </p:pic>
      <p:sp>
        <p:nvSpPr>
          <p:cNvPr id="6" name="Rectangle 5"/>
          <p:cNvSpPr/>
          <p:nvPr/>
        </p:nvSpPr>
        <p:spPr>
          <a:xfrm>
            <a:off x="611560" y="5229200"/>
            <a:ext cx="7992888" cy="646331"/>
          </a:xfrm>
          <a:prstGeom prst="rect">
            <a:avLst/>
          </a:prstGeom>
        </p:spPr>
        <p:txBody>
          <a:bodyPr wrap="square">
            <a:spAutoFit/>
          </a:bodyPr>
          <a:lstStyle/>
          <a:p>
            <a:pPr marL="0" indent="0" algn="ctr">
              <a:buNone/>
            </a:pPr>
            <a:r>
              <a:rPr lang="en-ZA" b="1" i="1" dirty="0" smtClean="0">
                <a:solidFill>
                  <a:srgbClr val="007096"/>
                </a:solidFill>
              </a:rPr>
              <a:t>“Does the transaction relate to a specific project and if so, what type of </a:t>
            </a:r>
          </a:p>
          <a:p>
            <a:pPr marL="0" indent="0" algn="ctr">
              <a:buNone/>
            </a:pPr>
            <a:r>
              <a:rPr lang="en-ZA" b="1" i="1" dirty="0" smtClean="0">
                <a:solidFill>
                  <a:srgbClr val="007096"/>
                </a:solidFill>
              </a:rPr>
              <a:t>Project?”</a:t>
            </a:r>
            <a:endParaRPr lang="en-ZA" b="1" i="1" dirty="0">
              <a:solidFill>
                <a:srgbClr val="007096"/>
              </a:solidFill>
            </a:endParaRPr>
          </a:p>
        </p:txBody>
      </p:sp>
    </p:spTree>
    <p:extLst>
      <p:ext uri="{BB962C8B-B14F-4D97-AF65-F5344CB8AC3E}">
        <p14:creationId xmlns:p14="http://schemas.microsoft.com/office/powerpoint/2010/main" val="144030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The project segment</a:t>
            </a:r>
            <a:endParaRPr lang="en-ZA" dirty="0"/>
          </a:p>
        </p:txBody>
      </p:sp>
      <p:sp>
        <p:nvSpPr>
          <p:cNvPr id="5" name="Content Placeholder 4"/>
          <p:cNvSpPr>
            <a:spLocks noGrp="1"/>
          </p:cNvSpPr>
          <p:nvPr>
            <p:ph idx="1"/>
          </p:nvPr>
        </p:nvSpPr>
        <p:spPr/>
        <p:txBody>
          <a:bodyPr/>
          <a:lstStyle/>
          <a:p>
            <a:pPr lvl="0"/>
            <a:r>
              <a:rPr lang="en-ZA" dirty="0"/>
              <a:t>All activities of the municipality would therefore need to be aligned to “Projects” segment, including institutional costs associated with the functioning of the municipality such as cost for the administrative and staff; this allows for planning and budgeting on a project level.</a:t>
            </a:r>
          </a:p>
          <a:p>
            <a:r>
              <a:rPr lang="en-ZA" dirty="0"/>
              <a:t>The “Project” segment together with the “Funding”, “Regional” and “Function” segments contribute in reporting on strategies and putting into actions projects by providing for it in the budget</a:t>
            </a:r>
            <a:r>
              <a:rPr lang="en-ZA" dirty="0" smtClean="0"/>
              <a:t>.</a:t>
            </a:r>
          </a:p>
          <a:p>
            <a:r>
              <a:rPr lang="en-ZA" dirty="0"/>
              <a:t>The project lifecycle will not be informed by the </a:t>
            </a:r>
            <a:r>
              <a:rPr lang="en-ZA" sz="1800" b="1" dirty="0" smtClean="0"/>
              <a:t>m</a:t>
            </a:r>
            <a:r>
              <a:rPr lang="en-ZA" dirty="0" smtClean="0"/>
              <a:t>SCOA</a:t>
            </a:r>
          </a:p>
          <a:p>
            <a:pPr marL="0" indent="0">
              <a:buNone/>
            </a:pPr>
            <a:endParaRPr lang="en-ZA" dirty="0"/>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36</a:t>
            </a:fld>
            <a:endParaRPr lang="en-US" sz="1400" b="0">
              <a:solidFill>
                <a:srgbClr val="000000"/>
              </a:solidFill>
              <a:latin typeface="Arial"/>
            </a:endParaRPr>
          </a:p>
        </p:txBody>
      </p:sp>
    </p:spTree>
    <p:extLst>
      <p:ext uri="{BB962C8B-B14F-4D97-AF65-F5344CB8AC3E}">
        <p14:creationId xmlns:p14="http://schemas.microsoft.com/office/powerpoint/2010/main" val="2804067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project segment - Definitions</a:t>
            </a:r>
            <a:endParaRPr lang="en-ZA" dirty="0"/>
          </a:p>
        </p:txBody>
      </p:sp>
      <p:sp>
        <p:nvSpPr>
          <p:cNvPr id="3" name="Content Placeholder 2"/>
          <p:cNvSpPr>
            <a:spLocks noGrp="1"/>
          </p:cNvSpPr>
          <p:nvPr>
            <p:ph idx="1"/>
          </p:nvPr>
        </p:nvSpPr>
        <p:spPr>
          <a:xfrm>
            <a:off x="179512" y="1124744"/>
            <a:ext cx="8763000" cy="4896544"/>
          </a:xfrm>
        </p:spPr>
        <p:txBody>
          <a:bodyPr/>
          <a:lstStyle/>
          <a:p>
            <a:r>
              <a:rPr lang="en-ZA" sz="1800" dirty="0" smtClean="0"/>
              <a:t>Capital</a:t>
            </a:r>
          </a:p>
          <a:p>
            <a:pPr lvl="1"/>
            <a:r>
              <a:rPr lang="en-ZA" sz="1800" dirty="0" smtClean="0"/>
              <a:t>Infrastructure</a:t>
            </a:r>
          </a:p>
          <a:p>
            <a:pPr lvl="2"/>
            <a:r>
              <a:rPr lang="en-ZA" sz="1800" dirty="0"/>
              <a:t>while there is no universally accepted definition of infrastructure assets, these assets usually display some or all of the following characteristics: 1) they are part of a system or network; 2) they are specific in nature and do not have alternative uses; 3) they are immovable and 4) they may be subject to constraints at disposal</a:t>
            </a:r>
            <a:r>
              <a:rPr lang="en-ZA" sz="1800" dirty="0" smtClean="0"/>
              <a:t>”.</a:t>
            </a:r>
          </a:p>
          <a:p>
            <a:pPr lvl="1"/>
            <a:r>
              <a:rPr lang="en-ZA" sz="1800" dirty="0"/>
              <a:t>Non-infrastructure </a:t>
            </a:r>
            <a:endParaRPr lang="en-ZA" sz="1800" dirty="0" smtClean="0"/>
          </a:p>
          <a:p>
            <a:pPr lvl="2"/>
            <a:r>
              <a:rPr lang="en-ZA" sz="1800" dirty="0"/>
              <a:t>Transactions of a capital nature relating to key projects as identified by management, e.g. procurement of a new bus fleet for use as urban transport but not qualifying as "infrastructure </a:t>
            </a:r>
            <a:r>
              <a:rPr lang="en-ZA" sz="1800" dirty="0" smtClean="0"/>
              <a:t>assets“</a:t>
            </a:r>
          </a:p>
          <a:p>
            <a:r>
              <a:rPr lang="en-ZA" sz="1800" dirty="0" smtClean="0"/>
              <a:t>Default Transactions</a:t>
            </a:r>
          </a:p>
          <a:p>
            <a:pPr lvl="1"/>
            <a:r>
              <a:rPr lang="en-ZA" sz="1800" dirty="0"/>
              <a:t>Default account for transaction not relating to either capital or operational expenditure and of no specific interest in the context of this Segment</a:t>
            </a:r>
            <a:r>
              <a:rPr lang="en-ZA" sz="1800" dirty="0" smtClean="0"/>
              <a:t>.</a:t>
            </a:r>
            <a:endParaRPr lang="en-ZA" sz="1800" dirty="0"/>
          </a:p>
          <a:p>
            <a:r>
              <a:rPr lang="en-ZA" sz="1800" dirty="0" smtClean="0"/>
              <a:t>Operational</a:t>
            </a:r>
          </a:p>
          <a:p>
            <a:pPr lvl="1"/>
            <a:r>
              <a:rPr lang="en-ZA" sz="1800" dirty="0"/>
              <a:t>current and short term projects for which the cost is immediately recognised as an expense and funded from the municipalities' operational budget.</a:t>
            </a:r>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37</a:t>
            </a:fld>
            <a:endParaRPr lang="en-US" sz="1400" b="0">
              <a:solidFill>
                <a:srgbClr val="000000"/>
              </a:solidFill>
              <a:latin typeface="Arial"/>
            </a:endParaRPr>
          </a:p>
        </p:txBody>
      </p:sp>
    </p:spTree>
    <p:extLst>
      <p:ext uri="{BB962C8B-B14F-4D97-AF65-F5344CB8AC3E}">
        <p14:creationId xmlns:p14="http://schemas.microsoft.com/office/powerpoint/2010/main" val="2573726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project segment - Definitions</a:t>
            </a:r>
            <a:endParaRPr lang="en-ZA" dirty="0"/>
          </a:p>
        </p:txBody>
      </p:sp>
      <p:sp>
        <p:nvSpPr>
          <p:cNvPr id="3" name="Content Placeholder 2"/>
          <p:cNvSpPr>
            <a:spLocks noGrp="1"/>
          </p:cNvSpPr>
          <p:nvPr>
            <p:ph idx="1"/>
          </p:nvPr>
        </p:nvSpPr>
        <p:spPr>
          <a:xfrm>
            <a:off x="179512" y="1124744"/>
            <a:ext cx="8763000" cy="4896544"/>
          </a:xfrm>
        </p:spPr>
        <p:txBody>
          <a:bodyPr/>
          <a:lstStyle/>
          <a:p>
            <a:r>
              <a:rPr lang="en-ZA" dirty="0" smtClean="0"/>
              <a:t>What makes up the cost of a project?</a:t>
            </a:r>
          </a:p>
          <a:p>
            <a:pPr lvl="1"/>
            <a:r>
              <a:rPr lang="en-ZA" dirty="0" smtClean="0"/>
              <a:t>Employee related costs</a:t>
            </a:r>
          </a:p>
          <a:p>
            <a:pPr lvl="1"/>
            <a:r>
              <a:rPr lang="en-ZA" dirty="0" smtClean="0"/>
              <a:t>Operational costs</a:t>
            </a:r>
          </a:p>
          <a:p>
            <a:pPr lvl="1"/>
            <a:r>
              <a:rPr lang="en-ZA" dirty="0" smtClean="0"/>
              <a:t>Depreciation (Capital costs)</a:t>
            </a:r>
          </a:p>
          <a:p>
            <a:pPr lvl="1"/>
            <a:r>
              <a:rPr lang="en-ZA" dirty="0" smtClean="0"/>
              <a:t>Interest (Borrowing costs)</a:t>
            </a:r>
          </a:p>
          <a:p>
            <a:r>
              <a:rPr lang="en-ZA" dirty="0" smtClean="0"/>
              <a:t>Project costs are either associated to a project at the initiation of the primary costs, or during a secondary costing process.</a:t>
            </a:r>
          </a:p>
          <a:p>
            <a:r>
              <a:rPr lang="en-ZA" dirty="0" smtClean="0"/>
              <a:t>The project segment will be expanded on during the 3 day practitioner course.</a:t>
            </a:r>
          </a:p>
          <a:p>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38</a:t>
            </a:fld>
            <a:endParaRPr lang="en-US" sz="1400" b="0">
              <a:solidFill>
                <a:srgbClr val="000000"/>
              </a:solidFill>
              <a:latin typeface="Arial"/>
            </a:endParaRPr>
          </a:p>
        </p:txBody>
      </p:sp>
    </p:spTree>
    <p:extLst>
      <p:ext uri="{BB962C8B-B14F-4D97-AF65-F5344CB8AC3E}">
        <p14:creationId xmlns:p14="http://schemas.microsoft.com/office/powerpoint/2010/main" val="10536750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project segment – capital</a:t>
            </a:r>
            <a:endParaRPr lang="en-ZA" dirty="0"/>
          </a:p>
        </p:txBody>
      </p:sp>
      <p:sp>
        <p:nvSpPr>
          <p:cNvPr id="3" name="Content Placeholder 2"/>
          <p:cNvSpPr>
            <a:spLocks noGrp="1"/>
          </p:cNvSpPr>
          <p:nvPr>
            <p:ph idx="1"/>
          </p:nvPr>
        </p:nvSpPr>
        <p:spPr/>
        <p:txBody>
          <a:bodyPr/>
          <a:lstStyle/>
          <a:p>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39</a:t>
            </a:fld>
            <a:endParaRPr lang="en-US" sz="1400" b="0">
              <a:solidFill>
                <a:srgbClr val="000000"/>
              </a:solidFill>
              <a:latin typeface="Arial"/>
            </a:endParaRPr>
          </a:p>
        </p:txBody>
      </p:sp>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39552" y="1268760"/>
            <a:ext cx="8064896" cy="4320480"/>
          </a:xfrm>
          <a:prstGeom prst="rect">
            <a:avLst/>
          </a:prstGeom>
        </p:spPr>
      </p:pic>
    </p:spTree>
    <p:extLst>
      <p:ext uri="{BB962C8B-B14F-4D97-AF65-F5344CB8AC3E}">
        <p14:creationId xmlns:p14="http://schemas.microsoft.com/office/powerpoint/2010/main" val="2368410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Understanding the mSCOA tables</a:t>
            </a:r>
            <a:endParaRPr lang="en-ZA" dirty="0"/>
          </a:p>
        </p:txBody>
      </p:sp>
      <p:sp>
        <p:nvSpPr>
          <p:cNvPr id="3" name="Slide Number Placeholder 2"/>
          <p:cNvSpPr>
            <a:spLocks noGrp="1"/>
          </p:cNvSpPr>
          <p:nvPr>
            <p:ph type="sldNum" sz="quarter" idx="12"/>
          </p:nvPr>
        </p:nvSpPr>
        <p:spPr/>
        <p:txBody>
          <a:bodyPr/>
          <a:lstStyle/>
          <a:p>
            <a:pPr>
              <a:defRPr/>
            </a:pPr>
            <a:fld id="{91321D72-09C2-4136-8C0C-65442D342BF2}" type="slidenum">
              <a:rPr lang="en-US" smtClean="0"/>
              <a:pPr>
                <a:defRPr/>
              </a:pPr>
              <a:t>4</a:t>
            </a:fld>
            <a:endParaRPr lang="en-US" sz="1400" b="0">
              <a:solidFill>
                <a:srgbClr val="000000"/>
              </a:solidFill>
              <a:latin typeface="Arial"/>
            </a:endParaRPr>
          </a:p>
        </p:txBody>
      </p:sp>
      <p:sp>
        <p:nvSpPr>
          <p:cNvPr id="4" name="Vertical Text Placeholder 2"/>
          <p:cNvSpPr txBox="1">
            <a:spLocks/>
          </p:cNvSpPr>
          <p:nvPr/>
        </p:nvSpPr>
        <p:spPr bwMode="auto">
          <a:xfrm>
            <a:off x="0" y="1124744"/>
            <a:ext cx="9144000"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Aft>
                <a:spcPts val="600"/>
              </a:spcAft>
              <a:buFontTx/>
              <a:buChar char="•"/>
            </a:pPr>
            <a:r>
              <a:rPr lang="en-ZA" sz="2400" dirty="0" smtClean="0">
                <a:cs typeface="Osaka"/>
              </a:rPr>
              <a:t>mSCOA tables are developed in Microsoft Excel</a:t>
            </a:r>
          </a:p>
          <a:p>
            <a:pPr>
              <a:spcAft>
                <a:spcPts val="600"/>
              </a:spcAft>
              <a:buFontTx/>
              <a:buChar char="•"/>
            </a:pPr>
            <a:r>
              <a:rPr lang="en-ZA" sz="2400" dirty="0" smtClean="0">
                <a:cs typeface="Osaka"/>
              </a:rPr>
              <a:t>Item segment broken into 4 sub segments namely:</a:t>
            </a:r>
          </a:p>
          <a:p>
            <a:pPr lvl="1">
              <a:spcAft>
                <a:spcPts val="600"/>
              </a:spcAft>
              <a:buFontTx/>
              <a:buChar char="•"/>
            </a:pPr>
            <a:r>
              <a:rPr lang="en-ZA" sz="2400" dirty="0" smtClean="0">
                <a:cs typeface="Osaka"/>
              </a:rPr>
              <a:t>Revenue</a:t>
            </a:r>
          </a:p>
          <a:p>
            <a:pPr lvl="1">
              <a:spcAft>
                <a:spcPts val="600"/>
              </a:spcAft>
              <a:buFontTx/>
              <a:buChar char="•"/>
            </a:pPr>
            <a:r>
              <a:rPr lang="en-ZA" sz="2400" dirty="0" smtClean="0">
                <a:cs typeface="Osaka"/>
              </a:rPr>
              <a:t>Expenditure</a:t>
            </a:r>
          </a:p>
          <a:p>
            <a:pPr lvl="1">
              <a:spcAft>
                <a:spcPts val="600"/>
              </a:spcAft>
              <a:buFontTx/>
              <a:buChar char="•"/>
            </a:pPr>
            <a:r>
              <a:rPr lang="en-ZA" sz="2400" dirty="0" smtClean="0">
                <a:cs typeface="Osaka"/>
              </a:rPr>
              <a:t>Gains and losses</a:t>
            </a:r>
          </a:p>
          <a:p>
            <a:pPr lvl="1">
              <a:spcAft>
                <a:spcPts val="600"/>
              </a:spcAft>
              <a:buFontTx/>
              <a:buChar char="•"/>
            </a:pPr>
            <a:r>
              <a:rPr lang="en-ZA" sz="2400" dirty="0" smtClean="0">
                <a:cs typeface="Osaka"/>
              </a:rPr>
              <a:t>Assets, liabilities and Net assets</a:t>
            </a:r>
          </a:p>
          <a:p>
            <a:pPr marL="0" indent="0">
              <a:spcAft>
                <a:spcPts val="600"/>
              </a:spcAft>
            </a:pPr>
            <a:endParaRPr lang="en-ZA" sz="2400" dirty="0" smtClean="0">
              <a:cs typeface="Osaka"/>
            </a:endParaRPr>
          </a:p>
        </p:txBody>
      </p:sp>
    </p:spTree>
    <p:extLst>
      <p:ext uri="{BB962C8B-B14F-4D97-AF65-F5344CB8AC3E}">
        <p14:creationId xmlns:p14="http://schemas.microsoft.com/office/powerpoint/2010/main" val="41595588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6200"/>
            <a:ext cx="8812088" cy="838200"/>
          </a:xfrm>
        </p:spPr>
        <p:txBody>
          <a:bodyPr/>
          <a:lstStyle/>
          <a:p>
            <a:r>
              <a:rPr lang="en-ZA" dirty="0" smtClean="0"/>
              <a:t>The project segment – capital - Infrastructure</a:t>
            </a:r>
            <a:endParaRPr lang="en-ZA" dirty="0"/>
          </a:p>
        </p:txBody>
      </p:sp>
      <p:sp>
        <p:nvSpPr>
          <p:cNvPr id="5" name="Content Placeholder 4"/>
          <p:cNvSpPr>
            <a:spLocks noGrp="1"/>
          </p:cNvSpPr>
          <p:nvPr>
            <p:ph idx="1"/>
          </p:nvPr>
        </p:nvSpPr>
        <p:spPr>
          <a:xfrm>
            <a:off x="0" y="1124744"/>
            <a:ext cx="9144000" cy="4896544"/>
          </a:xfrm>
        </p:spPr>
        <p:txBody>
          <a:bodyPr/>
          <a:lstStyle/>
          <a:p>
            <a:r>
              <a:rPr lang="en-ZA" sz="1700" dirty="0" smtClean="0"/>
              <a:t>Existing</a:t>
            </a:r>
          </a:p>
          <a:p>
            <a:pPr lvl="1"/>
            <a:r>
              <a:rPr lang="en-ZA" sz="1700" dirty="0"/>
              <a:t>Rehabilitation and </a:t>
            </a:r>
            <a:r>
              <a:rPr lang="en-ZA" sz="1700" dirty="0" smtClean="0"/>
              <a:t>Refurbishment (By type of asset)</a:t>
            </a:r>
          </a:p>
          <a:p>
            <a:pPr lvl="2"/>
            <a:r>
              <a:rPr lang="en-ZA" sz="1700" dirty="0" smtClean="0"/>
              <a:t>Includes </a:t>
            </a:r>
            <a:r>
              <a:rPr lang="en-ZA" sz="1700" dirty="0"/>
              <a:t>activities that are required due to neglect or </a:t>
            </a:r>
            <a:r>
              <a:rPr lang="en-ZA" sz="1700" dirty="0" smtClean="0"/>
              <a:t>unsatisfactory </a:t>
            </a:r>
            <a:r>
              <a:rPr lang="en-ZA" sz="1700" dirty="0"/>
              <a:t>maintenance or degeneration of an asset. The action implies that the asset is restored to its original condition, enhancing the capacity and value of an existing [asset that has become inoperative due to the deterioration of the asset. </a:t>
            </a:r>
            <a:endParaRPr lang="en-ZA" sz="1700" dirty="0" smtClean="0"/>
          </a:p>
          <a:p>
            <a:pPr lvl="1"/>
            <a:r>
              <a:rPr lang="en-ZA" sz="1700" dirty="0" smtClean="0"/>
              <a:t>Upgrade and additions </a:t>
            </a:r>
            <a:r>
              <a:rPr lang="en-ZA" sz="1700" dirty="0"/>
              <a:t>(By type of asset)</a:t>
            </a:r>
          </a:p>
          <a:p>
            <a:pPr lvl="2"/>
            <a:r>
              <a:rPr lang="en-ZA" sz="1700" dirty="0" smtClean="0"/>
              <a:t>Includes </a:t>
            </a:r>
            <a:r>
              <a:rPr lang="en-ZA" sz="1700" dirty="0"/>
              <a:t>activities aimed at improving the capacity and effectiveness of an asset above that of the intended purpose</a:t>
            </a:r>
            <a:r>
              <a:rPr lang="en-ZA" sz="1700" dirty="0" smtClean="0"/>
              <a:t>. Not dictated by the condition of the asset.</a:t>
            </a:r>
          </a:p>
          <a:p>
            <a:r>
              <a:rPr lang="en-ZA" sz="1700" dirty="0" smtClean="0"/>
              <a:t>New</a:t>
            </a:r>
          </a:p>
          <a:p>
            <a:pPr lvl="1"/>
            <a:r>
              <a:rPr lang="en-ZA" sz="1700" dirty="0"/>
              <a:t>Projects of a capital nature undertaken to create "new-infrastructure assets" as per definition of an "infrastructure asset". </a:t>
            </a:r>
            <a:endParaRPr lang="en-ZA" sz="1700" dirty="0" smtClean="0"/>
          </a:p>
          <a:p>
            <a:r>
              <a:rPr lang="en-ZA" sz="1700" dirty="0" smtClean="0"/>
              <a:t>Transfers</a:t>
            </a:r>
          </a:p>
          <a:p>
            <a:pPr lvl="1"/>
            <a:r>
              <a:rPr lang="en-ZA" sz="1700" dirty="0" smtClean="0"/>
              <a:t>Unrequited payment. Further broken down to </a:t>
            </a:r>
          </a:p>
          <a:p>
            <a:pPr lvl="2"/>
            <a:r>
              <a:rPr lang="en-ZA" sz="1700" dirty="0"/>
              <a:t>Rehabilitation and </a:t>
            </a:r>
            <a:r>
              <a:rPr lang="en-ZA" sz="1700" dirty="0" smtClean="0"/>
              <a:t>Refurbishment</a:t>
            </a:r>
          </a:p>
          <a:p>
            <a:pPr lvl="2"/>
            <a:r>
              <a:rPr lang="en-ZA" sz="1700" dirty="0" smtClean="0"/>
              <a:t>Upgrade and additions</a:t>
            </a:r>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40</a:t>
            </a:fld>
            <a:endParaRPr lang="en-US" sz="1400" b="0">
              <a:solidFill>
                <a:srgbClr val="000000"/>
              </a:solidFill>
              <a:latin typeface="Arial"/>
            </a:endParaRPr>
          </a:p>
        </p:txBody>
      </p:sp>
    </p:spTree>
    <p:extLst>
      <p:ext uri="{BB962C8B-B14F-4D97-AF65-F5344CB8AC3E}">
        <p14:creationId xmlns:p14="http://schemas.microsoft.com/office/powerpoint/2010/main" val="14214344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6200"/>
            <a:ext cx="8812088" cy="838200"/>
          </a:xfrm>
        </p:spPr>
        <p:txBody>
          <a:bodyPr/>
          <a:lstStyle/>
          <a:p>
            <a:r>
              <a:rPr lang="en-ZA" dirty="0" smtClean="0"/>
              <a:t>The project segment – capital – Non -Infrastructure</a:t>
            </a:r>
            <a:endParaRPr lang="en-ZA" dirty="0"/>
          </a:p>
        </p:txBody>
      </p:sp>
      <p:sp>
        <p:nvSpPr>
          <p:cNvPr id="5" name="Content Placeholder 4"/>
          <p:cNvSpPr>
            <a:spLocks noGrp="1"/>
          </p:cNvSpPr>
          <p:nvPr>
            <p:ph idx="1"/>
          </p:nvPr>
        </p:nvSpPr>
        <p:spPr>
          <a:xfrm>
            <a:off x="0" y="1124744"/>
            <a:ext cx="9144000" cy="4896544"/>
          </a:xfrm>
        </p:spPr>
        <p:txBody>
          <a:bodyPr/>
          <a:lstStyle/>
          <a:p>
            <a:r>
              <a:rPr lang="en-ZA" sz="1700" dirty="0" smtClean="0"/>
              <a:t>Rehabilitation </a:t>
            </a:r>
            <a:r>
              <a:rPr lang="en-ZA" sz="1700" dirty="0"/>
              <a:t>and </a:t>
            </a:r>
            <a:r>
              <a:rPr lang="en-ZA" sz="1700" dirty="0" smtClean="0"/>
              <a:t>Refurbishment (By type of asset)</a:t>
            </a:r>
          </a:p>
          <a:p>
            <a:pPr lvl="1"/>
            <a:r>
              <a:rPr lang="en-ZA" sz="1700" dirty="0"/>
              <a:t>specific to non-infrastructure assets includes activities that are required due to neglect or unsatisfactory maintenance or degeneration of an asset. </a:t>
            </a:r>
            <a:endParaRPr lang="en-ZA" sz="1700" dirty="0" smtClean="0"/>
          </a:p>
          <a:p>
            <a:r>
              <a:rPr lang="en-ZA" sz="1700" dirty="0" smtClean="0"/>
              <a:t>Upgrade and additions </a:t>
            </a:r>
            <a:r>
              <a:rPr lang="en-ZA" sz="1700" dirty="0"/>
              <a:t>(By type of asset)</a:t>
            </a:r>
          </a:p>
          <a:p>
            <a:pPr lvl="1"/>
            <a:r>
              <a:rPr lang="en-ZA" sz="1700" dirty="0" smtClean="0"/>
              <a:t>Specific </a:t>
            </a:r>
            <a:r>
              <a:rPr lang="en-ZA" sz="1700" dirty="0"/>
              <a:t>to non-infrastructure assets include activities aimed at improving the capacity and effectiveness of an asset above that of the intended purpose. </a:t>
            </a:r>
            <a:endParaRPr lang="en-ZA" sz="1700" dirty="0" smtClean="0"/>
          </a:p>
          <a:p>
            <a:r>
              <a:rPr lang="en-ZA" sz="1700" dirty="0" smtClean="0"/>
              <a:t>Transfers</a:t>
            </a:r>
          </a:p>
          <a:p>
            <a:pPr lvl="1"/>
            <a:r>
              <a:rPr lang="en-ZA" sz="1700" dirty="0" smtClean="0"/>
              <a:t>Unrequited payment. Further broken down to </a:t>
            </a:r>
          </a:p>
          <a:p>
            <a:pPr lvl="2"/>
            <a:r>
              <a:rPr lang="en-ZA" sz="1700" dirty="0"/>
              <a:t>Rehabilitation and </a:t>
            </a:r>
            <a:r>
              <a:rPr lang="en-ZA" sz="1700" dirty="0" smtClean="0"/>
              <a:t>Refurbishment</a:t>
            </a:r>
          </a:p>
          <a:p>
            <a:pPr lvl="2"/>
            <a:r>
              <a:rPr lang="en-ZA" sz="1700" dirty="0" smtClean="0"/>
              <a:t>Upgrade and additions</a:t>
            </a:r>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41</a:t>
            </a:fld>
            <a:endParaRPr lang="en-US" sz="1400" b="0">
              <a:solidFill>
                <a:srgbClr val="000000"/>
              </a:solidFill>
              <a:latin typeface="Arial"/>
            </a:endParaRPr>
          </a:p>
        </p:txBody>
      </p:sp>
    </p:spTree>
    <p:extLst>
      <p:ext uri="{BB962C8B-B14F-4D97-AF65-F5344CB8AC3E}">
        <p14:creationId xmlns:p14="http://schemas.microsoft.com/office/powerpoint/2010/main" val="4192921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project segment – Operational</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42</a:t>
            </a:fld>
            <a:endParaRPr lang="en-US" sz="1400" b="0">
              <a:solidFill>
                <a:srgbClr val="000000"/>
              </a:solidFill>
              <a:latin typeface="Aria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20" y="3344081"/>
            <a:ext cx="8425368"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6" y="1124744"/>
            <a:ext cx="91344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15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The project segment - operational</a:t>
            </a:r>
            <a:endParaRPr lang="en-ZA" dirty="0"/>
          </a:p>
        </p:txBody>
      </p:sp>
      <p:sp>
        <p:nvSpPr>
          <p:cNvPr id="5" name="Content Placeholder 4"/>
          <p:cNvSpPr>
            <a:spLocks noGrp="1"/>
          </p:cNvSpPr>
          <p:nvPr>
            <p:ph idx="1"/>
          </p:nvPr>
        </p:nvSpPr>
        <p:spPr/>
        <p:txBody>
          <a:bodyPr/>
          <a:lstStyle/>
          <a:p>
            <a:r>
              <a:rPr lang="en-ZA" dirty="0" smtClean="0"/>
              <a:t>Maintenance and repairs</a:t>
            </a:r>
          </a:p>
          <a:p>
            <a:pPr lvl="1"/>
            <a:r>
              <a:rPr lang="en-ZA" dirty="0"/>
              <a:t>Maintenance and Repair (including overhaul) involves fixing any sort of mechanical or electrical device should it become defective or broken (known as repair, unscheduled or casualty maintenance).  It also includes performing routine actions which keep the device in working order (known as scheduled maintenance) or prevents trouble from arising (preventive maintenance</a:t>
            </a:r>
            <a:r>
              <a:rPr lang="en-ZA" dirty="0" smtClean="0"/>
              <a:t>).</a:t>
            </a:r>
          </a:p>
          <a:p>
            <a:r>
              <a:rPr lang="en-ZA" dirty="0"/>
              <a:t>Maintenance and </a:t>
            </a:r>
            <a:r>
              <a:rPr lang="en-ZA" dirty="0" smtClean="0"/>
              <a:t>repairs – Infrastructure</a:t>
            </a:r>
          </a:p>
          <a:p>
            <a:pPr lvl="1"/>
            <a:r>
              <a:rPr lang="en-ZA" dirty="0" smtClean="0"/>
              <a:t>By categories of infrastructure e.g. Airports, Electricity etc.</a:t>
            </a:r>
          </a:p>
          <a:p>
            <a:r>
              <a:rPr lang="en-ZA" dirty="0"/>
              <a:t>Maintenance and repairs – </a:t>
            </a:r>
            <a:r>
              <a:rPr lang="en-ZA" dirty="0" smtClean="0"/>
              <a:t>Non - Infrastructure</a:t>
            </a:r>
            <a:endParaRPr lang="en-ZA" dirty="0"/>
          </a:p>
          <a:p>
            <a:pPr lvl="1"/>
            <a:r>
              <a:rPr lang="en-ZA" dirty="0"/>
              <a:t>By categories of </a:t>
            </a:r>
            <a:r>
              <a:rPr lang="en-ZA" dirty="0" smtClean="0"/>
              <a:t>non - infrastructure </a:t>
            </a:r>
            <a:r>
              <a:rPr lang="en-ZA" dirty="0"/>
              <a:t>e.g. </a:t>
            </a:r>
            <a:r>
              <a:rPr lang="en-ZA" dirty="0" smtClean="0"/>
              <a:t>Building, computer equipment</a:t>
            </a:r>
            <a:endParaRPr lang="en-ZA" dirty="0"/>
          </a:p>
          <a:p>
            <a:endParaRPr lang="en-ZA" dirty="0" smtClean="0"/>
          </a:p>
          <a:p>
            <a:endParaRPr lang="en-ZA" dirty="0"/>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43</a:t>
            </a:fld>
            <a:endParaRPr lang="en-US" sz="1400" b="0">
              <a:solidFill>
                <a:srgbClr val="000000"/>
              </a:solidFill>
              <a:latin typeface="Arial"/>
            </a:endParaRPr>
          </a:p>
        </p:txBody>
      </p:sp>
    </p:spTree>
    <p:extLst>
      <p:ext uri="{BB962C8B-B14F-4D97-AF65-F5344CB8AC3E}">
        <p14:creationId xmlns:p14="http://schemas.microsoft.com/office/powerpoint/2010/main" val="214650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40080" cy="838200"/>
          </a:xfrm>
        </p:spPr>
        <p:txBody>
          <a:bodyPr/>
          <a:lstStyle/>
          <a:p>
            <a:r>
              <a:rPr lang="en-ZA" dirty="0" smtClean="0"/>
              <a:t>The project segment – Operational </a:t>
            </a:r>
            <a:endParaRPr lang="en-ZA" dirty="0"/>
          </a:p>
        </p:txBody>
      </p:sp>
      <p:sp>
        <p:nvSpPr>
          <p:cNvPr id="3" name="Content Placeholder 2"/>
          <p:cNvSpPr>
            <a:spLocks noGrp="1"/>
          </p:cNvSpPr>
          <p:nvPr>
            <p:ph idx="1"/>
          </p:nvPr>
        </p:nvSpPr>
        <p:spPr>
          <a:xfrm>
            <a:off x="152400" y="1295400"/>
            <a:ext cx="8763000" cy="765448"/>
          </a:xfrm>
        </p:spPr>
        <p:txBody>
          <a:bodyPr/>
          <a:lstStyle/>
          <a:p>
            <a:r>
              <a:rPr lang="en-ZA" dirty="0" smtClean="0"/>
              <a:t>The operational – municipal running cost, will be default for expenditure that is not project related.</a:t>
            </a:r>
          </a:p>
          <a:p>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44</a:t>
            </a:fld>
            <a:endParaRPr lang="en-US" sz="1400" b="0">
              <a:solidFill>
                <a:srgbClr val="000000"/>
              </a:solidFill>
              <a:latin typeface="Aria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05287"/>
            <a:ext cx="7848871"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717032"/>
            <a:ext cx="7848871"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33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84096" cy="838200"/>
          </a:xfrm>
        </p:spPr>
        <p:txBody>
          <a:bodyPr/>
          <a:lstStyle/>
          <a:p>
            <a:r>
              <a:rPr lang="en-ZA" dirty="0" smtClean="0"/>
              <a:t>The project segment – Operational : Typical work streams</a:t>
            </a:r>
            <a:endParaRPr lang="en-ZA" dirty="0"/>
          </a:p>
        </p:txBody>
      </p:sp>
      <p:sp>
        <p:nvSpPr>
          <p:cNvPr id="3" name="Content Placeholder 2"/>
          <p:cNvSpPr>
            <a:spLocks noGrp="1"/>
          </p:cNvSpPr>
          <p:nvPr>
            <p:ph idx="1"/>
          </p:nvPr>
        </p:nvSpPr>
        <p:spPr>
          <a:xfrm>
            <a:off x="152400" y="1295400"/>
            <a:ext cx="8763000" cy="4653880"/>
          </a:xfrm>
        </p:spPr>
        <p:txBody>
          <a:bodyPr/>
          <a:lstStyle/>
          <a:p>
            <a:r>
              <a:rPr lang="en-ZA" dirty="0"/>
              <a:t>Projects are created under this group for “operational projects” for example agricultural projects, capacity building, training and development, spatial planning, etc.  Typically these “projects” consist of various expense-items contributing to the outcome or objective of an initiative.  Default projects are included for guidance but the Municipality could expand these as considered necessary. </a:t>
            </a:r>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45</a:t>
            </a:fld>
            <a:endParaRPr lang="en-US" sz="1400" b="0">
              <a:solidFill>
                <a:srgbClr val="000000"/>
              </a:solidFill>
              <a:latin typeface="Arial"/>
            </a:endParaRPr>
          </a:p>
        </p:txBody>
      </p:sp>
    </p:spTree>
    <p:extLst>
      <p:ext uri="{BB962C8B-B14F-4D97-AF65-F5344CB8AC3E}">
        <p14:creationId xmlns:p14="http://schemas.microsoft.com/office/powerpoint/2010/main" val="21700032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costing Segment</a:t>
            </a:r>
            <a:endParaRPr lang="en-ZA" dirty="0"/>
          </a:p>
        </p:txBody>
      </p:sp>
      <p:sp>
        <p:nvSpPr>
          <p:cNvPr id="3" name="Content Placeholder 2"/>
          <p:cNvSpPr>
            <a:spLocks noGrp="1"/>
          </p:cNvSpPr>
          <p:nvPr>
            <p:ph idx="1"/>
          </p:nvPr>
        </p:nvSpPr>
        <p:spPr>
          <a:xfrm>
            <a:off x="152400" y="2681135"/>
            <a:ext cx="8763000" cy="3412161"/>
          </a:xfrm>
        </p:spPr>
        <p:txBody>
          <a:bodyPr/>
          <a:lstStyle/>
          <a:p>
            <a:r>
              <a:rPr lang="en-ZA" sz="1600" dirty="0"/>
              <a:t>The “Cost “segment provides for the classification of indirect (secondary) costs that do not directly attribute to the output and are sometimes referred to as activity based recoveries, for example labour, vehicle, plant and equipment, internal service charges (internal billings), and departmental charges for example office rental, audit fees and procurement</a:t>
            </a:r>
            <a:r>
              <a:rPr lang="en-ZA" sz="1600" dirty="0" smtClean="0"/>
              <a:t>.</a:t>
            </a:r>
          </a:p>
          <a:p>
            <a:r>
              <a:rPr lang="en-ZA" sz="1600" dirty="0"/>
              <a:t>Indirect cost (secondary cost) is initially recorded as primary cost within the “Item “segment and funded according to the indicator selected in the “Fund” segment.  The costing indicator within the “costing” Segment provides for the re-distribution of these primary costs between functions (no change in the funding source), together with indicators provided in the “Cost” segment.  The “Project” segment provides the classification link to these indicators and specific projects</a:t>
            </a:r>
            <a:r>
              <a:rPr lang="en-ZA" sz="1600" dirty="0" smtClean="0"/>
              <a:t>.</a:t>
            </a:r>
          </a:p>
          <a:p>
            <a:r>
              <a:rPr lang="en-ZA" sz="1600" dirty="0"/>
              <a:t>The purpose for including this segment in SCOA is to provide for the recording of full cost reflection for at least the four core municipal functions being electricity, water, waste water and waste management services, as a minimum requirement (for now).</a:t>
            </a:r>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46</a:t>
            </a:fld>
            <a:endParaRPr lang="en-US" sz="1400" b="0">
              <a:solidFill>
                <a:srgbClr val="000000"/>
              </a:solidFill>
              <a:latin typeface="Aria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75227"/>
            <a:ext cx="8317869"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02042" y="3933056"/>
            <a:ext cx="7704856" cy="369332"/>
          </a:xfrm>
          <a:prstGeom prst="rect">
            <a:avLst/>
          </a:prstGeom>
        </p:spPr>
        <p:txBody>
          <a:bodyPr wrap="square">
            <a:spAutoFit/>
          </a:bodyPr>
          <a:lstStyle/>
          <a:p>
            <a:pPr marL="0" indent="0" algn="ctr">
              <a:buNone/>
            </a:pPr>
            <a:r>
              <a:rPr lang="en-ZA" i="1" dirty="0" smtClean="0">
                <a:solidFill>
                  <a:srgbClr val="A2238E"/>
                </a:solidFill>
              </a:rPr>
              <a:t>“Should the cost be reallocated to functions rendering services?”</a:t>
            </a:r>
            <a:endParaRPr lang="en-ZA" i="1" dirty="0">
              <a:solidFill>
                <a:srgbClr val="A2238E"/>
              </a:solidFill>
            </a:endParaRPr>
          </a:p>
        </p:txBody>
      </p:sp>
    </p:spTree>
    <p:extLst>
      <p:ext uri="{BB962C8B-B14F-4D97-AF65-F5344CB8AC3E}">
        <p14:creationId xmlns:p14="http://schemas.microsoft.com/office/powerpoint/2010/main" val="297225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costing segment</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47</a:t>
            </a:fld>
            <a:endParaRPr lang="en-US" sz="1400" b="0">
              <a:solidFill>
                <a:srgbClr val="000000"/>
              </a:solidFill>
              <a:latin typeface="Arial"/>
            </a:endParaRPr>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40768"/>
            <a:ext cx="8712968" cy="4752528"/>
          </a:xfrm>
          <a:prstGeom prst="rect">
            <a:avLst/>
          </a:prstGeom>
          <a:noFill/>
          <a:ln>
            <a:noFill/>
          </a:ln>
        </p:spPr>
      </p:pic>
    </p:spTree>
    <p:extLst>
      <p:ext uri="{BB962C8B-B14F-4D97-AF65-F5344CB8AC3E}">
        <p14:creationId xmlns:p14="http://schemas.microsoft.com/office/powerpoint/2010/main" val="34923707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84096" cy="838200"/>
          </a:xfrm>
        </p:spPr>
        <p:txBody>
          <a:bodyPr/>
          <a:lstStyle/>
          <a:p>
            <a:r>
              <a:rPr lang="en-ZA" dirty="0" smtClean="0"/>
              <a:t>The costing segment – Cost Recovery Approach</a:t>
            </a:r>
            <a:endParaRPr lang="en-ZA" dirty="0"/>
          </a:p>
        </p:txBody>
      </p:sp>
      <p:sp>
        <p:nvSpPr>
          <p:cNvPr id="3" name="Content Placeholder 2"/>
          <p:cNvSpPr>
            <a:spLocks noGrp="1"/>
          </p:cNvSpPr>
          <p:nvPr>
            <p:ph idx="1"/>
          </p:nvPr>
        </p:nvSpPr>
        <p:spPr>
          <a:xfrm>
            <a:off x="152400" y="1295400"/>
            <a:ext cx="8991600" cy="4572000"/>
          </a:xfrm>
        </p:spPr>
        <p:txBody>
          <a:bodyPr/>
          <a:lstStyle/>
          <a:p>
            <a:r>
              <a:rPr lang="en-ZA" dirty="0" smtClean="0"/>
              <a:t>Pro-Rata Approach</a:t>
            </a:r>
          </a:p>
          <a:p>
            <a:pPr lvl="1"/>
            <a:r>
              <a:rPr lang="en-ZA" dirty="0"/>
              <a:t>This approach where it is not possible or too costly to identify actual resource usage.  The costs are allocated on a proportionate allocation basis to outputs by using measures such as:</a:t>
            </a:r>
            <a:endParaRPr lang="en-ZA" sz="3200" dirty="0"/>
          </a:p>
          <a:p>
            <a:pPr lvl="2"/>
            <a:r>
              <a:rPr lang="en-ZA" dirty="0"/>
              <a:t>Staff involved in production of the output as percentage of total staff;</a:t>
            </a:r>
            <a:endParaRPr lang="en-ZA" sz="3200" dirty="0"/>
          </a:p>
          <a:p>
            <a:pPr lvl="2"/>
            <a:r>
              <a:rPr lang="en-ZA" dirty="0"/>
              <a:t>Direct resource use in the production of the output as a percentage of total resource use; and</a:t>
            </a:r>
            <a:endParaRPr lang="en-ZA" sz="3200" dirty="0"/>
          </a:p>
          <a:p>
            <a:pPr lvl="2"/>
            <a:r>
              <a:rPr lang="en-ZA" dirty="0"/>
              <a:t>The budget for the output as a percentage of the total budget</a:t>
            </a:r>
            <a:r>
              <a:rPr lang="en-ZA" dirty="0" smtClean="0"/>
              <a:t>.</a:t>
            </a:r>
          </a:p>
          <a:p>
            <a:r>
              <a:rPr lang="en-ZA" dirty="0"/>
              <a:t>The  “Usage” or “Benefit” </a:t>
            </a:r>
            <a:r>
              <a:rPr lang="en-ZA" dirty="0" smtClean="0"/>
              <a:t>Approach</a:t>
            </a:r>
          </a:p>
          <a:p>
            <a:pPr lvl="1"/>
            <a:r>
              <a:rPr lang="en-ZA" dirty="0"/>
              <a:t>This approach is concerned with measuring the actual usage of resources. Examples of apportioning an indirect cost are direct observation, time (in case of indirect staff costs) and log sheets (in case of vehicle and plant equipment)</a:t>
            </a:r>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48</a:t>
            </a:fld>
            <a:endParaRPr lang="en-US" sz="1400" b="0">
              <a:solidFill>
                <a:srgbClr val="000000"/>
              </a:solidFill>
              <a:latin typeface="Arial"/>
            </a:endParaRPr>
          </a:p>
        </p:txBody>
      </p:sp>
    </p:spTree>
    <p:extLst>
      <p:ext uri="{BB962C8B-B14F-4D97-AF65-F5344CB8AC3E}">
        <p14:creationId xmlns:p14="http://schemas.microsoft.com/office/powerpoint/2010/main" val="16603390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costing segments - Definitions</a:t>
            </a:r>
            <a:endParaRPr lang="en-ZA" dirty="0"/>
          </a:p>
        </p:txBody>
      </p:sp>
      <p:sp>
        <p:nvSpPr>
          <p:cNvPr id="3" name="Content Placeholder 2"/>
          <p:cNvSpPr>
            <a:spLocks noGrp="1"/>
          </p:cNvSpPr>
          <p:nvPr>
            <p:ph idx="1"/>
          </p:nvPr>
        </p:nvSpPr>
        <p:spPr>
          <a:xfrm>
            <a:off x="0" y="1196752"/>
            <a:ext cx="9144000" cy="4824536"/>
          </a:xfrm>
        </p:spPr>
        <p:txBody>
          <a:bodyPr/>
          <a:lstStyle/>
          <a:p>
            <a:r>
              <a:rPr lang="en-ZA" sz="1700" dirty="0" smtClean="0"/>
              <a:t>Departmental Charges</a:t>
            </a:r>
          </a:p>
          <a:p>
            <a:pPr lvl="1"/>
            <a:r>
              <a:rPr lang="en-ZA" sz="1700" dirty="0"/>
              <a:t>This refers to the allocation of overheads to cost centres for example information technology. Distribution could be based on a pro rata allocation based on number of service points or users within the receiver departments (e.g. electricity department).Some financial applications refer to this classification as assessment charges</a:t>
            </a:r>
            <a:r>
              <a:rPr lang="en-ZA" sz="1700" dirty="0" smtClean="0"/>
              <a:t>.</a:t>
            </a:r>
          </a:p>
          <a:p>
            <a:r>
              <a:rPr lang="en-ZA" sz="1700" dirty="0" smtClean="0"/>
              <a:t>Internal Billings</a:t>
            </a:r>
          </a:p>
          <a:p>
            <a:pPr lvl="1"/>
            <a:r>
              <a:rPr lang="en-ZA" sz="1700" dirty="0"/>
              <a:t>This refers to departmental use of internal services such as electricity, water, waste water management and waste management, for example cost allocation for the electricity department’s water consumption or the electricity consumed in the purification of water process</a:t>
            </a:r>
            <a:r>
              <a:rPr lang="en-ZA" sz="1700" dirty="0" smtClean="0"/>
              <a:t>.</a:t>
            </a:r>
          </a:p>
          <a:p>
            <a:r>
              <a:rPr lang="en-ZA" sz="1700" dirty="0" smtClean="0"/>
              <a:t>Activity based recoveries</a:t>
            </a:r>
          </a:p>
          <a:p>
            <a:pPr lvl="1"/>
            <a:r>
              <a:rPr lang="en-ZA" sz="1700" dirty="0"/>
              <a:t>This refers to the actual allocation of resources  utilised by various departments, for example, allocation of labour </a:t>
            </a:r>
            <a:r>
              <a:rPr lang="en-ZA" sz="1700" b="1" dirty="0"/>
              <a:t>is</a:t>
            </a:r>
            <a:r>
              <a:rPr lang="en-ZA" sz="1700" dirty="0"/>
              <a:t> based on time sheets, and the allocation of vehicles and plant equipment </a:t>
            </a:r>
            <a:r>
              <a:rPr lang="en-ZA" sz="1700" b="1" dirty="0"/>
              <a:t>is</a:t>
            </a:r>
            <a:r>
              <a:rPr lang="en-ZA" sz="1700" dirty="0"/>
              <a:t> based on log </a:t>
            </a:r>
            <a:r>
              <a:rPr lang="en-ZA" sz="1700" dirty="0" smtClean="0"/>
              <a:t>sheets</a:t>
            </a:r>
          </a:p>
          <a:p>
            <a:r>
              <a:rPr lang="en-ZA" sz="1700" dirty="0" smtClean="0"/>
              <a:t>Default</a:t>
            </a:r>
          </a:p>
          <a:p>
            <a:pPr lvl="1"/>
            <a:r>
              <a:rPr lang="en-ZA" sz="1700" dirty="0"/>
              <a:t>All transactions not relevant to the allocation of secondary cost to be classified within this account.</a:t>
            </a:r>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49</a:t>
            </a:fld>
            <a:endParaRPr lang="en-US" sz="1400" b="0">
              <a:solidFill>
                <a:srgbClr val="000000"/>
              </a:solidFill>
              <a:latin typeface="Arial"/>
            </a:endParaRPr>
          </a:p>
        </p:txBody>
      </p:sp>
    </p:spTree>
    <p:extLst>
      <p:ext uri="{BB962C8B-B14F-4D97-AF65-F5344CB8AC3E}">
        <p14:creationId xmlns:p14="http://schemas.microsoft.com/office/powerpoint/2010/main" val="256578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838200"/>
          </a:xfrm>
        </p:spPr>
        <p:txBody>
          <a:bodyPr/>
          <a:lstStyle/>
          <a:p>
            <a:r>
              <a:rPr lang="en-ZA" dirty="0" smtClean="0"/>
              <a:t>Understanding the mSCOA tables – Explanation of headings </a:t>
            </a:r>
            <a:endParaRPr lang="en-ZA" dirty="0"/>
          </a:p>
        </p:txBody>
      </p:sp>
      <p:sp>
        <p:nvSpPr>
          <p:cNvPr id="3" name="Slide Number Placeholder 2"/>
          <p:cNvSpPr>
            <a:spLocks noGrp="1"/>
          </p:cNvSpPr>
          <p:nvPr>
            <p:ph type="sldNum" sz="quarter" idx="12"/>
          </p:nvPr>
        </p:nvSpPr>
        <p:spPr/>
        <p:txBody>
          <a:bodyPr/>
          <a:lstStyle/>
          <a:p>
            <a:pPr>
              <a:defRPr/>
            </a:pPr>
            <a:fld id="{91321D72-09C2-4136-8C0C-65442D342BF2}" type="slidenum">
              <a:rPr lang="en-US" smtClean="0"/>
              <a:pPr>
                <a:defRPr/>
              </a:pPr>
              <a:t>5</a:t>
            </a:fld>
            <a:endParaRPr lang="en-US" sz="1400" b="0">
              <a:solidFill>
                <a:srgbClr val="000000"/>
              </a:solidFill>
              <a:latin typeface="Arial"/>
            </a:endParaRPr>
          </a:p>
        </p:txBody>
      </p:sp>
      <p:sp>
        <p:nvSpPr>
          <p:cNvPr id="4" name="Vertical Text Placeholder 2"/>
          <p:cNvSpPr txBox="1">
            <a:spLocks/>
          </p:cNvSpPr>
          <p:nvPr/>
        </p:nvSpPr>
        <p:spPr bwMode="auto">
          <a:xfrm>
            <a:off x="0" y="1143000"/>
            <a:ext cx="9144000"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457200" lvl="1" indent="0">
              <a:spcAft>
                <a:spcPts val="1200"/>
              </a:spcAft>
            </a:pPr>
            <a:endParaRPr lang="en-US" dirty="0">
              <a:cs typeface="Osaka"/>
            </a:endParaRPr>
          </a:p>
        </p:txBody>
      </p:sp>
      <p:graphicFrame>
        <p:nvGraphicFramePr>
          <p:cNvPr id="6" name="Table 5"/>
          <p:cNvGraphicFramePr>
            <a:graphicFrameLocks noGrp="1"/>
          </p:cNvGraphicFramePr>
          <p:nvPr>
            <p:extLst>
              <p:ext uri="{D42A27DB-BD31-4B8C-83A1-F6EECF244321}">
                <p14:modId xmlns:p14="http://schemas.microsoft.com/office/powerpoint/2010/main" val="545734009"/>
              </p:ext>
            </p:extLst>
          </p:nvPr>
        </p:nvGraphicFramePr>
        <p:xfrm>
          <a:off x="35496" y="1340768"/>
          <a:ext cx="9145016" cy="640080"/>
        </p:xfrm>
        <a:graphic>
          <a:graphicData uri="http://schemas.openxmlformats.org/drawingml/2006/table">
            <a:tbl>
              <a:tblPr>
                <a:tableStyleId>{638B1855-1B75-4FBE-930C-398BA8C253C6}</a:tableStyleId>
              </a:tblPr>
              <a:tblGrid>
                <a:gridCol w="1152128"/>
                <a:gridCol w="1224136"/>
                <a:gridCol w="1368152"/>
                <a:gridCol w="1152128"/>
                <a:gridCol w="1224136"/>
                <a:gridCol w="1080120"/>
                <a:gridCol w="936104"/>
                <a:gridCol w="1008112"/>
              </a:tblGrid>
              <a:tr h="495300">
                <a:tc>
                  <a:txBody>
                    <a:bodyPr/>
                    <a:lstStyle/>
                    <a:p>
                      <a:pPr algn="ctr" fontAlgn="ctr"/>
                      <a:r>
                        <a:rPr lang="en-ZA" sz="1400" b="1" u="none" strike="noStrike" dirty="0">
                          <a:effectLst/>
                        </a:rPr>
                        <a:t>Posting Level </a:t>
                      </a:r>
                      <a:endParaRPr lang="en-ZA" sz="14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400" b="1" u="none" strike="noStrike" dirty="0">
                          <a:effectLst/>
                        </a:rPr>
                        <a:t>VAT </a:t>
                      </a:r>
                      <a:endParaRPr lang="en-ZA" sz="1400" b="1" u="none" strike="noStrike" dirty="0" smtClean="0">
                        <a:effectLst/>
                      </a:endParaRPr>
                    </a:p>
                    <a:p>
                      <a:pPr algn="ctr" fontAlgn="ctr"/>
                      <a:r>
                        <a:rPr lang="en-ZA" sz="1400" b="1" u="none" strike="noStrike" dirty="0" smtClean="0">
                          <a:effectLst/>
                        </a:rPr>
                        <a:t>Status</a:t>
                      </a:r>
                      <a:endParaRPr lang="en-ZA" sz="14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400" b="1" u="none" strike="noStrike" dirty="0">
                          <a:effectLst/>
                        </a:rPr>
                        <a:t>Code </a:t>
                      </a:r>
                      <a:r>
                        <a:rPr lang="en-ZA" sz="1400" b="1" u="none" strike="noStrike" dirty="0" smtClean="0">
                          <a:effectLst/>
                        </a:rPr>
                        <a:t>Structure</a:t>
                      </a:r>
                    </a:p>
                    <a:p>
                      <a:pPr algn="ctr" fontAlgn="ctr"/>
                      <a:r>
                        <a:rPr lang="en-ZA" sz="1400" b="1" i="0" u="none" strike="noStrike" dirty="0" smtClean="0">
                          <a:solidFill>
                            <a:schemeClr val="bg1"/>
                          </a:solidFill>
                          <a:effectLst/>
                          <a:latin typeface="Arial"/>
                        </a:rPr>
                        <a:t>Account No.</a:t>
                      </a:r>
                      <a:endParaRPr lang="en-ZA" sz="1400" b="1" i="0" u="none" strike="noStrike" dirty="0">
                        <a:solidFill>
                          <a:schemeClr val="bg1"/>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400" b="1" u="none" strike="noStrike">
                          <a:effectLst/>
                        </a:rPr>
                        <a:t>Count</a:t>
                      </a:r>
                      <a:endParaRPr lang="en-ZA" sz="1400" b="1"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400" b="1" u="none" strike="noStrike">
                          <a:effectLst/>
                        </a:rPr>
                        <a:t>Posting Level (Yes/No)</a:t>
                      </a:r>
                      <a:endParaRPr lang="en-ZA" sz="1400" b="1"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400" b="1" u="none" strike="noStrike" dirty="0">
                          <a:effectLst/>
                        </a:rPr>
                        <a:t>Breakdown Allowed (Yes/No)</a:t>
                      </a:r>
                      <a:endParaRPr lang="en-ZA" sz="14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400" b="1" u="none" strike="noStrike">
                          <a:effectLst/>
                        </a:rPr>
                        <a:t>Principle</a:t>
                      </a:r>
                      <a:endParaRPr lang="en-ZA" sz="1400" b="1" i="0" u="none" strike="noStrike">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400" b="1" u="none" strike="noStrike" dirty="0">
                          <a:effectLst/>
                        </a:rPr>
                        <a:t>Application</a:t>
                      </a:r>
                      <a:endParaRPr lang="en-ZA" sz="14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35496" y="2254548"/>
            <a:ext cx="1008112"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sz="1400" dirty="0" smtClean="0"/>
              <a:t>Contains the account posting level based on a “string” providing a relative link to the reporting levels</a:t>
            </a:r>
            <a:endParaRPr lang="en-ZA" sz="1400" dirty="0"/>
          </a:p>
        </p:txBody>
      </p:sp>
      <p:sp>
        <p:nvSpPr>
          <p:cNvPr id="9" name="TextBox 8"/>
          <p:cNvSpPr txBox="1"/>
          <p:nvPr/>
        </p:nvSpPr>
        <p:spPr>
          <a:xfrm>
            <a:off x="1187624" y="2260710"/>
            <a:ext cx="1223882" cy="24622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sz="1400" dirty="0"/>
              <a:t>Include an abbreviation giving guidance on the VAT implications generally associated with the type of transaction</a:t>
            </a:r>
          </a:p>
        </p:txBody>
      </p:sp>
      <p:sp>
        <p:nvSpPr>
          <p:cNvPr id="10" name="TextBox 9"/>
          <p:cNvSpPr txBox="1"/>
          <p:nvPr/>
        </p:nvSpPr>
        <p:spPr>
          <a:xfrm>
            <a:off x="2483768" y="2260710"/>
            <a:ext cx="108012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sz="1400" dirty="0"/>
              <a:t>is based on the levels presented in the hierarchical structure of the classification within the segment</a:t>
            </a:r>
          </a:p>
        </p:txBody>
      </p:sp>
      <p:sp>
        <p:nvSpPr>
          <p:cNvPr id="11" name="TextBox 10"/>
          <p:cNvSpPr txBox="1"/>
          <p:nvPr/>
        </p:nvSpPr>
        <p:spPr>
          <a:xfrm>
            <a:off x="3635896" y="2280339"/>
            <a:ext cx="1176177"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sz="1400" dirty="0"/>
              <a:t>count of the characters used in building the posting level description</a:t>
            </a:r>
          </a:p>
        </p:txBody>
      </p:sp>
      <p:sp>
        <p:nvSpPr>
          <p:cNvPr id="12" name="TextBox 11"/>
          <p:cNvSpPr txBox="1"/>
          <p:nvPr/>
        </p:nvSpPr>
        <p:spPr>
          <a:xfrm>
            <a:off x="4932040" y="2280339"/>
            <a:ext cx="1080120"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sz="1400" dirty="0"/>
              <a:t>This indicator informs if the account is a posting level or reporting level.  If “Yes” this account is the posting level and “No” indicates a non-posting level</a:t>
            </a:r>
          </a:p>
        </p:txBody>
      </p:sp>
      <p:sp>
        <p:nvSpPr>
          <p:cNvPr id="13" name="TextBox 12"/>
          <p:cNvSpPr txBox="1"/>
          <p:nvPr/>
        </p:nvSpPr>
        <p:spPr>
          <a:xfrm>
            <a:off x="6156176" y="2260109"/>
            <a:ext cx="927720" cy="44012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sz="1400" dirty="0"/>
              <a:t>This indicator guides if “additional detail on a posting level” could be added or not.  If detail is provided for this will become the default posting level</a:t>
            </a:r>
          </a:p>
        </p:txBody>
      </p:sp>
      <p:sp>
        <p:nvSpPr>
          <p:cNvPr id="14" name="TextBox 13"/>
          <p:cNvSpPr txBox="1"/>
          <p:nvPr/>
        </p:nvSpPr>
        <p:spPr>
          <a:xfrm>
            <a:off x="7236296" y="2267644"/>
            <a:ext cx="927720"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sz="1200" dirty="0"/>
              <a:t>guidance on the detail to be added and the context with in which expansion need to be </a:t>
            </a:r>
            <a:r>
              <a:rPr lang="en-ZA" sz="1200" dirty="0" err="1" smtClean="0"/>
              <a:t>consideredDepending</a:t>
            </a:r>
            <a:r>
              <a:rPr lang="en-ZA" sz="1200" dirty="0" smtClean="0"/>
              <a:t> </a:t>
            </a:r>
            <a:r>
              <a:rPr lang="en-ZA" sz="1200" dirty="0"/>
              <a:t>on the Segment the additional information would be required to set the posting level</a:t>
            </a:r>
          </a:p>
        </p:txBody>
      </p:sp>
      <p:sp>
        <p:nvSpPr>
          <p:cNvPr id="15" name="TextBox 14"/>
          <p:cNvSpPr txBox="1"/>
          <p:nvPr/>
        </p:nvSpPr>
        <p:spPr>
          <a:xfrm>
            <a:off x="8244408" y="2252605"/>
            <a:ext cx="92772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sz="1200" dirty="0"/>
              <a:t>provides detail on the relevance of the account to municipalities, district municipalities and municipal entities</a:t>
            </a:r>
          </a:p>
        </p:txBody>
      </p:sp>
    </p:spTree>
    <p:extLst>
      <p:ext uri="{BB962C8B-B14F-4D97-AF65-F5344CB8AC3E}">
        <p14:creationId xmlns:p14="http://schemas.microsoft.com/office/powerpoint/2010/main" val="367522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ZA" dirty="0" smtClean="0"/>
              <a:t>The costing segment – Departmental charges</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50</a:t>
            </a:fld>
            <a:endParaRPr lang="en-US" sz="1400" b="0">
              <a:solidFill>
                <a:srgbClr val="000000"/>
              </a:solidFill>
              <a:latin typeface="Arial"/>
            </a:endParaRPr>
          </a:p>
        </p:txBody>
      </p:sp>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11560" y="1340768"/>
            <a:ext cx="7920880" cy="4104456"/>
          </a:xfrm>
          <a:prstGeom prst="rect">
            <a:avLst/>
          </a:prstGeom>
        </p:spPr>
      </p:pic>
    </p:spTree>
    <p:extLst>
      <p:ext uri="{BB962C8B-B14F-4D97-AF65-F5344CB8AC3E}">
        <p14:creationId xmlns:p14="http://schemas.microsoft.com/office/powerpoint/2010/main" val="12658532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ZA" dirty="0" smtClean="0"/>
              <a:t>The costing segment – Internal billings</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51</a:t>
            </a:fld>
            <a:endParaRPr lang="en-US" sz="1400" b="0">
              <a:solidFill>
                <a:srgbClr val="000000"/>
              </a:solidFill>
              <a:latin typeface="Arial"/>
            </a:endParaRPr>
          </a:p>
        </p:txBody>
      </p:sp>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268760"/>
            <a:ext cx="8064896" cy="4466370"/>
          </a:xfrm>
          <a:prstGeom prst="rect">
            <a:avLst/>
          </a:prstGeom>
        </p:spPr>
      </p:pic>
    </p:spTree>
    <p:extLst>
      <p:ext uri="{BB962C8B-B14F-4D97-AF65-F5344CB8AC3E}">
        <p14:creationId xmlns:p14="http://schemas.microsoft.com/office/powerpoint/2010/main" val="23751685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52</a:t>
            </a:fld>
            <a:endParaRPr lang="en-US" sz="1400" b="0">
              <a:solidFill>
                <a:srgbClr val="000000"/>
              </a:solidFill>
              <a:latin typeface="Arial"/>
            </a:endParaRPr>
          </a:p>
        </p:txBody>
      </p:sp>
      <p:sp>
        <p:nvSpPr>
          <p:cNvPr id="6" name="Title 1"/>
          <p:cNvSpPr>
            <a:spLocks noGrp="1"/>
          </p:cNvSpPr>
          <p:nvPr>
            <p:ph type="title"/>
          </p:nvPr>
        </p:nvSpPr>
        <p:spPr>
          <a:xfrm>
            <a:off x="152400" y="76200"/>
            <a:ext cx="8884096" cy="838200"/>
          </a:xfrm>
        </p:spPr>
        <p:txBody>
          <a:bodyPr/>
          <a:lstStyle/>
          <a:p>
            <a:r>
              <a:rPr lang="en-ZA" dirty="0" smtClean="0"/>
              <a:t>The costing segment – Activity Based Recoveries</a:t>
            </a:r>
            <a:endParaRPr lang="en-ZA"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5"/>
            <a:ext cx="8784976" cy="433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1517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4536"/>
            <a:ext cx="7772400" cy="838200"/>
          </a:xfrm>
        </p:spPr>
        <p:txBody>
          <a:bodyPr/>
          <a:lstStyle/>
          <a:p>
            <a:r>
              <a:rPr lang="en-ZA" dirty="0" smtClean="0"/>
              <a:t>The Regional Segment</a:t>
            </a:r>
            <a:endParaRPr lang="en-ZA" dirty="0"/>
          </a:p>
        </p:txBody>
      </p:sp>
      <p:sp>
        <p:nvSpPr>
          <p:cNvPr id="3" name="Content Placeholder 2"/>
          <p:cNvSpPr>
            <a:spLocks noGrp="1"/>
          </p:cNvSpPr>
          <p:nvPr>
            <p:ph idx="1"/>
          </p:nvPr>
        </p:nvSpPr>
        <p:spPr>
          <a:xfrm>
            <a:off x="154496" y="2636912"/>
            <a:ext cx="8763000" cy="2016224"/>
          </a:xfrm>
        </p:spPr>
        <p:txBody>
          <a:bodyPr/>
          <a:lstStyle/>
          <a:p>
            <a:r>
              <a:rPr lang="en-ZA" dirty="0"/>
              <a:t>The purpose of the regional segment is to assign municipal expenditure and some revenue to the lowest relevant geographical region to identify the communities that benefit from spending.  This implies that expenditure must be recorded so that the final impact of such spending can be measured by region in order to get a regional view of the economic impact of government spending.</a:t>
            </a:r>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53</a:t>
            </a:fld>
            <a:endParaRPr lang="en-US" sz="1400" b="0">
              <a:solidFill>
                <a:srgbClr val="000000"/>
              </a:solidFill>
              <a:latin typeface="Aria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828092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9552" y="5013176"/>
            <a:ext cx="8136904" cy="646331"/>
          </a:xfrm>
          <a:prstGeom prst="rect">
            <a:avLst/>
          </a:prstGeom>
        </p:spPr>
        <p:txBody>
          <a:bodyPr wrap="square">
            <a:spAutoFit/>
          </a:bodyPr>
          <a:lstStyle/>
          <a:p>
            <a:pPr algn="ctr"/>
            <a:r>
              <a:rPr lang="en-ZA" b="1" i="1" dirty="0"/>
              <a:t>“</a:t>
            </a:r>
            <a:r>
              <a:rPr lang="en-ZA" b="1" i="1" dirty="0">
                <a:solidFill>
                  <a:srgbClr val="EC008B"/>
                </a:solidFill>
              </a:rPr>
              <a:t>which geographical area is deriving the benefit from the transaction, or from where is the revenue generated”?</a:t>
            </a:r>
            <a:endParaRPr lang="en-ZA" b="1" dirty="0">
              <a:solidFill>
                <a:srgbClr val="EC008B"/>
              </a:solidFill>
            </a:endParaRPr>
          </a:p>
        </p:txBody>
      </p:sp>
    </p:spTree>
    <p:extLst>
      <p:ext uri="{BB962C8B-B14F-4D97-AF65-F5344CB8AC3E}">
        <p14:creationId xmlns:p14="http://schemas.microsoft.com/office/powerpoint/2010/main" val="132097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Regional segment</a:t>
            </a:r>
            <a:endParaRPr lang="en-ZA" dirty="0"/>
          </a:p>
        </p:txBody>
      </p:sp>
      <p:sp>
        <p:nvSpPr>
          <p:cNvPr id="3" name="Content Placeholder 2"/>
          <p:cNvSpPr>
            <a:spLocks noGrp="1"/>
          </p:cNvSpPr>
          <p:nvPr>
            <p:ph idx="1"/>
          </p:nvPr>
        </p:nvSpPr>
        <p:spPr>
          <a:xfrm>
            <a:off x="0" y="1124744"/>
            <a:ext cx="9144000" cy="5184576"/>
          </a:xfrm>
        </p:spPr>
        <p:txBody>
          <a:bodyPr/>
          <a:lstStyle/>
          <a:p>
            <a:pPr lvl="0"/>
            <a:r>
              <a:rPr lang="en-ZA" dirty="0"/>
              <a:t>It is envisaged that this information will enable and support enhanced analysis of:</a:t>
            </a:r>
          </a:p>
          <a:p>
            <a:pPr lvl="1"/>
            <a:r>
              <a:rPr lang="en-ZA" dirty="0"/>
              <a:t>Whether services are being provided impartially, fairly, equitably and without bias, as required by the Constitution.</a:t>
            </a:r>
          </a:p>
          <a:p>
            <a:pPr lvl="1"/>
            <a:r>
              <a:rPr lang="en-ZA" dirty="0"/>
              <a:t>Whether progress is being made in addressing regional backlogs in social infrastructure and access to services.</a:t>
            </a:r>
          </a:p>
          <a:p>
            <a:pPr lvl="1"/>
            <a:r>
              <a:rPr lang="en-ZA" dirty="0"/>
              <a:t>Whether government spending by different departments and municipalities are being properly sequenced and co-ordinated.</a:t>
            </a:r>
          </a:p>
          <a:p>
            <a:pPr lvl="1"/>
            <a:r>
              <a:rPr lang="en-ZA" dirty="0"/>
              <a:t>Whether actual spending by government is aligned to the relevant plans of the three spheres of government.</a:t>
            </a:r>
          </a:p>
          <a:p>
            <a:pPr lvl="1"/>
            <a:r>
              <a:rPr lang="en-ZA" dirty="0"/>
              <a:t>Assist councillors and mayors to account to the communities for resources allocated and actual spending of the municipality to communities and wards.</a:t>
            </a:r>
          </a:p>
          <a:p>
            <a:pPr lvl="1"/>
            <a:r>
              <a:rPr lang="en-ZA" dirty="0"/>
              <a:t>Provide specific ward information to councillors to assist in decision-making.</a:t>
            </a:r>
          </a:p>
          <a:p>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54</a:t>
            </a:fld>
            <a:endParaRPr lang="en-US" sz="1400" b="0">
              <a:solidFill>
                <a:srgbClr val="000000"/>
              </a:solidFill>
              <a:latin typeface="Arial"/>
            </a:endParaRPr>
          </a:p>
        </p:txBody>
      </p:sp>
    </p:spTree>
    <p:extLst>
      <p:ext uri="{BB962C8B-B14F-4D97-AF65-F5344CB8AC3E}">
        <p14:creationId xmlns:p14="http://schemas.microsoft.com/office/powerpoint/2010/main" val="24491652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regional segment - Structure</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55</a:t>
            </a:fld>
            <a:endParaRPr lang="en-US" sz="1400" b="0">
              <a:solidFill>
                <a:srgbClr val="000000"/>
              </a:solidFill>
              <a:latin typeface="Aria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43038"/>
            <a:ext cx="8712968" cy="4506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4173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ZA" sz="1800" dirty="0"/>
              <a:t>The core-principle of assigning government expenditure in line with the above purpose of the “Regional” segment is: “to identify the lowest relevant geographical region of the intended beneficiaries of the service or capital investment that is being financed by the particular expenditure”.</a:t>
            </a:r>
          </a:p>
          <a:p>
            <a:pPr lvl="1"/>
            <a:r>
              <a:rPr lang="en-ZA" sz="1600" dirty="0" smtClean="0"/>
              <a:t>The lowest relevant geographical region’ refers to the ward, municipality, district or province where the intended beneficiaries normally live or are located.  Note that the ‘lowest relevant geographical region’ is not necessarily restricted to the municipality where the service or capital investment is located, since the intended beneficiaries may be from neighbouring municipalities, even neighbouring provinces, depending on the nature of the service or investment (for further details see below).  </a:t>
            </a:r>
          </a:p>
          <a:p>
            <a:pPr lvl="1"/>
            <a:r>
              <a:rPr lang="en-ZA" sz="1600" dirty="0" smtClean="0"/>
              <a:t>‘</a:t>
            </a:r>
            <a:r>
              <a:rPr lang="en-ZA" sz="1600" dirty="0"/>
              <a:t>intended beneficiaries’ refers to the individuals or entities (such as businesses) that are intended to benefit directly from the given service or capital investment.  </a:t>
            </a:r>
          </a:p>
          <a:p>
            <a:pPr lvl="1"/>
            <a:r>
              <a:rPr lang="en-ZA" sz="1600" dirty="0"/>
              <a:t>‘the service or capital investment’ refers to the output that is being delivered or produced by the government department; and</a:t>
            </a:r>
          </a:p>
          <a:p>
            <a:pPr lvl="1"/>
            <a:r>
              <a:rPr lang="en-ZA" sz="1600" dirty="0"/>
              <a:t>‘the particular expenditure’ refers to the expenditure that is being captured.  Note that in nearly all instances this expenditure will only constitute a part of the cost of the service or capital investment.</a:t>
            </a:r>
          </a:p>
          <a:p>
            <a:pPr lvl="1"/>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56</a:t>
            </a:fld>
            <a:endParaRPr lang="en-US" sz="1400" b="0">
              <a:solidFill>
                <a:srgbClr val="000000"/>
              </a:solidFill>
              <a:latin typeface="Arial"/>
            </a:endParaRPr>
          </a:p>
        </p:txBody>
      </p:sp>
      <p:sp>
        <p:nvSpPr>
          <p:cNvPr id="5" name="Title 1"/>
          <p:cNvSpPr txBox="1">
            <a:spLocks/>
          </p:cNvSpPr>
          <p:nvPr/>
        </p:nvSpPr>
        <p:spPr bwMode="auto">
          <a:xfrm>
            <a:off x="304800" y="67994"/>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The regional segment - Structure</a:t>
            </a:r>
            <a:endParaRPr lang="en-ZA" dirty="0"/>
          </a:p>
        </p:txBody>
      </p:sp>
    </p:spTree>
    <p:extLst>
      <p:ext uri="{BB962C8B-B14F-4D97-AF65-F5344CB8AC3E}">
        <p14:creationId xmlns:p14="http://schemas.microsoft.com/office/powerpoint/2010/main" val="29776114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ZA" dirty="0"/>
              <a:t>It is important to note that the location of the service provider is not relevant when it comes to capturing information in relation to the “Regional” </a:t>
            </a:r>
            <a:r>
              <a:rPr lang="en-ZA" dirty="0" smtClean="0"/>
              <a:t>segment.</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57</a:t>
            </a:fld>
            <a:endParaRPr lang="en-US" sz="1400" b="0">
              <a:solidFill>
                <a:srgbClr val="000000"/>
              </a:solidFill>
              <a:latin typeface="Arial"/>
            </a:endParaRPr>
          </a:p>
        </p:txBody>
      </p:sp>
      <p:sp>
        <p:nvSpPr>
          <p:cNvPr id="5" name="Title 1"/>
          <p:cNvSpPr txBox="1">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The regional segment - Structure</a:t>
            </a:r>
            <a:endParaRPr lang="en-Z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2420888"/>
            <a:ext cx="8856985"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5643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ZA" dirty="0"/>
              <a:t>The regional segment </a:t>
            </a:r>
            <a:r>
              <a:rPr lang="en-ZA" dirty="0" smtClean="0"/>
              <a:t>– The Allocation Principle</a:t>
            </a:r>
            <a:endParaRPr lang="en-ZA" dirty="0"/>
          </a:p>
        </p:txBody>
      </p:sp>
      <p:sp>
        <p:nvSpPr>
          <p:cNvPr id="3" name="Content Placeholder 2"/>
          <p:cNvSpPr>
            <a:spLocks noGrp="1"/>
          </p:cNvSpPr>
          <p:nvPr>
            <p:ph idx="1"/>
          </p:nvPr>
        </p:nvSpPr>
        <p:spPr>
          <a:xfrm>
            <a:off x="0" y="1124744"/>
            <a:ext cx="9144000" cy="4896544"/>
          </a:xfrm>
        </p:spPr>
        <p:txBody>
          <a:bodyPr/>
          <a:lstStyle/>
          <a:p>
            <a:r>
              <a:rPr lang="en-ZA" sz="1600" dirty="0"/>
              <a:t>Services Benefiting Multiple Regions or Wards</a:t>
            </a:r>
          </a:p>
          <a:p>
            <a:pPr lvl="1"/>
            <a:r>
              <a:rPr lang="en-ZA" sz="1600" dirty="0"/>
              <a:t>Often allocating a particular expenditure to the “the lowest relevant geographical region” will be complicated by the fact that </a:t>
            </a:r>
            <a:r>
              <a:rPr lang="en-ZA" sz="1600" dirty="0" smtClean="0"/>
              <a:t>either:</a:t>
            </a:r>
          </a:p>
          <a:p>
            <a:pPr lvl="2"/>
            <a:r>
              <a:rPr lang="en-ZA" sz="1600" dirty="0" smtClean="0"/>
              <a:t>The </a:t>
            </a:r>
            <a:r>
              <a:rPr lang="en-ZA" sz="1600" dirty="0"/>
              <a:t>relevant service or capital investment benefits people in more than one area or ward (e.g. road whose route crosses a number of wards), or</a:t>
            </a:r>
          </a:p>
          <a:p>
            <a:pPr lvl="2"/>
            <a:r>
              <a:rPr lang="en-ZA" sz="1600" dirty="0"/>
              <a:t>The expenditure is in relation to a contract for the provision of goods and services in more than one area or ward.  A typical example is expenditure on goods purchased under a transversal contract, or normal bulk purchase contracts</a:t>
            </a:r>
            <a:r>
              <a:rPr lang="en-ZA" sz="1600" dirty="0" smtClean="0"/>
              <a:t>.</a:t>
            </a:r>
          </a:p>
          <a:p>
            <a:pPr lvl="1"/>
            <a:r>
              <a:rPr lang="en-ZA" sz="1600" dirty="0"/>
              <a:t>To address both of these instances, the system allows for the identification of multiple regions at the area </a:t>
            </a:r>
            <a:r>
              <a:rPr lang="en-ZA" sz="1600" dirty="0" smtClean="0"/>
              <a:t>or </a:t>
            </a:r>
            <a:r>
              <a:rPr lang="en-ZA" sz="1600" dirty="0"/>
              <a:t>ward-levels. </a:t>
            </a:r>
            <a:endParaRPr lang="en-ZA" sz="1600" dirty="0" smtClean="0"/>
          </a:p>
          <a:p>
            <a:r>
              <a:rPr lang="en-ZA" sz="1600" dirty="0"/>
              <a:t>Methods of Allocating Expenditures to Multiple </a:t>
            </a:r>
            <a:r>
              <a:rPr lang="en-ZA" sz="1600" dirty="0" smtClean="0"/>
              <a:t>Regions</a:t>
            </a:r>
          </a:p>
          <a:p>
            <a:pPr lvl="2"/>
            <a:r>
              <a:rPr lang="en-ZA" sz="1600" dirty="0"/>
              <a:t>expenditures equally among the service centres/geographical management areas/regional areas, wards, regional offices or districts, etc.;</a:t>
            </a:r>
          </a:p>
          <a:p>
            <a:pPr lvl="2"/>
            <a:r>
              <a:rPr lang="en-ZA" sz="1600" dirty="0"/>
              <a:t>expenditures according to a fixed percentage based on the proportion of the services delivered in each function/service areas/regional areas, wards, regional offices or districts, etc. or based on the population of the service centres/geographical management areas/regional areas, wards, regional offices or districts, </a:t>
            </a:r>
            <a:r>
              <a:rPr lang="en-ZA" sz="1600" dirty="0" err="1"/>
              <a:t>etc</a:t>
            </a:r>
            <a:r>
              <a:rPr lang="en-ZA" sz="1600" dirty="0"/>
              <a:t>; and</a:t>
            </a:r>
          </a:p>
          <a:p>
            <a:pPr lvl="2"/>
            <a:r>
              <a:rPr lang="en-ZA" sz="1600" dirty="0"/>
              <a:t>transactions according to management’s decision of how the function/service areas/regional areas, wards, regional offices or districts, etc. are benefitting from the services related to that particular expenditure.</a:t>
            </a:r>
          </a:p>
          <a:p>
            <a:pPr lvl="1"/>
            <a:endParaRPr lang="en-ZA" sz="1600" dirty="0"/>
          </a:p>
          <a:p>
            <a:endParaRPr lang="en-ZA" sz="1600"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58</a:t>
            </a:fld>
            <a:endParaRPr lang="en-US" sz="1400" b="0">
              <a:solidFill>
                <a:srgbClr val="000000"/>
              </a:solidFill>
              <a:latin typeface="Arial"/>
            </a:endParaRPr>
          </a:p>
        </p:txBody>
      </p:sp>
    </p:spTree>
    <p:extLst>
      <p:ext uri="{BB962C8B-B14F-4D97-AF65-F5344CB8AC3E}">
        <p14:creationId xmlns:p14="http://schemas.microsoft.com/office/powerpoint/2010/main" val="15792460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ZA" sz="1800" dirty="0"/>
              <a:t>The greatest challenge is to get all municipalities to:</a:t>
            </a:r>
          </a:p>
          <a:p>
            <a:pPr lvl="1"/>
            <a:r>
              <a:rPr lang="en-ZA" sz="1800" dirty="0"/>
              <a:t>Align their regional structures with the provincial, district and municipal boundaries as defined by the Municipal Demarcation Board.</a:t>
            </a:r>
          </a:p>
          <a:p>
            <a:pPr lvl="1"/>
            <a:r>
              <a:rPr lang="en-ZA" sz="1800" dirty="0"/>
              <a:t>Define the service areas of each of the offices of the municipality.</a:t>
            </a:r>
          </a:p>
          <a:p>
            <a:pPr lvl="1"/>
            <a:r>
              <a:rPr lang="en-ZA" sz="1800" dirty="0"/>
              <a:t>Gather the information from metros and municipalities to set-up the detail according to the “logistical arrangement”.</a:t>
            </a:r>
          </a:p>
          <a:p>
            <a:endParaRPr lang="en-ZA" sz="1800"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59</a:t>
            </a:fld>
            <a:endParaRPr lang="en-US" sz="1400" b="0">
              <a:solidFill>
                <a:srgbClr val="000000"/>
              </a:solidFill>
              <a:latin typeface="Arial"/>
            </a:endParaRPr>
          </a:p>
        </p:txBody>
      </p:sp>
      <p:sp>
        <p:nvSpPr>
          <p:cNvPr id="5" name="Title 1"/>
          <p:cNvSpPr>
            <a:spLocks noGrp="1"/>
          </p:cNvSpPr>
          <p:nvPr>
            <p:ph type="title"/>
          </p:nvPr>
        </p:nvSpPr>
        <p:spPr>
          <a:xfrm>
            <a:off x="152400" y="76200"/>
            <a:ext cx="8596064" cy="838200"/>
          </a:xfrm>
        </p:spPr>
        <p:txBody>
          <a:bodyPr/>
          <a:lstStyle/>
          <a:p>
            <a:r>
              <a:rPr lang="en-ZA" dirty="0"/>
              <a:t>The regional segment </a:t>
            </a:r>
            <a:r>
              <a:rPr lang="en-ZA" dirty="0" smtClean="0"/>
              <a:t>– Potential difficulties</a:t>
            </a:r>
            <a:endParaRPr lang="en-ZA" dirty="0"/>
          </a:p>
        </p:txBody>
      </p:sp>
    </p:spTree>
    <p:extLst>
      <p:ext uri="{BB962C8B-B14F-4D97-AF65-F5344CB8AC3E}">
        <p14:creationId xmlns:p14="http://schemas.microsoft.com/office/powerpoint/2010/main" val="1911676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p:spPr>
        <p:txBody>
          <a:bodyPr/>
          <a:lstStyle/>
          <a:p>
            <a:pPr eaLnBrk="1" hangingPunct="1"/>
            <a:r>
              <a:rPr lang="en-US" b="1" dirty="0" smtClean="0"/>
              <a:t>The structure of the chart – Version 5.1</a:t>
            </a:r>
          </a:p>
        </p:txBody>
      </p:sp>
      <p:graphicFrame>
        <p:nvGraphicFramePr>
          <p:cNvPr id="2" name="Table 1"/>
          <p:cNvGraphicFramePr>
            <a:graphicFrameLocks noGrp="1"/>
          </p:cNvGraphicFramePr>
          <p:nvPr>
            <p:extLst>
              <p:ext uri="{D42A27DB-BD31-4B8C-83A1-F6EECF244321}">
                <p14:modId xmlns:p14="http://schemas.microsoft.com/office/powerpoint/2010/main" val="2207753644"/>
              </p:ext>
            </p:extLst>
          </p:nvPr>
        </p:nvGraphicFramePr>
        <p:xfrm>
          <a:off x="323527" y="1612529"/>
          <a:ext cx="8496945" cy="4617720"/>
        </p:xfrm>
        <a:graphic>
          <a:graphicData uri="http://schemas.openxmlformats.org/drawingml/2006/table">
            <a:tbl>
              <a:tblPr firstRow="1" bandRow="1">
                <a:tableStyleId>{93296810-A885-4BE3-A3E7-6D5BEEA58F35}</a:tableStyleId>
              </a:tblPr>
              <a:tblGrid>
                <a:gridCol w="2736305"/>
                <a:gridCol w="1584176"/>
                <a:gridCol w="1296144"/>
                <a:gridCol w="1512168"/>
                <a:gridCol w="1368152"/>
              </a:tblGrid>
              <a:tr h="370840">
                <a:tc>
                  <a:txBody>
                    <a:bodyPr/>
                    <a:lstStyle/>
                    <a:p>
                      <a:r>
                        <a:rPr lang="en-ZA" dirty="0" smtClean="0"/>
                        <a:t>Segment detail</a:t>
                      </a:r>
                      <a:endParaRPr lang="en-ZA" dirty="0"/>
                    </a:p>
                  </a:txBody>
                  <a:tcPr/>
                </a:tc>
                <a:tc>
                  <a:txBody>
                    <a:bodyPr/>
                    <a:lstStyle/>
                    <a:p>
                      <a:pPr algn="r"/>
                      <a:r>
                        <a:rPr lang="en-ZA" dirty="0" smtClean="0"/>
                        <a:t>No. of Rows</a:t>
                      </a:r>
                      <a:endParaRPr lang="en-ZA" dirty="0"/>
                    </a:p>
                  </a:txBody>
                  <a:tcPr/>
                </a:tc>
                <a:tc>
                  <a:txBody>
                    <a:bodyPr/>
                    <a:lstStyle/>
                    <a:p>
                      <a:pPr algn="r"/>
                      <a:r>
                        <a:rPr lang="en-ZA" dirty="0" smtClean="0"/>
                        <a:t>District</a:t>
                      </a:r>
                    </a:p>
                    <a:p>
                      <a:pPr algn="r"/>
                      <a:r>
                        <a:rPr lang="en-ZA" dirty="0" smtClean="0"/>
                        <a:t>%</a:t>
                      </a:r>
                      <a:endParaRPr lang="en-ZA" dirty="0"/>
                    </a:p>
                  </a:txBody>
                  <a:tcPr/>
                </a:tc>
                <a:tc>
                  <a:txBody>
                    <a:bodyPr/>
                    <a:lstStyle/>
                    <a:p>
                      <a:pPr algn="r"/>
                      <a:r>
                        <a:rPr lang="en-ZA" dirty="0" smtClean="0"/>
                        <a:t>Local</a:t>
                      </a:r>
                    </a:p>
                    <a:p>
                      <a:pPr algn="r"/>
                      <a:r>
                        <a:rPr lang="en-ZA" dirty="0" smtClean="0"/>
                        <a:t>%</a:t>
                      </a:r>
                      <a:endParaRPr lang="en-ZA" dirty="0"/>
                    </a:p>
                  </a:txBody>
                  <a:tcPr/>
                </a:tc>
                <a:tc>
                  <a:txBody>
                    <a:bodyPr/>
                    <a:lstStyle/>
                    <a:p>
                      <a:pPr algn="r"/>
                      <a:r>
                        <a:rPr lang="en-ZA" dirty="0" smtClean="0"/>
                        <a:t>Metro</a:t>
                      </a:r>
                    </a:p>
                    <a:p>
                      <a:pPr algn="r"/>
                      <a:r>
                        <a:rPr lang="en-ZA" dirty="0" smtClean="0"/>
                        <a:t>%</a:t>
                      </a:r>
                      <a:endParaRPr lang="en-ZA" dirty="0"/>
                    </a:p>
                  </a:txBody>
                  <a:tcPr/>
                </a:tc>
              </a:tr>
              <a:tr h="370840">
                <a:tc>
                  <a:txBody>
                    <a:bodyPr/>
                    <a:lstStyle/>
                    <a:p>
                      <a:r>
                        <a:rPr lang="en-ZA" dirty="0" smtClean="0"/>
                        <a:t>Function</a:t>
                      </a:r>
                      <a:endParaRPr lang="en-ZA" dirty="0"/>
                    </a:p>
                  </a:txBody>
                  <a:tcPr/>
                </a:tc>
                <a:tc>
                  <a:txBody>
                    <a:bodyPr/>
                    <a:lstStyle/>
                    <a:p>
                      <a:pPr algn="r"/>
                      <a:r>
                        <a:rPr lang="en-ZA" dirty="0" smtClean="0"/>
                        <a:t>170</a:t>
                      </a:r>
                      <a:endParaRPr lang="en-ZA" dirty="0"/>
                    </a:p>
                  </a:txBody>
                  <a:tcPr/>
                </a:tc>
                <a:tc>
                  <a:txBody>
                    <a:bodyPr/>
                    <a:lstStyle/>
                    <a:p>
                      <a:pPr algn="r"/>
                      <a:r>
                        <a:rPr lang="en-ZA" dirty="0" smtClean="0"/>
                        <a:t>Low</a:t>
                      </a:r>
                    </a:p>
                  </a:txBody>
                  <a:tcPr/>
                </a:tc>
                <a:tc>
                  <a:txBody>
                    <a:bodyPr/>
                    <a:lstStyle/>
                    <a:p>
                      <a:pPr algn="r"/>
                      <a:r>
                        <a:rPr lang="en-ZA" dirty="0" smtClean="0"/>
                        <a:t>Medium</a:t>
                      </a:r>
                      <a:endParaRPr lang="en-ZA" dirty="0"/>
                    </a:p>
                  </a:txBody>
                  <a:tcPr/>
                </a:tc>
                <a:tc>
                  <a:txBody>
                    <a:bodyPr/>
                    <a:lstStyle/>
                    <a:p>
                      <a:pPr algn="r"/>
                      <a:r>
                        <a:rPr lang="en-ZA" dirty="0" smtClean="0"/>
                        <a:t>High</a:t>
                      </a:r>
                      <a:endParaRPr lang="en-ZA" dirty="0"/>
                    </a:p>
                  </a:txBody>
                  <a:tcPr/>
                </a:tc>
              </a:tr>
              <a:tr h="370840">
                <a:tc>
                  <a:txBody>
                    <a:bodyPr/>
                    <a:lstStyle/>
                    <a:p>
                      <a:r>
                        <a:rPr lang="en-ZA" dirty="0" smtClean="0"/>
                        <a:t>Fund</a:t>
                      </a:r>
                      <a:endParaRPr lang="en-ZA" dirty="0"/>
                    </a:p>
                  </a:txBody>
                  <a:tcPr/>
                </a:tc>
                <a:tc>
                  <a:txBody>
                    <a:bodyPr/>
                    <a:lstStyle/>
                    <a:p>
                      <a:pPr algn="r"/>
                      <a:r>
                        <a:rPr lang="en-ZA" dirty="0" smtClean="0"/>
                        <a:t>5,259</a:t>
                      </a:r>
                      <a:endParaRPr lang="en-ZA" dirty="0"/>
                    </a:p>
                  </a:txBody>
                  <a:tcPr/>
                </a:tc>
                <a:tc>
                  <a:txBody>
                    <a:bodyPr/>
                    <a:lstStyle/>
                    <a:p>
                      <a:pPr algn="r"/>
                      <a:r>
                        <a:rPr lang="en-ZA" smtClean="0"/>
                        <a:t>Low</a:t>
                      </a:r>
                      <a:endParaRPr lang="en-ZA" dirty="0" smtClean="0"/>
                    </a:p>
                  </a:txBody>
                  <a:tcPr/>
                </a:tc>
                <a:tc>
                  <a:txBody>
                    <a:bodyPr/>
                    <a:lstStyle/>
                    <a:p>
                      <a:pPr algn="r"/>
                      <a:r>
                        <a:rPr lang="en-ZA" dirty="0" smtClean="0"/>
                        <a:t>Medium</a:t>
                      </a:r>
                      <a:endParaRPr lang="en-ZA" dirty="0"/>
                    </a:p>
                  </a:txBody>
                  <a:tcPr/>
                </a:tc>
                <a:tc>
                  <a:txBody>
                    <a:bodyPr/>
                    <a:lstStyle/>
                    <a:p>
                      <a:pPr algn="r"/>
                      <a:r>
                        <a:rPr lang="en-ZA" dirty="0" smtClean="0"/>
                        <a:t>High</a:t>
                      </a:r>
                      <a:endParaRPr lang="en-ZA" dirty="0"/>
                    </a:p>
                  </a:txBody>
                  <a:tcPr/>
                </a:tc>
              </a:tr>
              <a:tr h="370840">
                <a:tc>
                  <a:txBody>
                    <a:bodyPr/>
                    <a:lstStyle/>
                    <a:p>
                      <a:r>
                        <a:rPr lang="en-ZA" dirty="0" smtClean="0"/>
                        <a:t>Item:</a:t>
                      </a:r>
                      <a:r>
                        <a:rPr lang="en-ZA" baseline="0" dirty="0" smtClean="0"/>
                        <a:t> Assets, Liabilities and net Assets</a:t>
                      </a:r>
                      <a:endParaRPr lang="en-ZA" dirty="0"/>
                    </a:p>
                  </a:txBody>
                  <a:tcPr/>
                </a:tc>
                <a:tc>
                  <a:txBody>
                    <a:bodyPr/>
                    <a:lstStyle/>
                    <a:p>
                      <a:pPr algn="r"/>
                      <a:r>
                        <a:rPr lang="en-ZA" dirty="0" smtClean="0"/>
                        <a:t>21,368</a:t>
                      </a:r>
                      <a:endParaRPr lang="en-ZA" dirty="0"/>
                    </a:p>
                  </a:txBody>
                  <a:tcPr/>
                </a:tc>
                <a:tc>
                  <a:txBody>
                    <a:bodyPr/>
                    <a:lstStyle/>
                    <a:p>
                      <a:pPr algn="r"/>
                      <a:r>
                        <a:rPr lang="en-ZA" dirty="0" smtClean="0"/>
                        <a:t>Low</a:t>
                      </a:r>
                    </a:p>
                  </a:txBody>
                  <a:tcPr/>
                </a:tc>
                <a:tc>
                  <a:txBody>
                    <a:bodyPr/>
                    <a:lstStyle/>
                    <a:p>
                      <a:pPr algn="r"/>
                      <a:r>
                        <a:rPr lang="en-ZA" dirty="0" smtClean="0"/>
                        <a:t>Medium</a:t>
                      </a:r>
                      <a:endParaRPr lang="en-ZA" dirty="0"/>
                    </a:p>
                  </a:txBody>
                  <a:tcPr/>
                </a:tc>
                <a:tc>
                  <a:txBody>
                    <a:bodyPr/>
                    <a:lstStyle/>
                    <a:p>
                      <a:pPr algn="r"/>
                      <a:r>
                        <a:rPr lang="en-ZA" dirty="0" smtClean="0"/>
                        <a:t>High</a:t>
                      </a:r>
                      <a:endParaRPr lang="en-ZA" dirty="0"/>
                    </a:p>
                  </a:txBody>
                  <a:tcPr/>
                </a:tc>
              </a:tr>
              <a:tr h="370840">
                <a:tc>
                  <a:txBody>
                    <a:bodyPr/>
                    <a:lstStyle/>
                    <a:p>
                      <a:r>
                        <a:rPr lang="en-ZA" dirty="0" smtClean="0"/>
                        <a:t>Item: Expenditure</a:t>
                      </a:r>
                      <a:endParaRPr lang="en-ZA" dirty="0"/>
                    </a:p>
                  </a:txBody>
                  <a:tcPr/>
                </a:tc>
                <a:tc>
                  <a:txBody>
                    <a:bodyPr/>
                    <a:lstStyle/>
                    <a:p>
                      <a:pPr algn="r"/>
                      <a:r>
                        <a:rPr lang="en-ZA" dirty="0" smtClean="0"/>
                        <a:t>5,728</a:t>
                      </a:r>
                      <a:endParaRPr lang="en-ZA" dirty="0"/>
                    </a:p>
                  </a:txBody>
                  <a:tcPr/>
                </a:tc>
                <a:tc>
                  <a:txBody>
                    <a:bodyPr/>
                    <a:lstStyle/>
                    <a:p>
                      <a:pPr algn="r"/>
                      <a:r>
                        <a:rPr lang="en-ZA" smtClean="0"/>
                        <a:t>Low</a:t>
                      </a:r>
                      <a:endParaRPr lang="en-ZA" dirty="0" smtClean="0"/>
                    </a:p>
                  </a:txBody>
                  <a:tcPr/>
                </a:tc>
                <a:tc>
                  <a:txBody>
                    <a:bodyPr/>
                    <a:lstStyle/>
                    <a:p>
                      <a:pPr algn="r"/>
                      <a:r>
                        <a:rPr lang="en-ZA" dirty="0" smtClean="0"/>
                        <a:t>Medium</a:t>
                      </a:r>
                      <a:endParaRPr lang="en-ZA" dirty="0"/>
                    </a:p>
                  </a:txBody>
                  <a:tcPr/>
                </a:tc>
                <a:tc>
                  <a:txBody>
                    <a:bodyPr/>
                    <a:lstStyle/>
                    <a:p>
                      <a:pPr algn="r"/>
                      <a:r>
                        <a:rPr lang="en-ZA" dirty="0" smtClean="0"/>
                        <a:t>High</a:t>
                      </a:r>
                      <a:endParaRPr lang="en-ZA" dirty="0"/>
                    </a:p>
                  </a:txBody>
                  <a:tcPr/>
                </a:tc>
              </a:tr>
              <a:tr h="370840">
                <a:tc>
                  <a:txBody>
                    <a:bodyPr/>
                    <a:lstStyle/>
                    <a:p>
                      <a:r>
                        <a:rPr lang="en-ZA" dirty="0" smtClean="0"/>
                        <a:t>Item:</a:t>
                      </a:r>
                      <a:r>
                        <a:rPr lang="en-ZA" baseline="0" dirty="0" smtClean="0"/>
                        <a:t> Gains and Losses</a:t>
                      </a:r>
                      <a:endParaRPr lang="en-ZA" dirty="0"/>
                    </a:p>
                  </a:txBody>
                  <a:tcPr/>
                </a:tc>
                <a:tc>
                  <a:txBody>
                    <a:bodyPr/>
                    <a:lstStyle/>
                    <a:p>
                      <a:pPr algn="r"/>
                      <a:r>
                        <a:rPr lang="en-ZA" dirty="0" smtClean="0"/>
                        <a:t>145</a:t>
                      </a:r>
                      <a:endParaRPr lang="en-ZA" dirty="0"/>
                    </a:p>
                  </a:txBody>
                  <a:tcPr/>
                </a:tc>
                <a:tc>
                  <a:txBody>
                    <a:bodyPr/>
                    <a:lstStyle/>
                    <a:p>
                      <a:pPr algn="r"/>
                      <a:r>
                        <a:rPr lang="en-ZA" smtClean="0"/>
                        <a:t>Low</a:t>
                      </a:r>
                      <a:endParaRPr lang="en-ZA" dirty="0" smtClean="0"/>
                    </a:p>
                  </a:txBody>
                  <a:tcPr/>
                </a:tc>
                <a:tc>
                  <a:txBody>
                    <a:bodyPr/>
                    <a:lstStyle/>
                    <a:p>
                      <a:pPr algn="r"/>
                      <a:r>
                        <a:rPr lang="en-ZA" dirty="0" smtClean="0"/>
                        <a:t>Medium</a:t>
                      </a:r>
                      <a:endParaRPr lang="en-ZA" dirty="0"/>
                    </a:p>
                  </a:txBody>
                  <a:tcPr/>
                </a:tc>
                <a:tc>
                  <a:txBody>
                    <a:bodyPr/>
                    <a:lstStyle/>
                    <a:p>
                      <a:pPr algn="r"/>
                      <a:r>
                        <a:rPr lang="en-ZA" dirty="0" smtClean="0"/>
                        <a:t>High</a:t>
                      </a:r>
                      <a:endParaRPr lang="en-ZA" dirty="0"/>
                    </a:p>
                  </a:txBody>
                  <a:tcPr/>
                </a:tc>
              </a:tr>
              <a:tr h="370840">
                <a:tc>
                  <a:txBody>
                    <a:bodyPr/>
                    <a:lstStyle/>
                    <a:p>
                      <a:r>
                        <a:rPr lang="en-ZA" dirty="0" smtClean="0"/>
                        <a:t>Item:</a:t>
                      </a:r>
                      <a:r>
                        <a:rPr lang="en-ZA" baseline="0" dirty="0" smtClean="0"/>
                        <a:t> Revenue</a:t>
                      </a:r>
                      <a:endParaRPr lang="en-ZA" dirty="0"/>
                    </a:p>
                  </a:txBody>
                  <a:tcPr/>
                </a:tc>
                <a:tc>
                  <a:txBody>
                    <a:bodyPr/>
                    <a:lstStyle/>
                    <a:p>
                      <a:pPr algn="r"/>
                      <a:r>
                        <a:rPr lang="en-ZA" dirty="0" smtClean="0"/>
                        <a:t>5,670</a:t>
                      </a:r>
                      <a:endParaRPr lang="en-ZA" dirty="0"/>
                    </a:p>
                  </a:txBody>
                  <a:tcPr/>
                </a:tc>
                <a:tc>
                  <a:txBody>
                    <a:bodyPr/>
                    <a:lstStyle/>
                    <a:p>
                      <a:pPr algn="r"/>
                      <a:r>
                        <a:rPr lang="en-ZA" smtClean="0"/>
                        <a:t>Low</a:t>
                      </a:r>
                      <a:endParaRPr lang="en-ZA" dirty="0" smtClean="0"/>
                    </a:p>
                  </a:txBody>
                  <a:tcPr/>
                </a:tc>
                <a:tc>
                  <a:txBody>
                    <a:bodyPr/>
                    <a:lstStyle/>
                    <a:p>
                      <a:pPr algn="r"/>
                      <a:r>
                        <a:rPr lang="en-ZA" dirty="0" smtClean="0"/>
                        <a:t>Medium</a:t>
                      </a:r>
                      <a:endParaRPr lang="en-ZA" dirty="0"/>
                    </a:p>
                  </a:txBody>
                  <a:tcPr/>
                </a:tc>
                <a:tc>
                  <a:txBody>
                    <a:bodyPr/>
                    <a:lstStyle/>
                    <a:p>
                      <a:pPr algn="r"/>
                      <a:r>
                        <a:rPr lang="en-ZA" dirty="0" smtClean="0"/>
                        <a:t>High</a:t>
                      </a:r>
                      <a:endParaRPr lang="en-ZA" dirty="0"/>
                    </a:p>
                  </a:txBody>
                  <a:tcPr/>
                </a:tc>
              </a:tr>
              <a:tr h="370840">
                <a:tc>
                  <a:txBody>
                    <a:bodyPr/>
                    <a:lstStyle/>
                    <a:p>
                      <a:r>
                        <a:rPr lang="en-ZA" dirty="0" smtClean="0"/>
                        <a:t>Project</a:t>
                      </a:r>
                      <a:endParaRPr lang="en-ZA" dirty="0"/>
                    </a:p>
                  </a:txBody>
                  <a:tcPr/>
                </a:tc>
                <a:tc>
                  <a:txBody>
                    <a:bodyPr/>
                    <a:lstStyle/>
                    <a:p>
                      <a:pPr algn="r"/>
                      <a:r>
                        <a:rPr lang="en-ZA" dirty="0" smtClean="0"/>
                        <a:t>730</a:t>
                      </a:r>
                      <a:endParaRPr lang="en-ZA" dirty="0"/>
                    </a:p>
                  </a:txBody>
                  <a:tcPr/>
                </a:tc>
                <a:tc>
                  <a:txBody>
                    <a:bodyPr/>
                    <a:lstStyle/>
                    <a:p>
                      <a:pPr algn="r"/>
                      <a:r>
                        <a:rPr lang="en-ZA" smtClean="0"/>
                        <a:t>Low</a:t>
                      </a:r>
                      <a:endParaRPr lang="en-ZA" dirty="0" smtClean="0"/>
                    </a:p>
                  </a:txBody>
                  <a:tcPr/>
                </a:tc>
                <a:tc>
                  <a:txBody>
                    <a:bodyPr/>
                    <a:lstStyle/>
                    <a:p>
                      <a:pPr algn="r"/>
                      <a:r>
                        <a:rPr lang="en-ZA" dirty="0" smtClean="0"/>
                        <a:t>Medium</a:t>
                      </a:r>
                      <a:endParaRPr lang="en-ZA" dirty="0"/>
                    </a:p>
                  </a:txBody>
                  <a:tcPr/>
                </a:tc>
                <a:tc>
                  <a:txBody>
                    <a:bodyPr/>
                    <a:lstStyle/>
                    <a:p>
                      <a:pPr algn="r"/>
                      <a:r>
                        <a:rPr lang="en-ZA" dirty="0" smtClean="0"/>
                        <a:t>High</a:t>
                      </a:r>
                      <a:endParaRPr lang="en-ZA" dirty="0"/>
                    </a:p>
                  </a:txBody>
                  <a:tcPr/>
                </a:tc>
              </a:tr>
              <a:tr h="370840">
                <a:tc>
                  <a:txBody>
                    <a:bodyPr/>
                    <a:lstStyle/>
                    <a:p>
                      <a:r>
                        <a:rPr lang="en-ZA" dirty="0" smtClean="0"/>
                        <a:t>Costing</a:t>
                      </a:r>
                      <a:endParaRPr lang="en-ZA" dirty="0"/>
                    </a:p>
                  </a:txBody>
                  <a:tcPr/>
                </a:tc>
                <a:tc>
                  <a:txBody>
                    <a:bodyPr/>
                    <a:lstStyle/>
                    <a:p>
                      <a:pPr algn="r"/>
                      <a:r>
                        <a:rPr lang="en-ZA" dirty="0" smtClean="0"/>
                        <a:t>96</a:t>
                      </a:r>
                      <a:endParaRPr lang="en-ZA" dirty="0"/>
                    </a:p>
                  </a:txBody>
                  <a:tcPr/>
                </a:tc>
                <a:tc>
                  <a:txBody>
                    <a:bodyPr/>
                    <a:lstStyle/>
                    <a:p>
                      <a:pPr algn="r"/>
                      <a:r>
                        <a:rPr lang="en-ZA" smtClean="0"/>
                        <a:t>Low</a:t>
                      </a:r>
                      <a:endParaRPr lang="en-ZA" dirty="0" smtClean="0"/>
                    </a:p>
                  </a:txBody>
                  <a:tcPr/>
                </a:tc>
                <a:tc>
                  <a:txBody>
                    <a:bodyPr/>
                    <a:lstStyle/>
                    <a:p>
                      <a:pPr algn="r"/>
                      <a:r>
                        <a:rPr lang="en-ZA" dirty="0" smtClean="0"/>
                        <a:t>Medium</a:t>
                      </a:r>
                      <a:endParaRPr lang="en-ZA" dirty="0"/>
                    </a:p>
                  </a:txBody>
                  <a:tcPr/>
                </a:tc>
                <a:tc>
                  <a:txBody>
                    <a:bodyPr/>
                    <a:lstStyle/>
                    <a:p>
                      <a:pPr algn="r"/>
                      <a:r>
                        <a:rPr lang="en-ZA" dirty="0" smtClean="0"/>
                        <a:t>High</a:t>
                      </a:r>
                      <a:endParaRPr lang="en-ZA" dirty="0"/>
                    </a:p>
                  </a:txBody>
                  <a:tcPr/>
                </a:tc>
              </a:tr>
              <a:tr h="370840">
                <a:tc>
                  <a:txBody>
                    <a:bodyPr/>
                    <a:lstStyle/>
                    <a:p>
                      <a:r>
                        <a:rPr lang="en-ZA" dirty="0" smtClean="0"/>
                        <a:t>Regional</a:t>
                      </a:r>
                      <a:endParaRPr lang="en-ZA" dirty="0"/>
                    </a:p>
                  </a:txBody>
                  <a:tcPr/>
                </a:tc>
                <a:tc>
                  <a:txBody>
                    <a:bodyPr/>
                    <a:lstStyle/>
                    <a:p>
                      <a:pPr algn="r"/>
                      <a:r>
                        <a:rPr lang="en-ZA" dirty="0" smtClean="0"/>
                        <a:t>1,229</a:t>
                      </a:r>
                      <a:endParaRPr lang="en-ZA" dirty="0"/>
                    </a:p>
                  </a:txBody>
                  <a:tcPr/>
                </a:tc>
                <a:tc>
                  <a:txBody>
                    <a:bodyPr/>
                    <a:lstStyle/>
                    <a:p>
                      <a:pPr algn="r"/>
                      <a:r>
                        <a:rPr lang="en-ZA" smtClean="0"/>
                        <a:t>Low</a:t>
                      </a:r>
                      <a:endParaRPr lang="en-ZA" dirty="0" smtClean="0"/>
                    </a:p>
                  </a:txBody>
                  <a:tcPr/>
                </a:tc>
                <a:tc>
                  <a:txBody>
                    <a:bodyPr/>
                    <a:lstStyle/>
                    <a:p>
                      <a:pPr algn="r"/>
                      <a:r>
                        <a:rPr lang="en-ZA" dirty="0" smtClean="0"/>
                        <a:t>Medium</a:t>
                      </a:r>
                      <a:endParaRPr lang="en-ZA" dirty="0"/>
                    </a:p>
                  </a:txBody>
                  <a:tcPr/>
                </a:tc>
                <a:tc>
                  <a:txBody>
                    <a:bodyPr/>
                    <a:lstStyle/>
                    <a:p>
                      <a:pPr algn="r"/>
                      <a:r>
                        <a:rPr lang="en-ZA" dirty="0" smtClean="0"/>
                        <a:t>High</a:t>
                      </a:r>
                      <a:endParaRPr lang="en-ZA" dirty="0"/>
                    </a:p>
                  </a:txBody>
                  <a:tcPr/>
                </a:tc>
              </a:tr>
              <a:tr h="370840">
                <a:tc>
                  <a:txBody>
                    <a:bodyPr/>
                    <a:lstStyle/>
                    <a:p>
                      <a:r>
                        <a:rPr lang="en-ZA" dirty="0" smtClean="0"/>
                        <a:t>Total</a:t>
                      </a:r>
                      <a:endParaRPr lang="en-ZA" dirty="0"/>
                    </a:p>
                  </a:txBody>
                  <a:tcPr/>
                </a:tc>
                <a:tc>
                  <a:txBody>
                    <a:bodyPr/>
                    <a:lstStyle/>
                    <a:p>
                      <a:pPr algn="r"/>
                      <a:r>
                        <a:rPr lang="en-ZA" dirty="0" smtClean="0"/>
                        <a:t>40,395</a:t>
                      </a:r>
                      <a:endParaRPr lang="en-ZA" dirty="0"/>
                    </a:p>
                  </a:txBody>
                  <a:tcPr/>
                </a:tc>
                <a:tc>
                  <a:txBody>
                    <a:bodyPr/>
                    <a:lstStyle/>
                    <a:p>
                      <a:pPr algn="r"/>
                      <a:r>
                        <a:rPr lang="en-ZA" dirty="0" smtClean="0"/>
                        <a:t>Low</a:t>
                      </a:r>
                    </a:p>
                  </a:txBody>
                  <a:tcPr/>
                </a:tc>
                <a:tc>
                  <a:txBody>
                    <a:bodyPr/>
                    <a:lstStyle/>
                    <a:p>
                      <a:pPr algn="r"/>
                      <a:r>
                        <a:rPr lang="en-ZA" dirty="0" smtClean="0"/>
                        <a:t>Medium</a:t>
                      </a:r>
                      <a:endParaRPr lang="en-ZA" dirty="0"/>
                    </a:p>
                  </a:txBody>
                  <a:tcPr/>
                </a:tc>
                <a:tc>
                  <a:txBody>
                    <a:bodyPr/>
                    <a:lstStyle/>
                    <a:p>
                      <a:pPr algn="r"/>
                      <a:r>
                        <a:rPr lang="en-ZA" dirty="0" smtClean="0"/>
                        <a:t>High</a:t>
                      </a:r>
                      <a:endParaRPr lang="en-ZA" dirty="0"/>
                    </a:p>
                  </a:txBody>
                  <a:tcPr/>
                </a:tc>
              </a:tr>
            </a:tbl>
          </a:graphicData>
        </a:graphic>
      </p:graphicFrame>
      <p:sp>
        <p:nvSpPr>
          <p:cNvPr id="5" name="Vertical Text Placeholder 2"/>
          <p:cNvSpPr txBox="1">
            <a:spLocks/>
          </p:cNvSpPr>
          <p:nvPr/>
        </p:nvSpPr>
        <p:spPr bwMode="auto">
          <a:xfrm>
            <a:off x="0" y="1143000"/>
            <a:ext cx="9144000" cy="42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a:spcAft>
                <a:spcPts val="1200"/>
              </a:spcAft>
              <a:buFont typeface="Arial" pitchFamily="34" charset="0"/>
              <a:buChar char="•"/>
            </a:pPr>
            <a:r>
              <a:rPr lang="en-US" dirty="0" smtClean="0">
                <a:cs typeface="Osaka"/>
              </a:rPr>
              <a:t>Posting and non posting levels</a:t>
            </a: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84096" cy="838200"/>
          </a:xfrm>
        </p:spPr>
        <p:txBody>
          <a:bodyPr/>
          <a:lstStyle/>
          <a:p>
            <a:r>
              <a:rPr lang="en-ZA" dirty="0" smtClean="0"/>
              <a:t>The Municipal Standard Classification Segment</a:t>
            </a:r>
            <a:endParaRPr lang="en-ZA" dirty="0"/>
          </a:p>
        </p:txBody>
      </p:sp>
      <p:sp>
        <p:nvSpPr>
          <p:cNvPr id="3" name="Content Placeholder 2"/>
          <p:cNvSpPr>
            <a:spLocks noGrp="1"/>
          </p:cNvSpPr>
          <p:nvPr>
            <p:ph idx="1"/>
          </p:nvPr>
        </p:nvSpPr>
        <p:spPr>
          <a:xfrm>
            <a:off x="152400" y="1295400"/>
            <a:ext cx="8763000" cy="477416"/>
          </a:xfrm>
        </p:spPr>
        <p:txBody>
          <a:bodyPr/>
          <a:lstStyle/>
          <a:p>
            <a:r>
              <a:rPr lang="en-ZA" dirty="0" smtClean="0"/>
              <a:t>Non Standardised segment</a:t>
            </a:r>
          </a:p>
          <a:p>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60</a:t>
            </a:fld>
            <a:endParaRPr lang="en-US" sz="1400" b="0">
              <a:solidFill>
                <a:srgbClr val="000000"/>
              </a:solidFill>
              <a:latin typeface="Arial"/>
            </a:endParaRPr>
          </a:p>
        </p:txBody>
      </p:sp>
      <p:sp>
        <p:nvSpPr>
          <p:cNvPr id="5" name="Rectangle 4"/>
          <p:cNvSpPr/>
          <p:nvPr/>
        </p:nvSpPr>
        <p:spPr>
          <a:xfrm>
            <a:off x="611560" y="1844824"/>
            <a:ext cx="8064896" cy="646331"/>
          </a:xfrm>
          <a:prstGeom prst="rect">
            <a:avLst/>
          </a:prstGeom>
        </p:spPr>
        <p:txBody>
          <a:bodyPr wrap="square">
            <a:spAutoFit/>
          </a:bodyPr>
          <a:lstStyle/>
          <a:p>
            <a:pPr algn="ctr"/>
            <a:r>
              <a:rPr lang="en-ZA" i="1" dirty="0">
                <a:solidFill>
                  <a:srgbClr val="00ADEF"/>
                </a:solidFill>
              </a:rPr>
              <a:t>“against which organisational vote or sub-vote should the transaction be recorded”?</a:t>
            </a:r>
            <a:endParaRPr lang="en-ZA" dirty="0">
              <a:solidFill>
                <a:srgbClr val="00ADEF"/>
              </a:solidFill>
            </a:endParaRPr>
          </a:p>
        </p:txBody>
      </p:sp>
      <p:sp>
        <p:nvSpPr>
          <p:cNvPr id="6" name="Content Placeholder 2"/>
          <p:cNvSpPr txBox="1">
            <a:spLocks/>
          </p:cNvSpPr>
          <p:nvPr/>
        </p:nvSpPr>
        <p:spPr bwMode="auto">
          <a:xfrm>
            <a:off x="262508" y="2636912"/>
            <a:ext cx="876300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r>
              <a:rPr lang="x-none"/>
              <a:t>This segment contains the “votes” set-up by the municipality based on the organisational structure in place for the municipality.  The “vote” structure needs to be aligned to the municipality’s organisational structure.</a:t>
            </a:r>
            <a:endParaRPr lang="en-ZA" dirty="0"/>
          </a:p>
          <a:p>
            <a:r>
              <a:rPr lang="en-ZA" dirty="0"/>
              <a:t>Municipal revenue, operating and capital expenditure are then classified in terms of each of these votes.  This means it is possible to present the operating surplus or deficit for each vote, along with information on the proposed capital budget.  If a municipality delivers services within a particular vote structure these tables enable, useful performance information based on the vote structure</a:t>
            </a:r>
          </a:p>
        </p:txBody>
      </p:sp>
    </p:spTree>
    <p:extLst>
      <p:ext uri="{BB962C8B-B14F-4D97-AF65-F5344CB8AC3E}">
        <p14:creationId xmlns:p14="http://schemas.microsoft.com/office/powerpoint/2010/main" val="21095555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40080" cy="838200"/>
          </a:xfrm>
        </p:spPr>
        <p:txBody>
          <a:bodyPr/>
          <a:lstStyle/>
          <a:p>
            <a:r>
              <a:rPr lang="en-ZA" dirty="0" smtClean="0"/>
              <a:t>All 7 segments – Allocating a transaction</a:t>
            </a:r>
            <a:endParaRPr lang="en-ZA" dirty="0"/>
          </a:p>
        </p:txBody>
      </p:sp>
      <p:sp>
        <p:nvSpPr>
          <p:cNvPr id="3" name="Content Placeholder 2"/>
          <p:cNvSpPr>
            <a:spLocks noGrp="1"/>
          </p:cNvSpPr>
          <p:nvPr>
            <p:ph idx="1"/>
          </p:nvPr>
        </p:nvSpPr>
        <p:spPr/>
        <p:txBody>
          <a:bodyPr/>
          <a:lstStyle/>
          <a:p>
            <a:r>
              <a:rPr lang="en-ZA" sz="1800" b="1" dirty="0" smtClean="0"/>
              <a:t>m</a:t>
            </a:r>
            <a:r>
              <a:rPr lang="en-ZA" dirty="0" smtClean="0"/>
              <a:t>SCOA is the combination of all 7 segments for a single transaction. The type of typical transactions are:</a:t>
            </a:r>
          </a:p>
          <a:p>
            <a:pPr lvl="1"/>
            <a:r>
              <a:rPr lang="en-ZA" dirty="0" smtClean="0"/>
              <a:t>Revenue Invoices</a:t>
            </a:r>
          </a:p>
          <a:p>
            <a:pPr lvl="1"/>
            <a:r>
              <a:rPr lang="en-ZA" dirty="0" smtClean="0"/>
              <a:t>Revenue debit notes</a:t>
            </a:r>
          </a:p>
          <a:p>
            <a:pPr lvl="1"/>
            <a:r>
              <a:rPr lang="en-ZA" dirty="0" smtClean="0"/>
              <a:t>Receipts</a:t>
            </a:r>
          </a:p>
          <a:p>
            <a:pPr lvl="1"/>
            <a:r>
              <a:rPr lang="en-ZA" dirty="0" smtClean="0"/>
              <a:t>Supplier Invoices</a:t>
            </a:r>
          </a:p>
          <a:p>
            <a:pPr lvl="1"/>
            <a:r>
              <a:rPr lang="en-ZA" dirty="0" smtClean="0"/>
              <a:t>Supplier credit notes</a:t>
            </a:r>
          </a:p>
          <a:p>
            <a:pPr lvl="1"/>
            <a:r>
              <a:rPr lang="en-ZA" dirty="0" smtClean="0"/>
              <a:t>Payments – disbursement</a:t>
            </a:r>
          </a:p>
          <a:p>
            <a:pPr lvl="1"/>
            <a:r>
              <a:rPr lang="en-ZA" dirty="0" smtClean="0"/>
              <a:t>Petty cash transactions</a:t>
            </a:r>
          </a:p>
          <a:p>
            <a:pPr lvl="1"/>
            <a:r>
              <a:rPr lang="en-ZA" dirty="0" smtClean="0"/>
              <a:t>General Journal</a:t>
            </a:r>
          </a:p>
          <a:p>
            <a:pPr lvl="1"/>
            <a:r>
              <a:rPr lang="en-ZA" dirty="0" smtClean="0"/>
              <a:t>Etc.</a:t>
            </a:r>
          </a:p>
          <a:p>
            <a:r>
              <a:rPr lang="en-ZA" dirty="0" smtClean="0"/>
              <a:t>Each municipality have they own mechanism to enter a transaction into its accounting system. For the purposes of this training we have designed a form that emphasises  the 7 segments.</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61</a:t>
            </a:fld>
            <a:endParaRPr lang="en-US" sz="1400" b="0">
              <a:solidFill>
                <a:srgbClr val="000000"/>
              </a:solidFill>
              <a:latin typeface="Arial"/>
            </a:endParaRPr>
          </a:p>
        </p:txBody>
      </p:sp>
    </p:spTree>
    <p:extLst>
      <p:ext uri="{BB962C8B-B14F-4D97-AF65-F5344CB8AC3E}">
        <p14:creationId xmlns:p14="http://schemas.microsoft.com/office/powerpoint/2010/main" val="1240940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62</a:t>
            </a:fld>
            <a:endParaRPr lang="en-US" sz="1400" b="0">
              <a:solidFill>
                <a:srgbClr val="000000"/>
              </a:solidFill>
              <a:latin typeface="Arial"/>
            </a:endParaRPr>
          </a:p>
        </p:txBody>
      </p:sp>
      <p:sp>
        <p:nvSpPr>
          <p:cNvPr id="5" name="Title 1"/>
          <p:cNvSpPr>
            <a:spLocks noGrp="1"/>
          </p:cNvSpPr>
          <p:nvPr>
            <p:ph type="title"/>
          </p:nvPr>
        </p:nvSpPr>
        <p:spPr/>
        <p:txBody>
          <a:bodyPr/>
          <a:lstStyle/>
          <a:p>
            <a:r>
              <a:rPr lang="en-ZA" dirty="0" smtClean="0"/>
              <a:t>All 7 segments – Allocating a transaction</a:t>
            </a:r>
            <a:endParaRPr lang="en-Z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4938"/>
            <a:ext cx="914400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3331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ZA" dirty="0" smtClean="0"/>
              <a:t>Ms Cool from </a:t>
            </a:r>
            <a:r>
              <a:rPr lang="en-ZA" dirty="0" err="1" smtClean="0"/>
              <a:t>KwaDukuza</a:t>
            </a:r>
            <a:r>
              <a:rPr lang="en-ZA" dirty="0" smtClean="0"/>
              <a:t> Municipality, who works in the roads Department. Her office is based in </a:t>
            </a:r>
            <a:r>
              <a:rPr lang="en-ZA" dirty="0" err="1" smtClean="0"/>
              <a:t>KwaDukuza</a:t>
            </a:r>
            <a:r>
              <a:rPr lang="en-ZA" dirty="0" smtClean="0"/>
              <a:t>. Her PA books a flight to Pretoria to attend a </a:t>
            </a:r>
            <a:r>
              <a:rPr lang="en-ZA" sz="1800" b="1" dirty="0" smtClean="0"/>
              <a:t>m</a:t>
            </a:r>
            <a:r>
              <a:rPr lang="en-ZA" dirty="0" smtClean="0"/>
              <a:t>SCOA workshop. They book a flight on a domestic airline. The cost of the ticket is R2,750.00. Please allocate this transaction.</a:t>
            </a:r>
          </a:p>
          <a:p>
            <a:r>
              <a:rPr lang="en-ZA" dirty="0" smtClean="0">
                <a:hlinkClick r:id="rId2" action="ppaction://hlinkfile"/>
              </a:rPr>
              <a:t>Excel Form</a:t>
            </a:r>
            <a:endParaRPr lang="en-ZA" dirty="0" smtClean="0"/>
          </a:p>
          <a:p>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63</a:t>
            </a:fld>
            <a:endParaRPr lang="en-US" sz="1400" b="0">
              <a:solidFill>
                <a:srgbClr val="000000"/>
              </a:solidFill>
              <a:latin typeface="Arial"/>
            </a:endParaRPr>
          </a:p>
        </p:txBody>
      </p:sp>
      <p:sp>
        <p:nvSpPr>
          <p:cNvPr id="5" name="Title 1"/>
          <p:cNvSpPr>
            <a:spLocks noGrp="1"/>
          </p:cNvSpPr>
          <p:nvPr>
            <p:ph type="title"/>
          </p:nvPr>
        </p:nvSpPr>
        <p:spPr/>
        <p:txBody>
          <a:bodyPr/>
          <a:lstStyle/>
          <a:p>
            <a:r>
              <a:rPr lang="en-ZA" dirty="0" smtClean="0"/>
              <a:t>All 7 segments – Allocating a transaction – An example</a:t>
            </a:r>
            <a:endParaRPr lang="en-ZA" dirty="0"/>
          </a:p>
        </p:txBody>
      </p:sp>
    </p:spTree>
    <p:extLst>
      <p:ext uri="{BB962C8B-B14F-4D97-AF65-F5344CB8AC3E}">
        <p14:creationId xmlns:p14="http://schemas.microsoft.com/office/powerpoint/2010/main" val="2214475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ZA" dirty="0" smtClean="0"/>
              <a:t>The supply chain management office, in the Blue Crane Route Municipality purchases 1,000 pens at a cost of R3,500. The PA of the chief financial officer, received 50 pens from Stores. Please allocate these 2 transactions.</a:t>
            </a:r>
          </a:p>
          <a:p>
            <a:endParaRPr lang="en-ZA" dirty="0"/>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64</a:t>
            </a:fld>
            <a:endParaRPr lang="en-US" sz="1400" b="0">
              <a:solidFill>
                <a:srgbClr val="000000"/>
              </a:solidFill>
              <a:latin typeface="Arial"/>
            </a:endParaRPr>
          </a:p>
        </p:txBody>
      </p:sp>
      <p:sp>
        <p:nvSpPr>
          <p:cNvPr id="5" name="Title 1"/>
          <p:cNvSpPr>
            <a:spLocks noGrp="1"/>
          </p:cNvSpPr>
          <p:nvPr>
            <p:ph type="title"/>
          </p:nvPr>
        </p:nvSpPr>
        <p:spPr>
          <a:xfrm>
            <a:off x="152400" y="76200"/>
            <a:ext cx="8884096" cy="838200"/>
          </a:xfrm>
        </p:spPr>
        <p:txBody>
          <a:bodyPr/>
          <a:lstStyle/>
          <a:p>
            <a:r>
              <a:rPr lang="en-ZA" dirty="0" smtClean="0"/>
              <a:t>All 7 segments – Allocating a transaction – Typical transaction – Purchase of Inventory</a:t>
            </a:r>
            <a:endParaRPr lang="en-ZA"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0928"/>
            <a:ext cx="9144000" cy="305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4764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65</a:t>
            </a:fld>
            <a:endParaRPr lang="en-US" sz="1400" b="0">
              <a:solidFill>
                <a:srgbClr val="000000"/>
              </a:solidFill>
              <a:latin typeface="Arial"/>
            </a:endParaRPr>
          </a:p>
        </p:txBody>
      </p:sp>
      <p:sp>
        <p:nvSpPr>
          <p:cNvPr id="5" name="Title 1"/>
          <p:cNvSpPr>
            <a:spLocks noGrp="1"/>
          </p:cNvSpPr>
          <p:nvPr>
            <p:ph type="title"/>
          </p:nvPr>
        </p:nvSpPr>
        <p:spPr>
          <a:xfrm>
            <a:off x="152400" y="76200"/>
            <a:ext cx="8884096" cy="838200"/>
          </a:xfrm>
        </p:spPr>
        <p:txBody>
          <a:bodyPr/>
          <a:lstStyle/>
          <a:p>
            <a:r>
              <a:rPr lang="en-ZA" dirty="0" smtClean="0"/>
              <a:t>All 7 segments – Allocating a transaction – Typical transaction – Purchase of Inventory</a:t>
            </a:r>
            <a:endParaRPr lang="en-ZA" dirty="0"/>
          </a:p>
        </p:txBody>
      </p:sp>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79512" y="1484784"/>
            <a:ext cx="8856984" cy="4248472"/>
          </a:xfrm>
          <a:prstGeom prst="rect">
            <a:avLst/>
          </a:prstGeom>
        </p:spPr>
      </p:pic>
    </p:spTree>
    <p:extLst>
      <p:ext uri="{BB962C8B-B14F-4D97-AF65-F5344CB8AC3E}">
        <p14:creationId xmlns:p14="http://schemas.microsoft.com/office/powerpoint/2010/main" val="20321416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66</a:t>
            </a:fld>
            <a:endParaRPr lang="en-US" sz="1400" b="0">
              <a:solidFill>
                <a:srgbClr val="000000"/>
              </a:solidFill>
              <a:latin typeface="Arial"/>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1556792"/>
            <a:ext cx="9144000" cy="4104456"/>
          </a:xfrm>
          <a:prstGeom prst="rect">
            <a:avLst/>
          </a:prstGeom>
        </p:spPr>
      </p:pic>
      <p:sp>
        <p:nvSpPr>
          <p:cNvPr id="4" name="Title 1"/>
          <p:cNvSpPr txBox="1">
            <a:spLocks/>
          </p:cNvSpPr>
          <p:nvPr/>
        </p:nvSpPr>
        <p:spPr>
          <a:xfrm>
            <a:off x="152400" y="76200"/>
            <a:ext cx="8812088"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All 7 segments – Allocating a transaction – Typical transaction – Reallocation of Inventory</a:t>
            </a:r>
            <a:endParaRPr lang="en-ZA" dirty="0"/>
          </a:p>
        </p:txBody>
      </p:sp>
    </p:spTree>
    <p:extLst>
      <p:ext uri="{BB962C8B-B14F-4D97-AF65-F5344CB8AC3E}">
        <p14:creationId xmlns:p14="http://schemas.microsoft.com/office/powerpoint/2010/main" val="32573621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ZA" dirty="0" smtClean="0"/>
              <a:t>The city of Tshwane issues a bill to Mr Dam for his monthly electricity consumption for an amount of R1,140, for the month of August 2014? Please allocate only the Cr side of the transaction.</a:t>
            </a:r>
          </a:p>
          <a:p>
            <a:endParaRPr lang="en-ZA" dirty="0"/>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67</a:t>
            </a:fld>
            <a:endParaRPr lang="en-US" sz="1400" b="0">
              <a:solidFill>
                <a:srgbClr val="000000"/>
              </a:solidFill>
              <a:latin typeface="Arial"/>
            </a:endParaRPr>
          </a:p>
        </p:txBody>
      </p:sp>
      <p:sp>
        <p:nvSpPr>
          <p:cNvPr id="3" name="Title 1"/>
          <p:cNvSpPr txBox="1">
            <a:spLocks/>
          </p:cNvSpPr>
          <p:nvPr/>
        </p:nvSpPr>
        <p:spPr>
          <a:xfrm>
            <a:off x="129952" y="116632"/>
            <a:ext cx="8884096"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All 7 segments – Allocating a transaction – Typical transaction – Revenue</a:t>
            </a:r>
            <a:endParaRPr lang="en-ZA"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0928"/>
            <a:ext cx="9144000" cy="305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7509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68</a:t>
            </a:fld>
            <a:endParaRPr lang="en-US" sz="1400" b="0">
              <a:solidFill>
                <a:srgbClr val="000000"/>
              </a:solidFill>
              <a:latin typeface="Arial"/>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7504" y="1268760"/>
            <a:ext cx="8856984" cy="4824536"/>
          </a:xfrm>
          <a:prstGeom prst="rect">
            <a:avLst/>
          </a:prstGeom>
        </p:spPr>
      </p:pic>
      <p:sp>
        <p:nvSpPr>
          <p:cNvPr id="4" name="Title 1"/>
          <p:cNvSpPr txBox="1">
            <a:spLocks/>
          </p:cNvSpPr>
          <p:nvPr/>
        </p:nvSpPr>
        <p:spPr>
          <a:xfrm>
            <a:off x="152400" y="76200"/>
            <a:ext cx="8812088"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All 7 segments – Allocating a transaction – Typical transaction – Revenue</a:t>
            </a:r>
            <a:endParaRPr lang="en-ZA" dirty="0"/>
          </a:p>
        </p:txBody>
      </p:sp>
    </p:spTree>
    <p:extLst>
      <p:ext uri="{BB962C8B-B14F-4D97-AF65-F5344CB8AC3E}">
        <p14:creationId xmlns:p14="http://schemas.microsoft.com/office/powerpoint/2010/main" val="38763885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295400"/>
            <a:ext cx="8763000" cy="1197496"/>
          </a:xfrm>
        </p:spPr>
        <p:txBody>
          <a:bodyPr/>
          <a:lstStyle/>
          <a:p>
            <a:r>
              <a:rPr lang="en-ZA" dirty="0"/>
              <a:t>The City of Tshwane accounts for an invoices received from Eskom for bulk purchase for an </a:t>
            </a:r>
            <a:r>
              <a:rPr lang="en-ZA" dirty="0" smtClean="0"/>
              <a:t>amount of </a:t>
            </a:r>
            <a:r>
              <a:rPr lang="en-ZA" dirty="0"/>
              <a:t>R1,140,000.00</a:t>
            </a:r>
            <a:r>
              <a:rPr lang="en-ZA" dirty="0" smtClean="0"/>
              <a:t>. Please allocate the debit leg of this transaction.</a:t>
            </a:r>
            <a:endParaRPr lang="en-ZA" dirty="0"/>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69</a:t>
            </a:fld>
            <a:endParaRPr lang="en-US" sz="1400" b="0">
              <a:solidFill>
                <a:srgbClr val="000000"/>
              </a:solidFill>
              <a:latin typeface="Arial"/>
            </a:endParaRPr>
          </a:p>
        </p:txBody>
      </p:sp>
      <p:sp>
        <p:nvSpPr>
          <p:cNvPr id="6" name="Title 1"/>
          <p:cNvSpPr txBox="1">
            <a:spLocks noGrp="1"/>
          </p:cNvSpPr>
          <p:nvPr>
            <p:ph type="title"/>
          </p:nvPr>
        </p:nvSpPr>
        <p:spPr>
          <a:xfrm>
            <a:off x="152400" y="76200"/>
            <a:ext cx="8812088"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All 7 segments – Allocating a transaction – Typical transaction – Expenditure - Current</a:t>
            </a:r>
            <a:endParaRPr lang="en-ZA"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0928"/>
            <a:ext cx="9144000" cy="305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355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1321D72-09C2-4136-8C0C-65442D342BF2}" type="slidenum">
              <a:rPr lang="en-US" smtClean="0"/>
              <a:pPr>
                <a:defRPr/>
              </a:pPr>
              <a:t>7</a:t>
            </a:fld>
            <a:endParaRPr lang="en-US" sz="1400" b="0">
              <a:solidFill>
                <a:srgbClr val="000000"/>
              </a:solidFill>
              <a:latin typeface="Arial"/>
            </a:endParaRPr>
          </a:p>
        </p:txBody>
      </p:sp>
      <p:sp>
        <p:nvSpPr>
          <p:cNvPr id="4" name="Rectangle 2"/>
          <p:cNvSpPr txBox="1">
            <a:spLocks noChangeArrowheads="1"/>
          </p:cNvSpPr>
          <p:nvPr/>
        </p:nvSpPr>
        <p:spPr bwMode="auto">
          <a:xfrm>
            <a:off x="0" y="31761"/>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smtClean="0"/>
              <a:t>The structure of the chart – Version 5.1</a:t>
            </a:r>
            <a:endParaRPr lang="en-US" b="1" dirty="0" smtClean="0"/>
          </a:p>
        </p:txBody>
      </p:sp>
      <p:sp>
        <p:nvSpPr>
          <p:cNvPr id="5" name="Rectangle 4"/>
          <p:cNvSpPr/>
          <p:nvPr/>
        </p:nvSpPr>
        <p:spPr>
          <a:xfrm>
            <a:off x="179512" y="1188432"/>
            <a:ext cx="8856984" cy="923330"/>
          </a:xfrm>
          <a:prstGeom prst="rect">
            <a:avLst/>
          </a:prstGeom>
        </p:spPr>
        <p:txBody>
          <a:bodyPr wrap="square">
            <a:spAutoFit/>
          </a:bodyPr>
          <a:lstStyle/>
          <a:p>
            <a:pPr lvl="1" indent="-457200">
              <a:spcAft>
                <a:spcPts val="600"/>
              </a:spcAft>
              <a:buFontTx/>
              <a:buChar char="•"/>
            </a:pPr>
            <a:r>
              <a:rPr lang="en-ZA" dirty="0" smtClean="0"/>
              <a:t>The code </a:t>
            </a:r>
            <a:r>
              <a:rPr lang="en-ZA" dirty="0"/>
              <a:t>structure assigned to the various SCOA Segments contains an alphanumerical character to define the segments followed by a numerical structure representing the various levels within the reporting structure</a:t>
            </a:r>
          </a:p>
        </p:txBody>
      </p:sp>
      <p:graphicFrame>
        <p:nvGraphicFramePr>
          <p:cNvPr id="6" name="Table 5"/>
          <p:cNvGraphicFramePr>
            <a:graphicFrameLocks noGrp="1"/>
          </p:cNvGraphicFramePr>
          <p:nvPr>
            <p:extLst>
              <p:ext uri="{D42A27DB-BD31-4B8C-83A1-F6EECF244321}">
                <p14:modId xmlns:p14="http://schemas.microsoft.com/office/powerpoint/2010/main" val="2201287664"/>
              </p:ext>
            </p:extLst>
          </p:nvPr>
        </p:nvGraphicFramePr>
        <p:xfrm>
          <a:off x="683568" y="2168872"/>
          <a:ext cx="7848872" cy="3947160"/>
        </p:xfrm>
        <a:graphic>
          <a:graphicData uri="http://schemas.openxmlformats.org/drawingml/2006/table">
            <a:tbl>
              <a:tblPr firstRow="1" bandRow="1">
                <a:tableStyleId>{93296810-A885-4BE3-A3E7-6D5BEEA58F35}</a:tableStyleId>
              </a:tblPr>
              <a:tblGrid>
                <a:gridCol w="2232248"/>
                <a:gridCol w="5616624"/>
              </a:tblGrid>
              <a:tr h="370840">
                <a:tc>
                  <a:txBody>
                    <a:bodyPr/>
                    <a:lstStyle/>
                    <a:p>
                      <a:pPr marL="457200" indent="-367030">
                        <a:spcBef>
                          <a:spcPts val="600"/>
                        </a:spcBef>
                        <a:spcAft>
                          <a:spcPts val="600"/>
                        </a:spcAft>
                      </a:pPr>
                      <a:r>
                        <a:rPr lang="en-ZA" sz="2000" b="1" dirty="0">
                          <a:effectLst/>
                          <a:latin typeface="Arial"/>
                          <a:ea typeface="Georgia"/>
                          <a:cs typeface="Georgia"/>
                        </a:rPr>
                        <a:t>Code</a:t>
                      </a:r>
                      <a:endParaRPr lang="en-ZA" sz="3200" dirty="0">
                        <a:effectLst/>
                        <a:latin typeface="Georgia"/>
                        <a:ea typeface="Georgia"/>
                        <a:cs typeface="Georgia"/>
                      </a:endParaRPr>
                    </a:p>
                  </a:txBody>
                  <a:tcPr marL="68580" marR="68580" marT="0" marB="0"/>
                </a:tc>
                <a:tc>
                  <a:txBody>
                    <a:bodyPr/>
                    <a:lstStyle/>
                    <a:p>
                      <a:pPr marL="457200" indent="-359410">
                        <a:spcBef>
                          <a:spcPts val="600"/>
                        </a:spcBef>
                        <a:spcAft>
                          <a:spcPts val="600"/>
                        </a:spcAft>
                      </a:pPr>
                      <a:r>
                        <a:rPr lang="en-ZA" sz="2000" b="1" dirty="0">
                          <a:effectLst/>
                          <a:latin typeface="Arial"/>
                          <a:ea typeface="Georgia"/>
                          <a:cs typeface="Georgia"/>
                        </a:rPr>
                        <a:t>Segment</a:t>
                      </a:r>
                      <a:endParaRPr lang="en-ZA" sz="2000" dirty="0">
                        <a:effectLst/>
                        <a:latin typeface="Georgia"/>
                        <a:ea typeface="Georgia"/>
                        <a:cs typeface="Georgia"/>
                      </a:endParaRPr>
                    </a:p>
                  </a:txBody>
                  <a:tcPr marL="68580" marR="68580" marT="0" marB="0"/>
                </a:tc>
              </a:tr>
              <a:tr h="370840">
                <a:tc>
                  <a:txBody>
                    <a:bodyPr/>
                    <a:lstStyle/>
                    <a:p>
                      <a:pPr marL="457200" indent="-367030">
                        <a:spcBef>
                          <a:spcPts val="300"/>
                        </a:spcBef>
                        <a:spcAft>
                          <a:spcPts val="300"/>
                        </a:spcAft>
                      </a:pPr>
                      <a:r>
                        <a:rPr lang="en-ZA" sz="2000">
                          <a:effectLst/>
                          <a:latin typeface="Arial"/>
                          <a:ea typeface="Georgia"/>
                          <a:cs typeface="Georgia"/>
                        </a:rPr>
                        <a:t>C</a:t>
                      </a:r>
                      <a:endParaRPr lang="en-ZA" sz="3200">
                        <a:effectLst/>
                        <a:latin typeface="Georgia"/>
                        <a:ea typeface="Georgia"/>
                        <a:cs typeface="Georgia"/>
                      </a:endParaRPr>
                    </a:p>
                  </a:txBody>
                  <a:tcPr marL="68580" marR="68580" marT="0" marB="0"/>
                </a:tc>
                <a:tc>
                  <a:txBody>
                    <a:bodyPr/>
                    <a:lstStyle/>
                    <a:p>
                      <a:pPr marL="457200" indent="-359410">
                        <a:spcBef>
                          <a:spcPts val="300"/>
                        </a:spcBef>
                        <a:spcAft>
                          <a:spcPts val="300"/>
                        </a:spcAft>
                      </a:pPr>
                      <a:r>
                        <a:rPr lang="en-ZA" sz="2000" dirty="0">
                          <a:effectLst/>
                          <a:latin typeface="Arial"/>
                          <a:ea typeface="Georgia"/>
                          <a:cs typeface="Georgia"/>
                        </a:rPr>
                        <a:t>Costing</a:t>
                      </a:r>
                      <a:endParaRPr lang="en-ZA" sz="2000" dirty="0">
                        <a:effectLst/>
                        <a:latin typeface="Georgia"/>
                        <a:ea typeface="Georgia"/>
                        <a:cs typeface="Georgia"/>
                      </a:endParaRPr>
                    </a:p>
                  </a:txBody>
                  <a:tcPr marL="68580" marR="68580" marT="0" marB="0"/>
                </a:tc>
              </a:tr>
              <a:tr h="370840">
                <a:tc>
                  <a:txBody>
                    <a:bodyPr/>
                    <a:lstStyle/>
                    <a:p>
                      <a:pPr marL="457200" indent="-367030">
                        <a:spcBef>
                          <a:spcPts val="300"/>
                        </a:spcBef>
                        <a:spcAft>
                          <a:spcPts val="300"/>
                        </a:spcAft>
                      </a:pPr>
                      <a:r>
                        <a:rPr lang="en-ZA" sz="2000">
                          <a:effectLst/>
                          <a:latin typeface="Arial"/>
                          <a:ea typeface="Georgia"/>
                          <a:cs typeface="Georgia"/>
                        </a:rPr>
                        <a:t>F</a:t>
                      </a:r>
                      <a:endParaRPr lang="en-ZA" sz="3200">
                        <a:effectLst/>
                        <a:latin typeface="Georgia"/>
                        <a:ea typeface="Georgia"/>
                        <a:cs typeface="Georgia"/>
                      </a:endParaRPr>
                    </a:p>
                  </a:txBody>
                  <a:tcPr marL="68580" marR="68580" marT="0" marB="0"/>
                </a:tc>
                <a:tc>
                  <a:txBody>
                    <a:bodyPr/>
                    <a:lstStyle/>
                    <a:p>
                      <a:pPr marL="457200" indent="-359410">
                        <a:spcBef>
                          <a:spcPts val="300"/>
                        </a:spcBef>
                        <a:spcAft>
                          <a:spcPts val="300"/>
                        </a:spcAft>
                      </a:pPr>
                      <a:r>
                        <a:rPr lang="en-ZA" sz="2000" dirty="0">
                          <a:effectLst/>
                          <a:latin typeface="Arial"/>
                          <a:ea typeface="Georgia"/>
                          <a:cs typeface="Georgia"/>
                        </a:rPr>
                        <a:t>Fund</a:t>
                      </a:r>
                      <a:endParaRPr lang="en-ZA" sz="2000" dirty="0">
                        <a:effectLst/>
                        <a:latin typeface="Georgia"/>
                        <a:ea typeface="Georgia"/>
                        <a:cs typeface="Georgia"/>
                      </a:endParaRPr>
                    </a:p>
                  </a:txBody>
                  <a:tcPr marL="68580" marR="68580" marT="0" marB="0"/>
                </a:tc>
              </a:tr>
              <a:tr h="370840">
                <a:tc>
                  <a:txBody>
                    <a:bodyPr/>
                    <a:lstStyle/>
                    <a:p>
                      <a:pPr marL="457200" indent="-367030">
                        <a:spcBef>
                          <a:spcPts val="300"/>
                        </a:spcBef>
                        <a:spcAft>
                          <a:spcPts val="300"/>
                        </a:spcAft>
                      </a:pPr>
                      <a:r>
                        <a:rPr lang="en-ZA" sz="2000">
                          <a:effectLst/>
                          <a:latin typeface="Arial"/>
                          <a:ea typeface="Georgia"/>
                          <a:cs typeface="Georgia"/>
                        </a:rPr>
                        <a:t>FX</a:t>
                      </a:r>
                      <a:endParaRPr lang="en-ZA" sz="3200">
                        <a:effectLst/>
                        <a:latin typeface="Georgia"/>
                        <a:ea typeface="Georgia"/>
                        <a:cs typeface="Georgia"/>
                      </a:endParaRPr>
                    </a:p>
                  </a:txBody>
                  <a:tcPr marL="68580" marR="68580" marT="0" marB="0"/>
                </a:tc>
                <a:tc>
                  <a:txBody>
                    <a:bodyPr/>
                    <a:lstStyle/>
                    <a:p>
                      <a:pPr marL="457200" indent="-359410">
                        <a:spcBef>
                          <a:spcPts val="300"/>
                        </a:spcBef>
                        <a:spcAft>
                          <a:spcPts val="300"/>
                        </a:spcAft>
                      </a:pPr>
                      <a:r>
                        <a:rPr lang="en-ZA" sz="2000" dirty="0">
                          <a:effectLst/>
                          <a:latin typeface="Arial"/>
                          <a:ea typeface="Georgia"/>
                          <a:cs typeface="Georgia"/>
                        </a:rPr>
                        <a:t>Function</a:t>
                      </a:r>
                      <a:endParaRPr lang="en-ZA" sz="2000" dirty="0">
                        <a:effectLst/>
                        <a:latin typeface="Georgia"/>
                        <a:ea typeface="Georgia"/>
                        <a:cs typeface="Georgia"/>
                      </a:endParaRPr>
                    </a:p>
                  </a:txBody>
                  <a:tcPr marL="68580" marR="68580" marT="0" marB="0"/>
                </a:tc>
              </a:tr>
              <a:tr h="370840">
                <a:tc>
                  <a:txBody>
                    <a:bodyPr/>
                    <a:lstStyle/>
                    <a:p>
                      <a:pPr marL="457200" indent="-367030">
                        <a:spcBef>
                          <a:spcPts val="300"/>
                        </a:spcBef>
                        <a:spcAft>
                          <a:spcPts val="300"/>
                        </a:spcAft>
                      </a:pPr>
                      <a:r>
                        <a:rPr lang="en-ZA" sz="2000">
                          <a:effectLst/>
                          <a:latin typeface="Arial"/>
                          <a:ea typeface="Georgia"/>
                          <a:cs typeface="Georgia"/>
                        </a:rPr>
                        <a:t>IA</a:t>
                      </a:r>
                      <a:endParaRPr lang="en-ZA" sz="3200">
                        <a:effectLst/>
                        <a:latin typeface="Georgia"/>
                        <a:ea typeface="Georgia"/>
                        <a:cs typeface="Georgia"/>
                      </a:endParaRPr>
                    </a:p>
                  </a:txBody>
                  <a:tcPr marL="68580" marR="68580" marT="0" marB="0"/>
                </a:tc>
                <a:tc>
                  <a:txBody>
                    <a:bodyPr/>
                    <a:lstStyle/>
                    <a:p>
                      <a:pPr marL="84138" indent="14288">
                        <a:spcBef>
                          <a:spcPts val="300"/>
                        </a:spcBef>
                        <a:spcAft>
                          <a:spcPts val="300"/>
                        </a:spcAft>
                      </a:pPr>
                      <a:r>
                        <a:rPr lang="en-ZA" sz="2000" dirty="0">
                          <a:effectLst/>
                          <a:latin typeface="Arial"/>
                          <a:ea typeface="Georgia"/>
                          <a:cs typeface="Georgia"/>
                        </a:rPr>
                        <a:t>Item Segment:  Assets, Liabilities and Net </a:t>
                      </a:r>
                      <a:r>
                        <a:rPr lang="en-ZA" sz="2000" dirty="0" smtClean="0">
                          <a:effectLst/>
                          <a:latin typeface="Arial"/>
                          <a:ea typeface="Georgia"/>
                          <a:cs typeface="Georgia"/>
                        </a:rPr>
                        <a:t>Assets</a:t>
                      </a:r>
                      <a:endParaRPr lang="en-ZA" sz="2000" dirty="0">
                        <a:effectLst/>
                        <a:latin typeface="Georgia"/>
                        <a:ea typeface="Georgia"/>
                        <a:cs typeface="Georgia"/>
                      </a:endParaRPr>
                    </a:p>
                  </a:txBody>
                  <a:tcPr marL="68580" marR="68580" marT="0" marB="0"/>
                </a:tc>
              </a:tr>
              <a:tr h="370840">
                <a:tc>
                  <a:txBody>
                    <a:bodyPr/>
                    <a:lstStyle/>
                    <a:p>
                      <a:pPr marL="457200" indent="-367030">
                        <a:spcBef>
                          <a:spcPts val="300"/>
                        </a:spcBef>
                        <a:spcAft>
                          <a:spcPts val="300"/>
                        </a:spcAft>
                      </a:pPr>
                      <a:r>
                        <a:rPr lang="en-ZA" sz="2000">
                          <a:effectLst/>
                          <a:latin typeface="Arial"/>
                          <a:ea typeface="Georgia"/>
                          <a:cs typeface="Georgia"/>
                        </a:rPr>
                        <a:t>IE</a:t>
                      </a:r>
                      <a:endParaRPr lang="en-ZA" sz="3200">
                        <a:effectLst/>
                        <a:latin typeface="Georgia"/>
                        <a:ea typeface="Georgia"/>
                        <a:cs typeface="Georgia"/>
                      </a:endParaRPr>
                    </a:p>
                  </a:txBody>
                  <a:tcPr marL="68580" marR="68580" marT="0" marB="0"/>
                </a:tc>
                <a:tc>
                  <a:txBody>
                    <a:bodyPr/>
                    <a:lstStyle/>
                    <a:p>
                      <a:pPr marL="457200" indent="-359410">
                        <a:spcBef>
                          <a:spcPts val="300"/>
                        </a:spcBef>
                        <a:spcAft>
                          <a:spcPts val="300"/>
                        </a:spcAft>
                      </a:pPr>
                      <a:r>
                        <a:rPr lang="en-ZA" sz="2000" dirty="0">
                          <a:effectLst/>
                          <a:latin typeface="Arial"/>
                          <a:ea typeface="Georgia"/>
                          <a:cs typeface="Georgia"/>
                        </a:rPr>
                        <a:t>Item Segment:  Expenditure  </a:t>
                      </a:r>
                      <a:endParaRPr lang="en-ZA" sz="2000" dirty="0">
                        <a:effectLst/>
                        <a:latin typeface="Georgia"/>
                        <a:ea typeface="Georgia"/>
                        <a:cs typeface="Georgia"/>
                      </a:endParaRPr>
                    </a:p>
                  </a:txBody>
                  <a:tcPr marL="68580" marR="68580" marT="0" marB="0"/>
                </a:tc>
              </a:tr>
              <a:tr h="370840">
                <a:tc>
                  <a:txBody>
                    <a:bodyPr/>
                    <a:lstStyle/>
                    <a:p>
                      <a:pPr marL="457200" indent="-367030">
                        <a:spcBef>
                          <a:spcPts val="300"/>
                        </a:spcBef>
                        <a:spcAft>
                          <a:spcPts val="300"/>
                        </a:spcAft>
                      </a:pPr>
                      <a:r>
                        <a:rPr lang="en-ZA" sz="2000" smtClean="0">
                          <a:effectLst/>
                          <a:latin typeface="Arial"/>
                          <a:ea typeface="Georgia"/>
                          <a:cs typeface="Georgia"/>
                        </a:rPr>
                        <a:t>IZ</a:t>
                      </a:r>
                      <a:endParaRPr lang="en-ZA" sz="3200" dirty="0">
                        <a:effectLst/>
                        <a:latin typeface="Georgia"/>
                        <a:ea typeface="Georgia"/>
                        <a:cs typeface="Georgia"/>
                      </a:endParaRPr>
                    </a:p>
                  </a:txBody>
                  <a:tcPr marL="68580" marR="68580" marT="0" marB="0"/>
                </a:tc>
                <a:tc>
                  <a:txBody>
                    <a:bodyPr/>
                    <a:lstStyle/>
                    <a:p>
                      <a:pPr marL="457200" indent="-359410">
                        <a:spcBef>
                          <a:spcPts val="300"/>
                        </a:spcBef>
                        <a:spcAft>
                          <a:spcPts val="300"/>
                        </a:spcAft>
                      </a:pPr>
                      <a:r>
                        <a:rPr lang="en-ZA" sz="2000" dirty="0">
                          <a:effectLst/>
                          <a:latin typeface="Arial"/>
                          <a:ea typeface="Georgia"/>
                          <a:cs typeface="Georgia"/>
                        </a:rPr>
                        <a:t>Item Segment:  Gains and Losses</a:t>
                      </a:r>
                      <a:endParaRPr lang="en-ZA" sz="2000" dirty="0">
                        <a:effectLst/>
                        <a:latin typeface="Georgia"/>
                        <a:ea typeface="Georgia"/>
                        <a:cs typeface="Georgia"/>
                      </a:endParaRPr>
                    </a:p>
                  </a:txBody>
                  <a:tcPr marL="68580" marR="68580" marT="0" marB="0"/>
                </a:tc>
              </a:tr>
              <a:tr h="370840">
                <a:tc>
                  <a:txBody>
                    <a:bodyPr/>
                    <a:lstStyle/>
                    <a:p>
                      <a:pPr marL="457200" indent="-367030">
                        <a:spcBef>
                          <a:spcPts val="300"/>
                        </a:spcBef>
                        <a:spcAft>
                          <a:spcPts val="300"/>
                        </a:spcAft>
                      </a:pPr>
                      <a:r>
                        <a:rPr lang="en-ZA" sz="2000">
                          <a:effectLst/>
                          <a:latin typeface="Arial"/>
                          <a:ea typeface="Georgia"/>
                          <a:cs typeface="Georgia"/>
                        </a:rPr>
                        <a:t>IR</a:t>
                      </a:r>
                      <a:endParaRPr lang="en-ZA" sz="3200">
                        <a:effectLst/>
                        <a:latin typeface="Georgia"/>
                        <a:ea typeface="Georgia"/>
                        <a:cs typeface="Georgia"/>
                      </a:endParaRPr>
                    </a:p>
                  </a:txBody>
                  <a:tcPr marL="68580" marR="68580" marT="0" marB="0"/>
                </a:tc>
                <a:tc>
                  <a:txBody>
                    <a:bodyPr/>
                    <a:lstStyle/>
                    <a:p>
                      <a:pPr marL="457200" indent="-359410">
                        <a:spcBef>
                          <a:spcPts val="300"/>
                        </a:spcBef>
                        <a:spcAft>
                          <a:spcPts val="300"/>
                        </a:spcAft>
                      </a:pPr>
                      <a:r>
                        <a:rPr lang="en-ZA" sz="2000" dirty="0">
                          <a:effectLst/>
                          <a:latin typeface="Arial"/>
                          <a:ea typeface="Georgia"/>
                          <a:cs typeface="Georgia"/>
                        </a:rPr>
                        <a:t>Item Segment:  Revenue</a:t>
                      </a:r>
                      <a:endParaRPr lang="en-ZA" sz="2000" dirty="0">
                        <a:effectLst/>
                        <a:latin typeface="Georgia"/>
                        <a:ea typeface="Georgia"/>
                        <a:cs typeface="Georgia"/>
                      </a:endParaRPr>
                    </a:p>
                  </a:txBody>
                  <a:tcPr marL="68580" marR="68580" marT="0" marB="0"/>
                </a:tc>
              </a:tr>
              <a:tr h="370840">
                <a:tc>
                  <a:txBody>
                    <a:bodyPr/>
                    <a:lstStyle/>
                    <a:p>
                      <a:pPr marL="457200" indent="-367030">
                        <a:spcBef>
                          <a:spcPts val="300"/>
                        </a:spcBef>
                        <a:spcAft>
                          <a:spcPts val="300"/>
                        </a:spcAft>
                      </a:pPr>
                      <a:r>
                        <a:rPr lang="en-ZA" sz="2000">
                          <a:effectLst/>
                          <a:latin typeface="Arial"/>
                          <a:ea typeface="Georgia"/>
                          <a:cs typeface="Georgia"/>
                        </a:rPr>
                        <a:t>P</a:t>
                      </a:r>
                      <a:endParaRPr lang="en-ZA" sz="3200">
                        <a:effectLst/>
                        <a:latin typeface="Georgia"/>
                        <a:ea typeface="Georgia"/>
                        <a:cs typeface="Georgia"/>
                      </a:endParaRPr>
                    </a:p>
                  </a:txBody>
                  <a:tcPr marL="68580" marR="68580" marT="0" marB="0"/>
                </a:tc>
                <a:tc>
                  <a:txBody>
                    <a:bodyPr/>
                    <a:lstStyle/>
                    <a:p>
                      <a:pPr marL="457200" indent="-359410">
                        <a:spcBef>
                          <a:spcPts val="300"/>
                        </a:spcBef>
                        <a:spcAft>
                          <a:spcPts val="300"/>
                        </a:spcAft>
                      </a:pPr>
                      <a:r>
                        <a:rPr lang="en-ZA" sz="2000" dirty="0">
                          <a:effectLst/>
                          <a:latin typeface="Arial"/>
                          <a:ea typeface="Georgia"/>
                          <a:cs typeface="Georgia"/>
                        </a:rPr>
                        <a:t>Project</a:t>
                      </a:r>
                      <a:endParaRPr lang="en-ZA" sz="2000" dirty="0">
                        <a:effectLst/>
                        <a:latin typeface="Georgia"/>
                        <a:ea typeface="Georgia"/>
                        <a:cs typeface="Georgia"/>
                      </a:endParaRPr>
                    </a:p>
                  </a:txBody>
                  <a:tcPr marL="68580" marR="68580" marT="0" marB="0"/>
                </a:tc>
              </a:tr>
              <a:tr h="370840">
                <a:tc>
                  <a:txBody>
                    <a:bodyPr/>
                    <a:lstStyle/>
                    <a:p>
                      <a:pPr marL="457200" indent="-367030">
                        <a:spcBef>
                          <a:spcPts val="300"/>
                        </a:spcBef>
                        <a:spcAft>
                          <a:spcPts val="300"/>
                        </a:spcAft>
                      </a:pPr>
                      <a:r>
                        <a:rPr lang="en-ZA" sz="2000" dirty="0">
                          <a:effectLst/>
                          <a:latin typeface="Arial"/>
                          <a:ea typeface="Georgia"/>
                          <a:cs typeface="Georgia"/>
                        </a:rPr>
                        <a:t>R</a:t>
                      </a:r>
                      <a:endParaRPr lang="en-ZA" sz="3200" dirty="0">
                        <a:effectLst/>
                        <a:latin typeface="Georgia"/>
                        <a:ea typeface="Georgia"/>
                        <a:cs typeface="Georgia"/>
                      </a:endParaRPr>
                    </a:p>
                  </a:txBody>
                  <a:tcPr marL="68580" marR="68580" marT="0" marB="0"/>
                </a:tc>
                <a:tc>
                  <a:txBody>
                    <a:bodyPr/>
                    <a:lstStyle/>
                    <a:p>
                      <a:pPr marL="457200" indent="-359410">
                        <a:spcBef>
                          <a:spcPts val="300"/>
                        </a:spcBef>
                        <a:spcAft>
                          <a:spcPts val="300"/>
                        </a:spcAft>
                      </a:pPr>
                      <a:r>
                        <a:rPr lang="en-ZA" sz="2000" dirty="0">
                          <a:effectLst/>
                          <a:latin typeface="Arial"/>
                          <a:ea typeface="Georgia"/>
                          <a:cs typeface="Georgia"/>
                        </a:rPr>
                        <a:t>Regional Indicator</a:t>
                      </a:r>
                      <a:endParaRPr lang="en-ZA" sz="2000" dirty="0">
                        <a:effectLst/>
                        <a:latin typeface="Georgia"/>
                        <a:ea typeface="Georgia"/>
                        <a:cs typeface="Georgia"/>
                      </a:endParaRPr>
                    </a:p>
                  </a:txBody>
                  <a:tcPr marL="68580" marR="68580" marT="0" marB="0"/>
                </a:tc>
              </a:tr>
            </a:tbl>
          </a:graphicData>
        </a:graphic>
      </p:graphicFrame>
    </p:spTree>
    <p:extLst>
      <p:ext uri="{BB962C8B-B14F-4D97-AF65-F5344CB8AC3E}">
        <p14:creationId xmlns:p14="http://schemas.microsoft.com/office/powerpoint/2010/main" val="3516640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70</a:t>
            </a:fld>
            <a:endParaRPr lang="en-US" sz="1400" b="0">
              <a:solidFill>
                <a:srgbClr val="000000"/>
              </a:solidFill>
              <a:latin typeface="Arial"/>
            </a:endParaRPr>
          </a:p>
        </p:txBody>
      </p:sp>
      <p:sp>
        <p:nvSpPr>
          <p:cNvPr id="5" name="Title 1"/>
          <p:cNvSpPr txBox="1">
            <a:spLocks noGrp="1"/>
          </p:cNvSpPr>
          <p:nvPr>
            <p:ph type="title"/>
          </p:nvPr>
        </p:nvSpPr>
        <p:spPr>
          <a:xfrm>
            <a:off x="152400" y="76200"/>
            <a:ext cx="8884096"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All 7 segments – Allocating a transaction – Typical transaction – Expenditure - Current</a:t>
            </a:r>
            <a:endParaRPr lang="en-Z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96752"/>
            <a:ext cx="9036496"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4601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763000" cy="909464"/>
          </a:xfrm>
        </p:spPr>
        <p:txBody>
          <a:bodyPr/>
          <a:lstStyle/>
          <a:p>
            <a:r>
              <a:rPr lang="en-ZA" dirty="0"/>
              <a:t>The City of Tshwane purchases a desk for the Municipal Manager for an amount of R11,400</a:t>
            </a:r>
            <a:r>
              <a:rPr lang="en-ZA" dirty="0" smtClean="0"/>
              <a:t>. Please allocate the Debit leg of the transaction.</a:t>
            </a:r>
            <a:endParaRPr lang="en-ZA" dirty="0"/>
          </a:p>
        </p:txBody>
      </p:sp>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71</a:t>
            </a:fld>
            <a:endParaRPr lang="en-US" sz="1400" b="0">
              <a:solidFill>
                <a:srgbClr val="000000"/>
              </a:solidFill>
              <a:latin typeface="Arial"/>
            </a:endParaRPr>
          </a:p>
        </p:txBody>
      </p:sp>
      <p:sp>
        <p:nvSpPr>
          <p:cNvPr id="5" name="Title 1"/>
          <p:cNvSpPr txBox="1">
            <a:spLocks noGrp="1"/>
          </p:cNvSpPr>
          <p:nvPr>
            <p:ph type="title"/>
          </p:nvPr>
        </p:nvSpPr>
        <p:spPr>
          <a:xfrm>
            <a:off x="152400" y="76200"/>
            <a:ext cx="8884096"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All 7 segments – Allocating a transaction – Typical transaction – Expenditure - Capital</a:t>
            </a:r>
            <a:endParaRPr lang="en-ZA"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0928"/>
            <a:ext cx="9144000" cy="305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9156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57D364-0D4B-4A39-B399-BF6BCF0A3E9E}" type="slidenum">
              <a:rPr lang="en-US" smtClean="0"/>
              <a:pPr>
                <a:defRPr/>
              </a:pPr>
              <a:t>72</a:t>
            </a:fld>
            <a:endParaRPr lang="en-US" sz="1400" b="0">
              <a:solidFill>
                <a:srgbClr val="000000"/>
              </a:solidFill>
              <a:latin typeface="Arial"/>
            </a:endParaRPr>
          </a:p>
        </p:txBody>
      </p:sp>
      <p:sp>
        <p:nvSpPr>
          <p:cNvPr id="5" name="Title 1"/>
          <p:cNvSpPr txBox="1">
            <a:spLocks noGrp="1"/>
          </p:cNvSpPr>
          <p:nvPr>
            <p:ph type="title"/>
          </p:nvPr>
        </p:nvSpPr>
        <p:spPr>
          <a:xfrm>
            <a:off x="152400" y="76200"/>
            <a:ext cx="874008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All 7 segments – Allocating a transaction – Typical transaction – Expenditure - Capital</a:t>
            </a:r>
            <a:endParaRPr lang="en-ZA" dirty="0"/>
          </a:p>
        </p:txBody>
      </p:sp>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79512" y="1268760"/>
            <a:ext cx="8839135" cy="4392780"/>
          </a:xfrm>
          <a:prstGeom prst="rect">
            <a:avLst/>
          </a:prstGeom>
        </p:spPr>
      </p:pic>
    </p:spTree>
    <p:extLst>
      <p:ext uri="{BB962C8B-B14F-4D97-AF65-F5344CB8AC3E}">
        <p14:creationId xmlns:p14="http://schemas.microsoft.com/office/powerpoint/2010/main" val="35684309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ZA"/>
          </a:p>
        </p:txBody>
      </p:sp>
      <p:sp>
        <p:nvSpPr>
          <p:cNvPr id="7" name="Content Placeholder 6"/>
          <p:cNvSpPr>
            <a:spLocks noGrp="1"/>
          </p:cNvSpPr>
          <p:nvPr>
            <p:ph idx="1"/>
          </p:nvPr>
        </p:nvSpPr>
        <p:spPr>
          <a:xfrm>
            <a:off x="152400" y="1295400"/>
            <a:ext cx="8763000" cy="1197496"/>
          </a:xfrm>
        </p:spPr>
        <p:txBody>
          <a:bodyPr/>
          <a:lstStyle/>
          <a:p>
            <a:r>
              <a:rPr lang="en-ZA" dirty="0"/>
              <a:t>The City of Tshwane transfers an amount of R10,000,000 to the Gauteng Housing department </a:t>
            </a:r>
            <a:r>
              <a:rPr lang="en-ZA" dirty="0" smtClean="0"/>
              <a:t>for building </a:t>
            </a:r>
            <a:r>
              <a:rPr lang="en-ZA" dirty="0"/>
              <a:t>of Taxi Rank</a:t>
            </a:r>
            <a:r>
              <a:rPr lang="en-ZA" dirty="0" smtClean="0"/>
              <a:t>. Please allocate the debit leg of this transaction.</a:t>
            </a:r>
            <a:endParaRPr lang="en-ZA" dirty="0"/>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73</a:t>
            </a:fld>
            <a:endParaRPr lang="en-US" sz="1400" b="0">
              <a:solidFill>
                <a:srgbClr val="000000"/>
              </a:solidFill>
              <a:latin typeface="Arial"/>
            </a:endParaRPr>
          </a:p>
        </p:txBody>
      </p:sp>
      <p:sp>
        <p:nvSpPr>
          <p:cNvPr id="4" name="Title 1"/>
          <p:cNvSpPr txBox="1">
            <a:spLocks/>
          </p:cNvSpPr>
          <p:nvPr/>
        </p:nvSpPr>
        <p:spPr>
          <a:xfrm>
            <a:off x="152400" y="76200"/>
            <a:ext cx="874008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All 7 segments – Allocating a transaction – Typical transaction – Expenditure - Transfers</a:t>
            </a:r>
            <a:endParaRPr lang="en-ZA"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0928"/>
            <a:ext cx="9144000" cy="305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316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74</a:t>
            </a:fld>
            <a:endParaRPr lang="en-US" sz="1400" b="0">
              <a:solidFill>
                <a:srgbClr val="000000"/>
              </a:solidFill>
              <a:latin typeface="Arial"/>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77483" y="1772816"/>
            <a:ext cx="8236842" cy="3883048"/>
          </a:xfrm>
          <a:prstGeom prst="rect">
            <a:avLst/>
          </a:prstGeom>
        </p:spPr>
      </p:pic>
      <p:sp>
        <p:nvSpPr>
          <p:cNvPr id="4" name="Title 1"/>
          <p:cNvSpPr txBox="1">
            <a:spLocks/>
          </p:cNvSpPr>
          <p:nvPr/>
        </p:nvSpPr>
        <p:spPr>
          <a:xfrm>
            <a:off x="152400" y="76200"/>
            <a:ext cx="8740080" cy="838200"/>
          </a:xfrm>
          <a:prstGeom prst="rect">
            <a:avLst/>
          </a:prstGeom>
        </p:spPr>
        <p:txBody>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ZA" dirty="0" smtClean="0"/>
              <a:t>All 7 segments – Allocating a transaction – Typical transaction – Expenditure - Transfers</a:t>
            </a:r>
            <a:endParaRPr lang="en-ZA" dirty="0"/>
          </a:p>
        </p:txBody>
      </p:sp>
    </p:spTree>
    <p:extLst>
      <p:ext uri="{BB962C8B-B14F-4D97-AF65-F5344CB8AC3E}">
        <p14:creationId xmlns:p14="http://schemas.microsoft.com/office/powerpoint/2010/main" val="38691501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t>Allocation of transactions</a:t>
            </a:r>
            <a:endParaRPr lang="en-ZA" dirty="0"/>
          </a:p>
        </p:txBody>
      </p:sp>
      <p:sp>
        <p:nvSpPr>
          <p:cNvPr id="4" name="Content Placeholder 3"/>
          <p:cNvSpPr>
            <a:spLocks noGrp="1"/>
          </p:cNvSpPr>
          <p:nvPr>
            <p:ph idx="1"/>
          </p:nvPr>
        </p:nvSpPr>
        <p:spPr/>
        <p:txBody>
          <a:bodyPr/>
          <a:lstStyle/>
          <a:p>
            <a:r>
              <a:rPr lang="en-ZA" dirty="0" smtClean="0"/>
              <a:t>What does the municipality do from here</a:t>
            </a:r>
          </a:p>
          <a:p>
            <a:pPr marL="457200" lvl="1" indent="0">
              <a:buNone/>
            </a:pPr>
            <a:r>
              <a:rPr lang="en-ZA" dirty="0" smtClean="0"/>
              <a:t>Find typical day to day transactions and work out your allocations.</a:t>
            </a:r>
          </a:p>
          <a:p>
            <a:pPr marL="457200" lvl="1" indent="0">
              <a:buNone/>
            </a:pPr>
            <a:r>
              <a:rPr lang="en-ZA" dirty="0" smtClean="0"/>
              <a:t>Find secondary allocation for the Project and costing segment.</a:t>
            </a:r>
          </a:p>
          <a:p>
            <a:pPr marL="457200" lvl="1" indent="0">
              <a:buNone/>
            </a:pPr>
            <a:r>
              <a:rPr lang="en-ZA" dirty="0" smtClean="0"/>
              <a:t>Find non typical transactions and work out your allocations.</a:t>
            </a:r>
          </a:p>
          <a:p>
            <a:pPr marL="457200" lvl="1" indent="0">
              <a:buNone/>
            </a:pPr>
            <a:r>
              <a:rPr lang="en-ZA" dirty="0" smtClean="0"/>
              <a:t>For transactions you cannot find the allocation, send an email to </a:t>
            </a:r>
            <a:r>
              <a:rPr lang="en-ZA" dirty="0" smtClean="0">
                <a:hlinkClick r:id="rId2"/>
              </a:rPr>
              <a:t>lgscoa@treasury.gov.za</a:t>
            </a:r>
            <a:endParaRPr lang="en-ZA" dirty="0" smtClean="0"/>
          </a:p>
          <a:p>
            <a:pPr marL="457200" lvl="1" indent="0">
              <a:buNone/>
            </a:pPr>
            <a:endParaRPr lang="en-ZA" dirty="0"/>
          </a:p>
        </p:txBody>
      </p:sp>
      <p:sp>
        <p:nvSpPr>
          <p:cNvPr id="2" name="Slide Number Placeholder 1"/>
          <p:cNvSpPr>
            <a:spLocks noGrp="1"/>
          </p:cNvSpPr>
          <p:nvPr>
            <p:ph type="sldNum" sz="quarter" idx="12"/>
          </p:nvPr>
        </p:nvSpPr>
        <p:spPr/>
        <p:txBody>
          <a:bodyPr/>
          <a:lstStyle/>
          <a:p>
            <a:pPr>
              <a:defRPr/>
            </a:pPr>
            <a:fld id="{0493F1DA-6E9C-4917-8822-CC53EC274FB1}" type="slidenum">
              <a:rPr lang="en-US" smtClean="0"/>
              <a:pPr>
                <a:defRPr/>
              </a:pPr>
              <a:t>75</a:t>
            </a:fld>
            <a:endParaRPr lang="en-US" sz="1400" b="0">
              <a:solidFill>
                <a:srgbClr val="000000"/>
              </a:solidFill>
              <a:latin typeface="Arial"/>
            </a:endParaRPr>
          </a:p>
        </p:txBody>
      </p:sp>
    </p:spTree>
    <p:extLst>
      <p:ext uri="{BB962C8B-B14F-4D97-AF65-F5344CB8AC3E}">
        <p14:creationId xmlns:p14="http://schemas.microsoft.com/office/powerpoint/2010/main" val="35183879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ZA" smtClean="0"/>
              <a:t>Questions</a:t>
            </a:r>
          </a:p>
        </p:txBody>
      </p:sp>
      <p:sp>
        <p:nvSpPr>
          <p:cNvPr id="4" name="Slide Number Placeholder 3"/>
          <p:cNvSpPr>
            <a:spLocks noGrp="1"/>
          </p:cNvSpPr>
          <p:nvPr>
            <p:ph type="sldNum" sz="quarter" idx="12"/>
          </p:nvPr>
        </p:nvSpPr>
        <p:spPr/>
        <p:txBody>
          <a:bodyPr/>
          <a:lstStyle/>
          <a:p>
            <a:pPr>
              <a:defRPr/>
            </a:pPr>
            <a:fld id="{28142F3E-A3E0-4D4E-AE3D-747F5B7D8C87}" type="slidenum">
              <a:rPr lang="en-US" smtClean="0"/>
              <a:pPr>
                <a:defRPr/>
              </a:pPr>
              <a:t>76</a:t>
            </a:fld>
            <a:endParaRPr lang="en-US" sz="1400" b="0">
              <a:solidFill>
                <a:srgbClr val="000000"/>
              </a:solidFill>
              <a:latin typeface="Arial"/>
            </a:endParaRPr>
          </a:p>
        </p:txBody>
      </p:sp>
      <p:pic>
        <p:nvPicPr>
          <p:cNvPr id="49156" name="Picture 2" descr="C:\Users\ajay.INVICTUS\AppData\Local\Microsoft\Windows\Temporary Internet Files\Content.IE5\37J1QPFJ\MC900441498[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05100" y="1752600"/>
            <a:ext cx="3657600" cy="365760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1321D72-09C2-4136-8C0C-65442D342BF2}" type="slidenum">
              <a:rPr lang="en-US" smtClean="0"/>
              <a:pPr>
                <a:defRPr/>
              </a:pPr>
              <a:t>8</a:t>
            </a:fld>
            <a:endParaRPr lang="en-US" sz="1400" b="0">
              <a:solidFill>
                <a:srgbClr val="000000"/>
              </a:solidFill>
              <a:latin typeface="Arial"/>
            </a:endParaRPr>
          </a:p>
        </p:txBody>
      </p:sp>
      <p:sp>
        <p:nvSpPr>
          <p:cNvPr id="4" name="Rectangle 2"/>
          <p:cNvSpPr txBox="1">
            <a:spLocks noChangeArrowheads="1"/>
          </p:cNvSpPr>
          <p:nvPr/>
        </p:nvSpPr>
        <p:spPr bwMode="auto">
          <a:xfrm>
            <a:off x="0" y="31761"/>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smtClean="0"/>
              <a:t>The structure of the chart – Version 5.1</a:t>
            </a:r>
            <a:endParaRPr lang="en-US" b="1" dirty="0" smtClean="0"/>
          </a:p>
        </p:txBody>
      </p:sp>
      <p:sp>
        <p:nvSpPr>
          <p:cNvPr id="5" name="Rectangle 4"/>
          <p:cNvSpPr/>
          <p:nvPr/>
        </p:nvSpPr>
        <p:spPr>
          <a:xfrm>
            <a:off x="179512" y="1188432"/>
            <a:ext cx="8856984" cy="1200329"/>
          </a:xfrm>
          <a:prstGeom prst="rect">
            <a:avLst/>
          </a:prstGeom>
        </p:spPr>
        <p:txBody>
          <a:bodyPr wrap="square">
            <a:spAutoFit/>
          </a:bodyPr>
          <a:lstStyle/>
          <a:p>
            <a:pPr lvl="1" indent="-457200">
              <a:spcAft>
                <a:spcPts val="600"/>
              </a:spcAft>
              <a:buFontTx/>
              <a:buChar char="•"/>
            </a:pPr>
            <a:r>
              <a:rPr lang="en-ZA" dirty="0"/>
              <a:t>The multi-dimensional SCOA classification framework does not necessitate a fixed account structure.  However, it is recommend the following fixed structure can be for utilised throughout all municipalities and municipal entities in ensuring consistency should the system application be able to accommodate the coding</a:t>
            </a:r>
          </a:p>
        </p:txBody>
      </p:sp>
      <p:graphicFrame>
        <p:nvGraphicFramePr>
          <p:cNvPr id="2" name="Table 1"/>
          <p:cNvGraphicFramePr>
            <a:graphicFrameLocks noGrp="1"/>
          </p:cNvGraphicFramePr>
          <p:nvPr>
            <p:extLst>
              <p:ext uri="{D42A27DB-BD31-4B8C-83A1-F6EECF244321}">
                <p14:modId xmlns:p14="http://schemas.microsoft.com/office/powerpoint/2010/main" val="2430870662"/>
              </p:ext>
            </p:extLst>
          </p:nvPr>
        </p:nvGraphicFramePr>
        <p:xfrm>
          <a:off x="174475" y="2388761"/>
          <a:ext cx="8762996" cy="1005840"/>
        </p:xfrm>
        <a:graphic>
          <a:graphicData uri="http://schemas.openxmlformats.org/drawingml/2006/table">
            <a:tbl>
              <a:tblPr firstRow="1" firstCol="1" bandRow="1">
                <a:tableStyleId>{93296810-A885-4BE3-A3E7-6D5BEEA58F35}</a:tableStyleId>
              </a:tblPr>
              <a:tblGrid>
                <a:gridCol w="1253360"/>
                <a:gridCol w="1251606"/>
                <a:gridCol w="1251606"/>
                <a:gridCol w="1251606"/>
                <a:gridCol w="1251606"/>
                <a:gridCol w="1251606"/>
                <a:gridCol w="1251606"/>
              </a:tblGrid>
              <a:tr h="0">
                <a:tc>
                  <a:txBody>
                    <a:bodyPr/>
                    <a:lstStyle/>
                    <a:p>
                      <a:pPr marL="0" indent="0">
                        <a:spcBef>
                          <a:spcPts val="1200"/>
                        </a:spcBef>
                        <a:spcAft>
                          <a:spcPts val="0"/>
                        </a:spcAft>
                      </a:pPr>
                      <a:r>
                        <a:rPr lang="en-ZA" sz="1400" dirty="0">
                          <a:effectLst/>
                        </a:rPr>
                        <a:t>Segment</a:t>
                      </a:r>
                      <a:endParaRPr lang="en-ZA" sz="2000" dirty="0">
                        <a:effectLst/>
                        <a:latin typeface="Georgia"/>
                        <a:ea typeface="Georgia"/>
                        <a:cs typeface="Georgia"/>
                      </a:endParaRPr>
                    </a:p>
                  </a:txBody>
                  <a:tcPr marL="68580" marR="68580" marT="0" marB="0"/>
                </a:tc>
                <a:tc>
                  <a:txBody>
                    <a:bodyPr/>
                    <a:lstStyle/>
                    <a:p>
                      <a:pPr marL="0" indent="0">
                        <a:spcBef>
                          <a:spcPts val="1200"/>
                        </a:spcBef>
                        <a:spcAft>
                          <a:spcPts val="0"/>
                        </a:spcAft>
                      </a:pPr>
                      <a:r>
                        <a:rPr lang="en-ZA" sz="1400" dirty="0">
                          <a:effectLst/>
                        </a:rPr>
                        <a:t>Function</a:t>
                      </a:r>
                      <a:endParaRPr lang="en-ZA" sz="2000" dirty="0">
                        <a:effectLst/>
                        <a:latin typeface="Georgia"/>
                        <a:ea typeface="Georgia"/>
                        <a:cs typeface="Georgia"/>
                      </a:endParaRPr>
                    </a:p>
                  </a:txBody>
                  <a:tcPr marL="68580" marR="68580" marT="0" marB="0"/>
                </a:tc>
                <a:tc>
                  <a:txBody>
                    <a:bodyPr/>
                    <a:lstStyle/>
                    <a:p>
                      <a:pPr marL="0" indent="0">
                        <a:spcBef>
                          <a:spcPts val="1200"/>
                        </a:spcBef>
                        <a:spcAft>
                          <a:spcPts val="0"/>
                        </a:spcAft>
                      </a:pPr>
                      <a:r>
                        <a:rPr lang="en-ZA" sz="1400" dirty="0">
                          <a:effectLst/>
                        </a:rPr>
                        <a:t>Fund</a:t>
                      </a:r>
                      <a:endParaRPr lang="en-ZA" sz="2000" dirty="0">
                        <a:effectLst/>
                        <a:latin typeface="Georgia"/>
                        <a:ea typeface="Georgia"/>
                        <a:cs typeface="Georgia"/>
                      </a:endParaRPr>
                    </a:p>
                  </a:txBody>
                  <a:tcPr marL="68580" marR="68580" marT="0" marB="0"/>
                </a:tc>
                <a:tc>
                  <a:txBody>
                    <a:bodyPr/>
                    <a:lstStyle/>
                    <a:p>
                      <a:pPr marL="0" indent="0" algn="l" defTabSz="914400" rtl="0" eaLnBrk="1" latinLnBrk="0" hangingPunct="1">
                        <a:spcBef>
                          <a:spcPts val="1200"/>
                        </a:spcBef>
                        <a:spcAft>
                          <a:spcPts val="0"/>
                        </a:spcAft>
                      </a:pPr>
                      <a:r>
                        <a:rPr lang="en-ZA" sz="1400" b="1" kern="1200" dirty="0">
                          <a:solidFill>
                            <a:schemeClr val="lt1"/>
                          </a:solidFill>
                          <a:effectLst/>
                          <a:latin typeface="+mn-lt"/>
                          <a:ea typeface="+mn-ea"/>
                          <a:cs typeface="+mn-cs"/>
                        </a:rPr>
                        <a:t>Item</a:t>
                      </a:r>
                    </a:p>
                  </a:txBody>
                  <a:tcPr marL="68580" marR="68580" marT="0" marB="0"/>
                </a:tc>
                <a:tc>
                  <a:txBody>
                    <a:bodyPr/>
                    <a:lstStyle/>
                    <a:p>
                      <a:pPr marL="0" indent="0" algn="l" defTabSz="914400" rtl="0" eaLnBrk="1" latinLnBrk="0" hangingPunct="1">
                        <a:spcBef>
                          <a:spcPts val="1200"/>
                        </a:spcBef>
                        <a:spcAft>
                          <a:spcPts val="0"/>
                        </a:spcAft>
                      </a:pPr>
                      <a:r>
                        <a:rPr lang="en-ZA" sz="1400" b="1" kern="1200" dirty="0">
                          <a:solidFill>
                            <a:schemeClr val="lt1"/>
                          </a:solidFill>
                          <a:effectLst/>
                          <a:latin typeface="+mn-lt"/>
                          <a:ea typeface="+mn-ea"/>
                          <a:cs typeface="+mn-cs"/>
                        </a:rPr>
                        <a:t>Project</a:t>
                      </a:r>
                    </a:p>
                  </a:txBody>
                  <a:tcPr marL="68580" marR="68580" marT="0" marB="0"/>
                </a:tc>
                <a:tc>
                  <a:txBody>
                    <a:bodyPr/>
                    <a:lstStyle/>
                    <a:p>
                      <a:pPr marL="0" indent="0" algn="l" defTabSz="914400" rtl="0" eaLnBrk="1" latinLnBrk="0" hangingPunct="1">
                        <a:spcBef>
                          <a:spcPts val="1200"/>
                        </a:spcBef>
                        <a:spcAft>
                          <a:spcPts val="0"/>
                        </a:spcAft>
                      </a:pPr>
                      <a:r>
                        <a:rPr lang="en-ZA" sz="1400" b="1" kern="1200" dirty="0">
                          <a:solidFill>
                            <a:schemeClr val="lt1"/>
                          </a:solidFill>
                          <a:effectLst/>
                          <a:latin typeface="+mn-lt"/>
                          <a:ea typeface="+mn-ea"/>
                          <a:cs typeface="+mn-cs"/>
                        </a:rPr>
                        <a:t>Costing</a:t>
                      </a:r>
                    </a:p>
                  </a:txBody>
                  <a:tcPr marL="68580" marR="68580" marT="0" marB="0"/>
                </a:tc>
                <a:tc>
                  <a:txBody>
                    <a:bodyPr/>
                    <a:lstStyle/>
                    <a:p>
                      <a:pPr marL="0" indent="0" algn="l" defTabSz="914400" rtl="0" eaLnBrk="1" latinLnBrk="0" hangingPunct="1">
                        <a:spcBef>
                          <a:spcPts val="1200"/>
                        </a:spcBef>
                        <a:spcAft>
                          <a:spcPts val="0"/>
                        </a:spcAft>
                      </a:pPr>
                      <a:r>
                        <a:rPr lang="en-ZA" sz="1400" b="1" kern="1200" dirty="0">
                          <a:solidFill>
                            <a:schemeClr val="lt1"/>
                          </a:solidFill>
                          <a:effectLst/>
                          <a:latin typeface="+mn-lt"/>
                          <a:ea typeface="+mn-ea"/>
                          <a:cs typeface="+mn-cs"/>
                        </a:rPr>
                        <a:t>Regional Indicator</a:t>
                      </a:r>
                    </a:p>
                  </a:txBody>
                  <a:tcPr marL="68580" marR="68580" marT="0" marB="0"/>
                </a:tc>
              </a:tr>
              <a:tr h="0">
                <a:tc>
                  <a:txBody>
                    <a:bodyPr/>
                    <a:lstStyle/>
                    <a:p>
                      <a:pPr marL="0" indent="0">
                        <a:spcBef>
                          <a:spcPts val="1200"/>
                        </a:spcBef>
                        <a:spcAft>
                          <a:spcPts val="0"/>
                        </a:spcAft>
                      </a:pPr>
                      <a:r>
                        <a:rPr lang="en-ZA" sz="1400" dirty="0">
                          <a:effectLst/>
                        </a:rPr>
                        <a:t>Code Count</a:t>
                      </a:r>
                      <a:endParaRPr lang="en-ZA" sz="2000" dirty="0">
                        <a:effectLst/>
                      </a:endParaRPr>
                    </a:p>
                    <a:p>
                      <a:pPr marL="0" indent="0">
                        <a:spcBef>
                          <a:spcPts val="1200"/>
                        </a:spcBef>
                        <a:spcAft>
                          <a:spcPts val="0"/>
                        </a:spcAft>
                      </a:pPr>
                      <a:r>
                        <a:rPr lang="en-ZA" sz="1400" dirty="0">
                          <a:effectLst/>
                        </a:rPr>
                        <a:t>Total:  86</a:t>
                      </a:r>
                      <a:endParaRPr lang="en-ZA" sz="2000" dirty="0">
                        <a:effectLst/>
                        <a:latin typeface="Georgia"/>
                        <a:ea typeface="Georgia"/>
                        <a:cs typeface="Georgia"/>
                      </a:endParaRPr>
                    </a:p>
                  </a:txBody>
                  <a:tcPr marL="68580" marR="68580" marT="0" marB="0"/>
                </a:tc>
                <a:tc>
                  <a:txBody>
                    <a:bodyPr/>
                    <a:lstStyle/>
                    <a:p>
                      <a:pPr marL="0" indent="0">
                        <a:spcBef>
                          <a:spcPts val="1200"/>
                        </a:spcBef>
                        <a:spcAft>
                          <a:spcPts val="0"/>
                        </a:spcAft>
                      </a:pPr>
                      <a:r>
                        <a:rPr lang="en-ZA" sz="1400" dirty="0">
                          <a:effectLst/>
                        </a:rPr>
                        <a:t>13 </a:t>
                      </a:r>
                      <a:r>
                        <a:rPr lang="en-ZA" sz="1400" dirty="0" smtClean="0">
                          <a:effectLst/>
                        </a:rPr>
                        <a:t>columns </a:t>
                      </a:r>
                    </a:p>
                    <a:p>
                      <a:pPr marL="0" indent="0">
                        <a:spcBef>
                          <a:spcPts val="1200"/>
                        </a:spcBef>
                        <a:spcAft>
                          <a:spcPts val="0"/>
                        </a:spcAft>
                      </a:pPr>
                      <a:r>
                        <a:rPr lang="en-ZA" sz="1400" dirty="0" smtClean="0">
                          <a:effectLst/>
                        </a:rPr>
                        <a:t>3 digits</a:t>
                      </a:r>
                      <a:endParaRPr lang="en-ZA" sz="2000" dirty="0">
                        <a:effectLst/>
                        <a:latin typeface="Georgia"/>
                        <a:ea typeface="Georgia"/>
                        <a:cs typeface="Georgia"/>
                      </a:endParaRPr>
                    </a:p>
                  </a:txBody>
                  <a:tcPr marL="68580" marR="68580" marT="0" marB="0"/>
                </a:tc>
                <a:tc>
                  <a:txBody>
                    <a:bodyPr/>
                    <a:lstStyle/>
                    <a:p>
                      <a:pPr marL="0" indent="0">
                        <a:spcBef>
                          <a:spcPts val="1200"/>
                        </a:spcBef>
                        <a:spcAft>
                          <a:spcPts val="0"/>
                        </a:spcAft>
                      </a:pPr>
                      <a:r>
                        <a:rPr lang="en-ZA" sz="1400" smtClean="0">
                          <a:effectLst/>
                        </a:rPr>
                        <a:t>13 columns </a:t>
                      </a:r>
                    </a:p>
                    <a:p>
                      <a:pPr marL="0" indent="0">
                        <a:spcBef>
                          <a:spcPts val="1200"/>
                        </a:spcBef>
                        <a:spcAft>
                          <a:spcPts val="0"/>
                        </a:spcAft>
                      </a:pPr>
                      <a:r>
                        <a:rPr lang="en-ZA" sz="1400" smtClean="0">
                          <a:effectLst/>
                        </a:rPr>
                        <a:t>3 digits</a:t>
                      </a:r>
                      <a:endParaRPr lang="en-ZA" sz="2000" dirty="0">
                        <a:effectLst/>
                        <a:latin typeface="Georgia"/>
                        <a:ea typeface="Georgia"/>
                        <a:cs typeface="Georgia"/>
                      </a:endParaRPr>
                    </a:p>
                  </a:txBody>
                  <a:tcPr marL="68580" marR="68580" marT="0" marB="0"/>
                </a:tc>
                <a:tc>
                  <a:txBody>
                    <a:bodyPr/>
                    <a:lstStyle/>
                    <a:p>
                      <a:pPr marL="0" indent="0">
                        <a:spcBef>
                          <a:spcPts val="1200"/>
                        </a:spcBef>
                        <a:spcAft>
                          <a:spcPts val="0"/>
                        </a:spcAft>
                      </a:pPr>
                      <a:r>
                        <a:rPr lang="en-ZA" sz="1400" smtClean="0">
                          <a:effectLst/>
                        </a:rPr>
                        <a:t>13 columns </a:t>
                      </a:r>
                    </a:p>
                    <a:p>
                      <a:pPr marL="0" indent="0">
                        <a:spcBef>
                          <a:spcPts val="1200"/>
                        </a:spcBef>
                        <a:spcAft>
                          <a:spcPts val="0"/>
                        </a:spcAft>
                      </a:pPr>
                      <a:r>
                        <a:rPr lang="en-ZA" sz="1400" smtClean="0">
                          <a:effectLst/>
                        </a:rPr>
                        <a:t>3 digits</a:t>
                      </a:r>
                      <a:endParaRPr lang="en-ZA" sz="2000" dirty="0">
                        <a:effectLst/>
                        <a:latin typeface="Georgia"/>
                        <a:ea typeface="Georgia"/>
                        <a:cs typeface="Georgia"/>
                      </a:endParaRPr>
                    </a:p>
                  </a:txBody>
                  <a:tcPr marL="68580" marR="68580" marT="0" marB="0"/>
                </a:tc>
                <a:tc>
                  <a:txBody>
                    <a:bodyPr/>
                    <a:lstStyle/>
                    <a:p>
                      <a:pPr marL="0" indent="0">
                        <a:spcBef>
                          <a:spcPts val="1200"/>
                        </a:spcBef>
                        <a:spcAft>
                          <a:spcPts val="0"/>
                        </a:spcAft>
                      </a:pPr>
                      <a:r>
                        <a:rPr lang="en-ZA" sz="1400" smtClean="0">
                          <a:effectLst/>
                        </a:rPr>
                        <a:t>13 columns </a:t>
                      </a:r>
                    </a:p>
                    <a:p>
                      <a:pPr marL="0" indent="0">
                        <a:spcBef>
                          <a:spcPts val="1200"/>
                        </a:spcBef>
                        <a:spcAft>
                          <a:spcPts val="0"/>
                        </a:spcAft>
                      </a:pPr>
                      <a:r>
                        <a:rPr lang="en-ZA" sz="1400" smtClean="0">
                          <a:effectLst/>
                        </a:rPr>
                        <a:t>3 digits</a:t>
                      </a:r>
                      <a:endParaRPr lang="en-ZA" sz="2000" dirty="0">
                        <a:effectLst/>
                        <a:latin typeface="Georgia"/>
                        <a:ea typeface="Georgia"/>
                        <a:cs typeface="Georgia"/>
                      </a:endParaRPr>
                    </a:p>
                  </a:txBody>
                  <a:tcPr marL="68580" marR="68580" marT="0" marB="0"/>
                </a:tc>
                <a:tc>
                  <a:txBody>
                    <a:bodyPr/>
                    <a:lstStyle/>
                    <a:p>
                      <a:pPr marL="0" indent="0">
                        <a:spcBef>
                          <a:spcPts val="1200"/>
                        </a:spcBef>
                        <a:spcAft>
                          <a:spcPts val="0"/>
                        </a:spcAft>
                      </a:pPr>
                      <a:r>
                        <a:rPr lang="en-ZA" sz="1400" smtClean="0">
                          <a:effectLst/>
                        </a:rPr>
                        <a:t>13 columns </a:t>
                      </a:r>
                    </a:p>
                    <a:p>
                      <a:pPr marL="0" indent="0">
                        <a:spcBef>
                          <a:spcPts val="1200"/>
                        </a:spcBef>
                        <a:spcAft>
                          <a:spcPts val="0"/>
                        </a:spcAft>
                      </a:pPr>
                      <a:r>
                        <a:rPr lang="en-ZA" sz="1400" smtClean="0">
                          <a:effectLst/>
                        </a:rPr>
                        <a:t>3 digits</a:t>
                      </a:r>
                      <a:endParaRPr lang="en-ZA" sz="2000" dirty="0">
                        <a:effectLst/>
                        <a:latin typeface="Georgia"/>
                        <a:ea typeface="Georgia"/>
                        <a:cs typeface="Georgia"/>
                      </a:endParaRPr>
                    </a:p>
                  </a:txBody>
                  <a:tcPr marL="68580" marR="68580" marT="0" marB="0"/>
                </a:tc>
                <a:tc>
                  <a:txBody>
                    <a:bodyPr/>
                    <a:lstStyle/>
                    <a:p>
                      <a:pPr marL="0" indent="0">
                        <a:spcBef>
                          <a:spcPts val="1200"/>
                        </a:spcBef>
                        <a:spcAft>
                          <a:spcPts val="0"/>
                        </a:spcAft>
                      </a:pPr>
                      <a:r>
                        <a:rPr lang="en-ZA" sz="1400" dirty="0" smtClean="0">
                          <a:effectLst/>
                        </a:rPr>
                        <a:t>13 columns </a:t>
                      </a:r>
                    </a:p>
                    <a:p>
                      <a:pPr marL="0" indent="0">
                        <a:spcBef>
                          <a:spcPts val="1200"/>
                        </a:spcBef>
                        <a:spcAft>
                          <a:spcPts val="0"/>
                        </a:spcAft>
                      </a:pPr>
                      <a:r>
                        <a:rPr lang="en-ZA" sz="1400" dirty="0" smtClean="0">
                          <a:effectLst/>
                        </a:rPr>
                        <a:t>3 digits</a:t>
                      </a:r>
                      <a:endParaRPr lang="en-ZA" sz="2000" dirty="0">
                        <a:effectLst/>
                        <a:latin typeface="Georgia"/>
                        <a:ea typeface="Georgia"/>
                        <a:cs typeface="Georgia"/>
                      </a:endParaRPr>
                    </a:p>
                  </a:txBody>
                  <a:tcPr marL="68580" marR="68580" marT="0" marB="0"/>
                </a:tc>
              </a:tr>
            </a:tbl>
          </a:graphicData>
        </a:graphic>
      </p:graphicFrame>
      <p:sp>
        <p:nvSpPr>
          <p:cNvPr id="7" name="Rectangle 6"/>
          <p:cNvSpPr/>
          <p:nvPr/>
        </p:nvSpPr>
        <p:spPr>
          <a:xfrm>
            <a:off x="179512" y="3429000"/>
            <a:ext cx="8856984" cy="2416046"/>
          </a:xfrm>
          <a:prstGeom prst="rect">
            <a:avLst/>
          </a:prstGeom>
        </p:spPr>
        <p:txBody>
          <a:bodyPr wrap="square">
            <a:spAutoFit/>
          </a:bodyPr>
          <a:lstStyle/>
          <a:p>
            <a:pPr lvl="1" indent="-457200">
              <a:spcAft>
                <a:spcPts val="600"/>
              </a:spcAft>
              <a:buFontTx/>
              <a:buChar char="•"/>
            </a:pPr>
            <a:r>
              <a:rPr lang="en-ZA" dirty="0" smtClean="0"/>
              <a:t>The structure is built to accommodates other stakeholders, currently the following are accommodated.</a:t>
            </a:r>
          </a:p>
          <a:p>
            <a:pPr lvl="2" indent="-457200">
              <a:spcAft>
                <a:spcPts val="600"/>
              </a:spcAft>
              <a:buFontTx/>
              <a:buChar char="•"/>
            </a:pPr>
            <a:r>
              <a:rPr lang="en-ZA" dirty="0" smtClean="0"/>
              <a:t>Department of Water Affairs</a:t>
            </a:r>
          </a:p>
          <a:p>
            <a:pPr lvl="2" indent="-457200">
              <a:spcAft>
                <a:spcPts val="600"/>
              </a:spcAft>
              <a:buFontTx/>
              <a:buChar char="•"/>
            </a:pPr>
            <a:r>
              <a:rPr lang="en-ZA" dirty="0" smtClean="0"/>
              <a:t>NERSA</a:t>
            </a:r>
          </a:p>
          <a:p>
            <a:pPr lvl="2" indent="-457200">
              <a:spcAft>
                <a:spcPts val="600"/>
              </a:spcAft>
              <a:buFontTx/>
              <a:buChar char="•"/>
            </a:pPr>
            <a:r>
              <a:rPr lang="en-ZA" dirty="0" smtClean="0"/>
              <a:t>SARS</a:t>
            </a:r>
          </a:p>
          <a:p>
            <a:pPr lvl="1" indent="-457200">
              <a:spcAft>
                <a:spcPts val="600"/>
              </a:spcAft>
              <a:buFontTx/>
              <a:buChar char="•"/>
            </a:pPr>
            <a:r>
              <a:rPr lang="en-ZA" dirty="0" smtClean="0"/>
              <a:t>Others may follows as </a:t>
            </a:r>
            <a:r>
              <a:rPr lang="en-ZA" b="1" dirty="0" smtClean="0"/>
              <a:t>m</a:t>
            </a:r>
            <a:r>
              <a:rPr lang="en-ZA" dirty="0" smtClean="0"/>
              <a:t>SCOA evolves</a:t>
            </a:r>
          </a:p>
          <a:p>
            <a:pPr lvl="1" indent="-457200">
              <a:spcAft>
                <a:spcPts val="600"/>
              </a:spcAft>
              <a:buFontTx/>
              <a:buChar char="•"/>
            </a:pPr>
            <a:r>
              <a:rPr lang="en-ZA" dirty="0" smtClean="0"/>
              <a:t>In the current piloting phase mSCOA is living document.</a:t>
            </a:r>
          </a:p>
        </p:txBody>
      </p:sp>
    </p:spTree>
    <p:extLst>
      <p:ext uri="{BB962C8B-B14F-4D97-AF65-F5344CB8AC3E}">
        <p14:creationId xmlns:p14="http://schemas.microsoft.com/office/powerpoint/2010/main" val="2505293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1321D72-09C2-4136-8C0C-65442D342BF2}" type="slidenum">
              <a:rPr lang="en-US" smtClean="0"/>
              <a:pPr>
                <a:defRPr/>
              </a:pPr>
              <a:t>9</a:t>
            </a:fld>
            <a:endParaRPr lang="en-US" sz="1400" b="0">
              <a:solidFill>
                <a:srgbClr val="000000"/>
              </a:solidFill>
              <a:latin typeface="Arial"/>
            </a:endParaRPr>
          </a:p>
        </p:txBody>
      </p:sp>
      <p:sp>
        <p:nvSpPr>
          <p:cNvPr id="4" name="Rectangle 2"/>
          <p:cNvSpPr txBox="1">
            <a:spLocks noChangeArrowheads="1"/>
          </p:cNvSpPr>
          <p:nvPr/>
        </p:nvSpPr>
        <p:spPr bwMode="auto">
          <a:xfrm>
            <a:off x="0" y="31761"/>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pPr eaLnBrk="1" hangingPunct="1"/>
            <a:r>
              <a:rPr lang="en-US" b="1" dirty="0" smtClean="0"/>
              <a:t>The structure of the chart – Version 5.1</a:t>
            </a:r>
          </a:p>
        </p:txBody>
      </p:sp>
      <p:sp>
        <p:nvSpPr>
          <p:cNvPr id="5" name="Rectangle 4"/>
          <p:cNvSpPr/>
          <p:nvPr/>
        </p:nvSpPr>
        <p:spPr>
          <a:xfrm>
            <a:off x="179512" y="1188432"/>
            <a:ext cx="8856984" cy="2846933"/>
          </a:xfrm>
          <a:prstGeom prst="rect">
            <a:avLst/>
          </a:prstGeom>
        </p:spPr>
        <p:txBody>
          <a:bodyPr wrap="square">
            <a:spAutoFit/>
          </a:bodyPr>
          <a:lstStyle/>
          <a:p>
            <a:pPr lvl="1" indent="-457200">
              <a:spcAft>
                <a:spcPts val="600"/>
              </a:spcAft>
              <a:buFontTx/>
              <a:buChar char="•"/>
            </a:pPr>
            <a:r>
              <a:rPr lang="en-ZA" dirty="0" smtClean="0"/>
              <a:t>Demonstration of the Excel version of the chart</a:t>
            </a:r>
          </a:p>
          <a:p>
            <a:pPr lvl="2" indent="-457200">
              <a:spcAft>
                <a:spcPts val="600"/>
              </a:spcAft>
              <a:buFontTx/>
              <a:buChar char="•"/>
            </a:pPr>
            <a:r>
              <a:rPr lang="en-ZA" dirty="0" smtClean="0"/>
              <a:t>Highlighting the following</a:t>
            </a:r>
          </a:p>
          <a:p>
            <a:pPr lvl="3" indent="-457200">
              <a:spcAft>
                <a:spcPts val="600"/>
              </a:spcAft>
              <a:buFontTx/>
              <a:buChar char="•"/>
            </a:pPr>
            <a:r>
              <a:rPr lang="en-ZA" dirty="0" smtClean="0"/>
              <a:t>Posting/Non posting levels</a:t>
            </a:r>
          </a:p>
          <a:p>
            <a:pPr lvl="3" indent="-457200">
              <a:spcAft>
                <a:spcPts val="600"/>
              </a:spcAft>
              <a:buFontTx/>
              <a:buChar char="•"/>
            </a:pPr>
            <a:r>
              <a:rPr lang="en-ZA" dirty="0" smtClean="0"/>
              <a:t>Breakdown allowed</a:t>
            </a:r>
          </a:p>
          <a:p>
            <a:pPr lvl="3" indent="-457200">
              <a:spcAft>
                <a:spcPts val="600"/>
              </a:spcAft>
              <a:buFontTx/>
              <a:buChar char="•"/>
            </a:pPr>
            <a:r>
              <a:rPr lang="en-ZA" dirty="0" smtClean="0"/>
              <a:t>Definitions of transactions</a:t>
            </a:r>
          </a:p>
          <a:p>
            <a:pPr lvl="3" indent="-457200">
              <a:spcAft>
                <a:spcPts val="600"/>
              </a:spcAft>
              <a:buFontTx/>
              <a:buChar char="•"/>
            </a:pPr>
            <a:r>
              <a:rPr lang="en-ZA" dirty="0" smtClean="0"/>
              <a:t>Application to District and local Municipalities and Metros</a:t>
            </a:r>
          </a:p>
          <a:p>
            <a:pPr lvl="3" indent="-457200">
              <a:spcAft>
                <a:spcPts val="600"/>
              </a:spcAft>
              <a:buFontTx/>
              <a:buChar char="•"/>
            </a:pPr>
            <a:r>
              <a:rPr lang="en-ZA" dirty="0" smtClean="0"/>
              <a:t>Use of filters</a:t>
            </a:r>
          </a:p>
          <a:p>
            <a:pPr lvl="3" indent="-457200">
              <a:spcAft>
                <a:spcPts val="600"/>
              </a:spcAft>
              <a:buFontTx/>
              <a:buChar char="•"/>
            </a:pPr>
            <a:endParaRPr lang="en-ZA" dirty="0"/>
          </a:p>
        </p:txBody>
      </p:sp>
      <p:sp>
        <p:nvSpPr>
          <p:cNvPr id="8" name="Rectangle 7"/>
          <p:cNvSpPr/>
          <p:nvPr/>
        </p:nvSpPr>
        <p:spPr>
          <a:xfrm>
            <a:off x="0" y="4293096"/>
            <a:ext cx="8856984" cy="369332"/>
          </a:xfrm>
          <a:prstGeom prst="rect">
            <a:avLst/>
          </a:prstGeom>
        </p:spPr>
        <p:txBody>
          <a:bodyPr wrap="square">
            <a:spAutoFit/>
          </a:bodyPr>
          <a:lstStyle/>
          <a:p>
            <a:pPr marL="0" lvl="1">
              <a:spcAft>
                <a:spcPts val="600"/>
              </a:spcAft>
            </a:pPr>
            <a:r>
              <a:rPr lang="en-ZA" dirty="0" smtClean="0">
                <a:hlinkClick r:id="rId2" action="ppaction://hlinkfile"/>
              </a:rPr>
              <a:t>Function segment</a:t>
            </a:r>
            <a:endParaRPr lang="en-ZA" dirty="0"/>
          </a:p>
        </p:txBody>
      </p:sp>
    </p:spTree>
    <p:extLst>
      <p:ext uri="{BB962C8B-B14F-4D97-AF65-F5344CB8AC3E}">
        <p14:creationId xmlns:p14="http://schemas.microsoft.com/office/powerpoint/2010/main" val="205691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D77BA75D44BC469ABAE46C07B5E9FF" ma:contentTypeVersion="1" ma:contentTypeDescription="Create a new document." ma:contentTypeScope="" ma:versionID="fe50b6b98f897cf800d4d84fb3dd0e49">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1B98B2-ABF4-4EF9-B74F-A8FFC7A33019}"/>
</file>

<file path=customXml/itemProps2.xml><?xml version="1.0" encoding="utf-8"?>
<ds:datastoreItem xmlns:ds="http://schemas.openxmlformats.org/officeDocument/2006/customXml" ds:itemID="{B4240D30-7322-4D35-818E-5156127D2DE7}"/>
</file>

<file path=customXml/itemProps3.xml><?xml version="1.0" encoding="utf-8"?>
<ds:datastoreItem xmlns:ds="http://schemas.openxmlformats.org/officeDocument/2006/customXml" ds:itemID="{4A03EEA7-7F6F-4630-A98E-11FD25F06503}"/>
</file>

<file path=docProps/app.xml><?xml version="1.0" encoding="utf-8"?>
<Properties xmlns="http://schemas.openxmlformats.org/officeDocument/2006/extended-properties" xmlns:vt="http://schemas.openxmlformats.org/officeDocument/2006/docPropsVTypes">
  <TotalTime>6471</TotalTime>
  <Words>4969</Words>
  <Application>Microsoft Office PowerPoint</Application>
  <PresentationFormat>On-screen Show (4:3)</PresentationFormat>
  <Paragraphs>514</Paragraphs>
  <Slides>76</Slides>
  <Notes>7</Notes>
  <HiddenSlides>0</HiddenSlides>
  <MMClips>0</MMClips>
  <ScaleCrop>false</ScaleCrop>
  <HeadingPairs>
    <vt:vector size="4" baseType="variant">
      <vt:variant>
        <vt:lpstr>Theme</vt:lpstr>
      </vt:variant>
      <vt:variant>
        <vt:i4>2</vt:i4>
      </vt:variant>
      <vt:variant>
        <vt:lpstr>Slide Titles</vt:lpstr>
      </vt:variant>
      <vt:variant>
        <vt:i4>76</vt:i4>
      </vt:variant>
    </vt:vector>
  </HeadingPairs>
  <TitlesOfParts>
    <vt:vector size="78" baseType="lpstr">
      <vt:lpstr>Office Theme</vt:lpstr>
      <vt:lpstr>Blank Presentation</vt:lpstr>
      <vt:lpstr> Demystifying Standard Chart of Accounts (mSCOA)  Chapter 3 – Classify, analyse and report on the economic classification using all segments of the standard chart of Accounts (mSCOA)</vt:lpstr>
      <vt:lpstr>Outcomes</vt:lpstr>
      <vt:lpstr>The 7 Segments of mSCOA</vt:lpstr>
      <vt:lpstr>Understanding the mSCOA tables</vt:lpstr>
      <vt:lpstr>Understanding the mSCOA tables – Explanation of headings </vt:lpstr>
      <vt:lpstr>The structure of the chart – Version 5.1</vt:lpstr>
      <vt:lpstr>PowerPoint Presentation</vt:lpstr>
      <vt:lpstr>PowerPoint Presentation</vt:lpstr>
      <vt:lpstr>PowerPoint Presentation</vt:lpstr>
      <vt:lpstr>The Fund Segment</vt:lpstr>
      <vt:lpstr>The fund segment – Level 1</vt:lpstr>
      <vt:lpstr>The fund segment – Revenue – Level 2 and 3</vt:lpstr>
      <vt:lpstr>PowerPoint Presentation</vt:lpstr>
      <vt:lpstr>PowerPoint Presentation</vt:lpstr>
      <vt:lpstr>PowerPoint Presentation</vt:lpstr>
      <vt:lpstr>The Function Segment</vt:lpstr>
      <vt:lpstr>PowerPoint Presentation</vt:lpstr>
      <vt:lpstr>The Function Segment –Overall and definitions</vt:lpstr>
      <vt:lpstr>The Function Segment –Overall and definitions</vt:lpstr>
      <vt:lpstr>PowerPoint Presentation</vt:lpstr>
      <vt:lpstr>PowerPoint Presentation</vt:lpstr>
      <vt:lpstr>PowerPoint Presentation</vt:lpstr>
      <vt:lpstr>The Item Segment -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item segment – Assets, Liabilities and Net Assets</vt:lpstr>
      <vt:lpstr>The item segment – Assets, Liabilities and Net Assets - Definitions</vt:lpstr>
      <vt:lpstr>The project segment</vt:lpstr>
      <vt:lpstr>The project segment</vt:lpstr>
      <vt:lpstr>The project segment - Definitions</vt:lpstr>
      <vt:lpstr>The project segment - Definitions</vt:lpstr>
      <vt:lpstr>The project segment – capital</vt:lpstr>
      <vt:lpstr>The project segment – capital - Infrastructure</vt:lpstr>
      <vt:lpstr>The project segment – capital – Non -Infrastructure</vt:lpstr>
      <vt:lpstr>The project segment – Operational</vt:lpstr>
      <vt:lpstr>The project segment - operational</vt:lpstr>
      <vt:lpstr>The project segment – Operational </vt:lpstr>
      <vt:lpstr>The project segment – Operational : Typical work streams</vt:lpstr>
      <vt:lpstr>The costing Segment</vt:lpstr>
      <vt:lpstr>The costing segment</vt:lpstr>
      <vt:lpstr>The costing segment – Cost Recovery Approach</vt:lpstr>
      <vt:lpstr>The costing segments - Definitions</vt:lpstr>
      <vt:lpstr>The costing segment – Departmental charges</vt:lpstr>
      <vt:lpstr>The costing segment – Internal billings</vt:lpstr>
      <vt:lpstr>The costing segment – Activity Based Recoveries</vt:lpstr>
      <vt:lpstr>The Regional Segment</vt:lpstr>
      <vt:lpstr>The Regional segment</vt:lpstr>
      <vt:lpstr>The regional segment - Structure</vt:lpstr>
      <vt:lpstr>PowerPoint Presentation</vt:lpstr>
      <vt:lpstr>The regional segment - Structure</vt:lpstr>
      <vt:lpstr>The regional segment – The Allocation Principle</vt:lpstr>
      <vt:lpstr>The regional segment – Potential difficulties</vt:lpstr>
      <vt:lpstr>The Municipal Standard Classification Segment</vt:lpstr>
      <vt:lpstr>All 7 segments – Allocating a transaction</vt:lpstr>
      <vt:lpstr>All 7 segments – Allocating a transaction</vt:lpstr>
      <vt:lpstr>All 7 segments – Allocating a transaction – An example</vt:lpstr>
      <vt:lpstr>All 7 segments – Allocating a transaction – Typical transaction – Purchase of Inventory</vt:lpstr>
      <vt:lpstr>All 7 segments – Allocating a transaction – Typical transaction – Purchase of Inventory</vt:lpstr>
      <vt:lpstr>PowerPoint Presentation</vt:lpstr>
      <vt:lpstr>PowerPoint Presentation</vt:lpstr>
      <vt:lpstr>PowerPoint Presentation</vt:lpstr>
      <vt:lpstr>All 7 segments – Allocating a transaction – Typical transaction – Expenditure - Current</vt:lpstr>
      <vt:lpstr>All 7 segments – Allocating a transaction – Typical transaction – Expenditure - Current</vt:lpstr>
      <vt:lpstr>All 7 segments – Allocating a transaction – Typical transaction – Expenditure - Capital</vt:lpstr>
      <vt:lpstr>All 7 segments – Allocating a transaction – Typical transaction – Expenditure - Capital</vt:lpstr>
      <vt:lpstr>PowerPoint Presentation</vt:lpstr>
      <vt:lpstr>PowerPoint Presentation</vt:lpstr>
      <vt:lpstr>Allocation of transactions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Venter</dc:creator>
  <cp:lastModifiedBy>Ajay Natverlal Daya</cp:lastModifiedBy>
  <cp:revision>290</cp:revision>
  <dcterms:created xsi:type="dcterms:W3CDTF">2011-11-16T07:49:28Z</dcterms:created>
  <dcterms:modified xsi:type="dcterms:W3CDTF">2014-11-20T11:05:21Z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0x010100F6D77BA75D44BC469ABAE46C07B5E9FF</vt:lpwstr>
  </property>
</Properties>
</file>