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74" r:id="rId3"/>
    <p:sldId id="317" r:id="rId4"/>
    <p:sldId id="316" r:id="rId5"/>
    <p:sldId id="315" r:id="rId6"/>
    <p:sldId id="314" r:id="rId7"/>
    <p:sldId id="350" r:id="rId8"/>
    <p:sldId id="318" r:id="rId9"/>
    <p:sldId id="319" r:id="rId10"/>
    <p:sldId id="351" r:id="rId11"/>
    <p:sldId id="320" r:id="rId12"/>
    <p:sldId id="352" r:id="rId13"/>
    <p:sldId id="324" r:id="rId14"/>
    <p:sldId id="342" r:id="rId15"/>
    <p:sldId id="343" r:id="rId16"/>
    <p:sldId id="353" r:id="rId17"/>
    <p:sldId id="326" r:id="rId18"/>
    <p:sldId id="333" r:id="rId19"/>
    <p:sldId id="346" r:id="rId20"/>
    <p:sldId id="338" r:id="rId21"/>
    <p:sldId id="334" r:id="rId22"/>
    <p:sldId id="339" r:id="rId23"/>
    <p:sldId id="341" r:id="rId24"/>
    <p:sldId id="327" r:id="rId25"/>
    <p:sldId id="354" r:id="rId26"/>
    <p:sldId id="328" r:id="rId27"/>
    <p:sldId id="329" r:id="rId28"/>
    <p:sldId id="347" r:id="rId29"/>
    <p:sldId id="330" r:id="rId30"/>
    <p:sldId id="331" r:id="rId31"/>
    <p:sldId id="348" r:id="rId32"/>
    <p:sldId id="332" r:id="rId33"/>
    <p:sldId id="349" r:id="rId34"/>
    <p:sldId id="344" r:id="rId35"/>
    <p:sldId id="270" r:id="rId3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22" autoAdjust="0"/>
  </p:normalViewPr>
  <p:slideViewPr>
    <p:cSldViewPr>
      <p:cViewPr varScale="1">
        <p:scale>
          <a:sx n="68" d="100"/>
          <a:sy n="68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DEDB9-0D25-4DB1-8AD5-A0DDBFD34EBD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320B15C-44AB-4EB3-8322-E3FD4AA904CF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Function Segment - Classification of Functions of Government (COFOG) – IMF 2014 – Previously GFS</a:t>
          </a:r>
        </a:p>
      </dgm:t>
    </dgm:pt>
    <dgm:pt modelId="{E5142D57-8140-4F84-9FA4-87A87E66D46D}" type="parTrans" cxnId="{18E18A67-77D8-437A-84CD-9EA18DA66F8A}">
      <dgm:prSet/>
      <dgm:spPr/>
      <dgm:t>
        <a:bodyPr/>
        <a:lstStyle/>
        <a:p>
          <a:endParaRPr lang="en-ZA"/>
        </a:p>
      </dgm:t>
    </dgm:pt>
    <dgm:pt modelId="{5C245DCC-7487-4C1D-B296-5927FFC3B03B}" type="sibTrans" cxnId="{18E18A67-77D8-437A-84CD-9EA18DA66F8A}">
      <dgm:prSet/>
      <dgm:spPr/>
      <dgm:t>
        <a:bodyPr/>
        <a:lstStyle/>
        <a:p>
          <a:endParaRPr lang="en-ZA"/>
        </a:p>
      </dgm:t>
    </dgm:pt>
    <dgm:pt modelId="{C9D1D906-EB0A-4223-92B9-57BB3145E201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Community and Social Services</a:t>
          </a:r>
        </a:p>
      </dgm:t>
    </dgm:pt>
    <dgm:pt modelId="{2984F675-55CF-46DA-A4D8-95755E705A6A}" type="parTrans" cxnId="{8DC35992-76D5-42FD-A74A-0BB2F375012E}">
      <dgm:prSet/>
      <dgm:spPr/>
      <dgm:t>
        <a:bodyPr/>
        <a:lstStyle/>
        <a:p>
          <a:endParaRPr lang="en-ZA"/>
        </a:p>
      </dgm:t>
    </dgm:pt>
    <dgm:pt modelId="{5A89FD1D-32D1-4252-952F-BCC9C0EC266D}" type="sibTrans" cxnId="{8DC35992-76D5-42FD-A74A-0BB2F375012E}">
      <dgm:prSet/>
      <dgm:spPr/>
      <dgm:t>
        <a:bodyPr/>
        <a:lstStyle/>
        <a:p>
          <a:endParaRPr lang="en-ZA"/>
        </a:p>
      </dgm:t>
    </dgm:pt>
    <dgm:pt modelId="{4A8AFCC0-17D7-47AE-AF00-704DED3C0E86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COFOG</a:t>
          </a:r>
        </a:p>
      </dgm:t>
    </dgm:pt>
    <dgm:pt modelId="{5ACE4DC6-61A1-40CF-9538-3BAF6588031C}" type="parTrans" cxnId="{7497B98C-605C-4EFF-A293-93964A744B97}">
      <dgm:prSet/>
      <dgm:spPr/>
      <dgm:t>
        <a:bodyPr/>
        <a:lstStyle/>
        <a:p>
          <a:endParaRPr lang="en-ZA"/>
        </a:p>
      </dgm:t>
    </dgm:pt>
    <dgm:pt modelId="{20E0CBE8-5D6B-4EBA-B8BD-C63ED0E87CB5}" type="sibTrans" cxnId="{7497B98C-605C-4EFF-A293-93964A744B97}">
      <dgm:prSet/>
      <dgm:spPr/>
      <dgm:t>
        <a:bodyPr/>
        <a:lstStyle/>
        <a:p>
          <a:endParaRPr lang="en-ZA"/>
        </a:p>
      </dgm:t>
    </dgm:pt>
    <dgm:pt modelId="{1CC29573-205D-4B76-BF1A-1CE4F5A8E7E7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Core Services – Municipality mandated to render the service</a:t>
          </a:r>
        </a:p>
      </dgm:t>
    </dgm:pt>
    <dgm:pt modelId="{CFCFE23F-8E11-4CB9-8543-2F1C11752813}" type="parTrans" cxnId="{27A63EA7-5213-4822-A52E-96C7BB88279D}">
      <dgm:prSet/>
      <dgm:spPr/>
      <dgm:t>
        <a:bodyPr/>
        <a:lstStyle/>
        <a:p>
          <a:endParaRPr lang="en-ZA"/>
        </a:p>
      </dgm:t>
    </dgm:pt>
    <dgm:pt modelId="{A6CE0789-887B-4FE0-A675-D306D8F71244}" type="sibTrans" cxnId="{27A63EA7-5213-4822-A52E-96C7BB88279D}">
      <dgm:prSet/>
      <dgm:spPr/>
      <dgm:t>
        <a:bodyPr/>
        <a:lstStyle/>
        <a:p>
          <a:endParaRPr lang="en-ZA"/>
        </a:p>
      </dgm:t>
    </dgm:pt>
    <dgm:pt modelId="{73A394C9-EFD1-4E69-8F4C-2A1CF4873CE2}">
      <dgm:prSet custT="1"/>
      <dgm:spPr>
        <a:solidFill>
          <a:srgbClr val="760000"/>
        </a:solidFill>
      </dgm:spPr>
      <dgm:t>
        <a:bodyPr/>
        <a:lstStyle/>
        <a:p>
          <a:r>
            <a:rPr lang="en-ZA" sz="1750" b="1" i="1" dirty="0"/>
            <a:t>Energy Sources</a:t>
          </a:r>
        </a:p>
      </dgm:t>
    </dgm:pt>
    <dgm:pt modelId="{40408A71-9F66-46F9-90DE-7A267B39F606}" type="parTrans" cxnId="{6FCC3D8A-0571-42F4-B109-8538F62BB885}">
      <dgm:prSet/>
      <dgm:spPr/>
      <dgm:t>
        <a:bodyPr/>
        <a:lstStyle/>
        <a:p>
          <a:endParaRPr lang="en-ZA"/>
        </a:p>
      </dgm:t>
    </dgm:pt>
    <dgm:pt modelId="{E5226351-EA2E-4F49-9E4F-BE62DA1E37A0}" type="sibTrans" cxnId="{6FCC3D8A-0571-42F4-B109-8538F62BB885}">
      <dgm:prSet/>
      <dgm:spPr/>
      <dgm:t>
        <a:bodyPr/>
        <a:lstStyle/>
        <a:p>
          <a:endParaRPr lang="en-ZA"/>
        </a:p>
      </dgm:t>
    </dgm:pt>
    <dgm:pt modelId="{2AD3446B-1FBE-47F5-90EC-91B0DDEE9E41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Environmental Protection</a:t>
          </a:r>
        </a:p>
      </dgm:t>
    </dgm:pt>
    <dgm:pt modelId="{24D1B5E7-DA3E-4D58-90D9-3D07912D972B}" type="parTrans" cxnId="{2D8E4061-02D5-4695-9C18-EEB2FB4E85AA}">
      <dgm:prSet/>
      <dgm:spPr/>
      <dgm:t>
        <a:bodyPr/>
        <a:lstStyle/>
        <a:p>
          <a:endParaRPr lang="en-ZA"/>
        </a:p>
      </dgm:t>
    </dgm:pt>
    <dgm:pt modelId="{9CBF602C-2326-4776-928C-98578A9F2C29}" type="sibTrans" cxnId="{2D8E4061-02D5-4695-9C18-EEB2FB4E85AA}">
      <dgm:prSet/>
      <dgm:spPr/>
      <dgm:t>
        <a:bodyPr/>
        <a:lstStyle/>
        <a:p>
          <a:endParaRPr lang="en-ZA"/>
        </a:p>
      </dgm:t>
    </dgm:pt>
    <dgm:pt modelId="{BDABAE7E-6BC7-4BD0-8AB8-D01F4005C8F1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Executive and Council</a:t>
          </a:r>
        </a:p>
      </dgm:t>
    </dgm:pt>
    <dgm:pt modelId="{521A2A00-4D60-4363-A42A-1B5BADCF47A9}" type="parTrans" cxnId="{6C528CFB-BE27-4088-BED2-C9ED4DBFD4AE}">
      <dgm:prSet/>
      <dgm:spPr/>
      <dgm:t>
        <a:bodyPr/>
        <a:lstStyle/>
        <a:p>
          <a:endParaRPr lang="en-ZA"/>
        </a:p>
      </dgm:t>
    </dgm:pt>
    <dgm:pt modelId="{12A70248-8714-4A6D-8939-9CF04D191CA9}" type="sibTrans" cxnId="{6C528CFB-BE27-4088-BED2-C9ED4DBFD4AE}">
      <dgm:prSet/>
      <dgm:spPr/>
      <dgm:t>
        <a:bodyPr/>
        <a:lstStyle/>
        <a:p>
          <a:endParaRPr lang="en-ZA"/>
        </a:p>
      </dgm:t>
    </dgm:pt>
    <dgm:pt modelId="{9B088F51-62F4-456F-94D2-C176CCB835D0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Finance and Administration</a:t>
          </a:r>
        </a:p>
      </dgm:t>
    </dgm:pt>
    <dgm:pt modelId="{B334639A-6B03-402A-9A41-C02ECC950FB0}" type="parTrans" cxnId="{DF223DB3-0AF5-409B-9CFB-8017B13A2AB2}">
      <dgm:prSet/>
      <dgm:spPr/>
      <dgm:t>
        <a:bodyPr/>
        <a:lstStyle/>
        <a:p>
          <a:endParaRPr lang="en-ZA"/>
        </a:p>
      </dgm:t>
    </dgm:pt>
    <dgm:pt modelId="{4D4D949D-5D9C-4894-930B-614B7616B45A}" type="sibTrans" cxnId="{DF223DB3-0AF5-409B-9CFB-8017B13A2AB2}">
      <dgm:prSet/>
      <dgm:spPr/>
      <dgm:t>
        <a:bodyPr/>
        <a:lstStyle/>
        <a:p>
          <a:endParaRPr lang="en-ZA"/>
        </a:p>
      </dgm:t>
    </dgm:pt>
    <dgm:pt modelId="{154C6563-DC33-47CA-AE73-CDD32AA41E51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Health</a:t>
          </a:r>
        </a:p>
      </dgm:t>
    </dgm:pt>
    <dgm:pt modelId="{12107969-D789-456F-B977-A66932B918B8}" type="parTrans" cxnId="{8D2F28F4-E044-481A-85A0-CD2BDAA7C9CD}">
      <dgm:prSet/>
      <dgm:spPr/>
      <dgm:t>
        <a:bodyPr/>
        <a:lstStyle/>
        <a:p>
          <a:endParaRPr lang="en-ZA"/>
        </a:p>
      </dgm:t>
    </dgm:pt>
    <dgm:pt modelId="{F40233F9-CCAC-47BE-847E-A5C7C282ED66}" type="sibTrans" cxnId="{8D2F28F4-E044-481A-85A0-CD2BDAA7C9CD}">
      <dgm:prSet/>
      <dgm:spPr/>
      <dgm:t>
        <a:bodyPr/>
        <a:lstStyle/>
        <a:p>
          <a:endParaRPr lang="en-ZA"/>
        </a:p>
      </dgm:t>
    </dgm:pt>
    <dgm:pt modelId="{129F63BB-FB8E-4ED3-880E-D87268A3BE83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Housing</a:t>
          </a:r>
        </a:p>
      </dgm:t>
    </dgm:pt>
    <dgm:pt modelId="{A447E9CB-AE22-4AC5-BCF8-438EA640CF86}" type="parTrans" cxnId="{3418C1EB-B4E4-4807-BBC4-022786907A71}">
      <dgm:prSet/>
      <dgm:spPr/>
      <dgm:t>
        <a:bodyPr/>
        <a:lstStyle/>
        <a:p>
          <a:endParaRPr lang="en-ZA"/>
        </a:p>
      </dgm:t>
    </dgm:pt>
    <dgm:pt modelId="{E57339CD-EB1E-4C89-ABAC-06DE8DB0670D}" type="sibTrans" cxnId="{3418C1EB-B4E4-4807-BBC4-022786907A71}">
      <dgm:prSet/>
      <dgm:spPr/>
      <dgm:t>
        <a:bodyPr/>
        <a:lstStyle/>
        <a:p>
          <a:endParaRPr lang="en-ZA"/>
        </a:p>
      </dgm:t>
    </dgm:pt>
    <dgm:pt modelId="{195DCE8A-0527-4994-A65C-AC123D2DA49C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Internal Audit</a:t>
          </a:r>
        </a:p>
      </dgm:t>
    </dgm:pt>
    <dgm:pt modelId="{ED19BD58-3061-4C02-AFC6-4ACEF5AB102E}" type="parTrans" cxnId="{1D239235-A3D8-4551-955E-BD9D3BBD19B8}">
      <dgm:prSet/>
      <dgm:spPr/>
      <dgm:t>
        <a:bodyPr/>
        <a:lstStyle/>
        <a:p>
          <a:endParaRPr lang="en-ZA"/>
        </a:p>
      </dgm:t>
    </dgm:pt>
    <dgm:pt modelId="{C022B596-18D0-423D-B686-71EC9C3BFD54}" type="sibTrans" cxnId="{1D239235-A3D8-4551-955E-BD9D3BBD19B8}">
      <dgm:prSet/>
      <dgm:spPr/>
      <dgm:t>
        <a:bodyPr/>
        <a:lstStyle/>
        <a:p>
          <a:endParaRPr lang="en-ZA"/>
        </a:p>
      </dgm:t>
    </dgm:pt>
    <dgm:pt modelId="{E594429F-9996-4FBF-A4F3-7AB0F371C80E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Other</a:t>
          </a:r>
        </a:p>
      </dgm:t>
    </dgm:pt>
    <dgm:pt modelId="{F1B3D255-31C8-41A3-BB48-A85BDF46AB8A}" type="parTrans" cxnId="{FB07C383-9F0C-4559-B96F-9AAF3347AEB5}">
      <dgm:prSet/>
      <dgm:spPr/>
      <dgm:t>
        <a:bodyPr/>
        <a:lstStyle/>
        <a:p>
          <a:endParaRPr lang="en-ZA"/>
        </a:p>
      </dgm:t>
    </dgm:pt>
    <dgm:pt modelId="{060195E4-12FA-49D4-8BE6-76D5DA0E1F34}" type="sibTrans" cxnId="{FB07C383-9F0C-4559-B96F-9AAF3347AEB5}">
      <dgm:prSet/>
      <dgm:spPr/>
      <dgm:t>
        <a:bodyPr/>
        <a:lstStyle/>
        <a:p>
          <a:endParaRPr lang="en-ZA"/>
        </a:p>
      </dgm:t>
    </dgm:pt>
    <dgm:pt modelId="{91E0D510-06FE-413D-8D04-C2333DBED0C0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Planning and Development</a:t>
          </a:r>
        </a:p>
      </dgm:t>
    </dgm:pt>
    <dgm:pt modelId="{14B79990-BA46-4CEC-B938-7A4C5D0A5E65}" type="parTrans" cxnId="{9140B56F-5666-487F-83F1-ED719422E319}">
      <dgm:prSet/>
      <dgm:spPr/>
      <dgm:t>
        <a:bodyPr/>
        <a:lstStyle/>
        <a:p>
          <a:endParaRPr lang="en-ZA"/>
        </a:p>
      </dgm:t>
    </dgm:pt>
    <dgm:pt modelId="{8A9F7B40-4D81-4164-99DF-416BD207B55E}" type="sibTrans" cxnId="{9140B56F-5666-487F-83F1-ED719422E319}">
      <dgm:prSet/>
      <dgm:spPr/>
      <dgm:t>
        <a:bodyPr/>
        <a:lstStyle/>
        <a:p>
          <a:endParaRPr lang="en-ZA"/>
        </a:p>
      </dgm:t>
    </dgm:pt>
    <dgm:pt modelId="{09C046E0-F81E-4E28-8F2E-D599C0E78DDB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Public Safety</a:t>
          </a:r>
        </a:p>
      </dgm:t>
    </dgm:pt>
    <dgm:pt modelId="{6E2875E4-59B8-45F3-85F9-527AF591F15B}" type="parTrans" cxnId="{58D4AE80-2963-45B9-9D49-9A4A99DF19E2}">
      <dgm:prSet/>
      <dgm:spPr/>
      <dgm:t>
        <a:bodyPr/>
        <a:lstStyle/>
        <a:p>
          <a:endParaRPr lang="en-ZA"/>
        </a:p>
      </dgm:t>
    </dgm:pt>
    <dgm:pt modelId="{FAFA890C-A159-494A-A78E-51D34FF7E7E5}" type="sibTrans" cxnId="{58D4AE80-2963-45B9-9D49-9A4A99DF19E2}">
      <dgm:prSet/>
      <dgm:spPr/>
      <dgm:t>
        <a:bodyPr/>
        <a:lstStyle/>
        <a:p>
          <a:endParaRPr lang="en-ZA"/>
        </a:p>
      </dgm:t>
    </dgm:pt>
    <dgm:pt modelId="{741DE4AE-97D0-42B3-8C3F-B76A087AC585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Road Transport</a:t>
          </a:r>
        </a:p>
      </dgm:t>
    </dgm:pt>
    <dgm:pt modelId="{B12D66B2-F841-4739-BD0B-AB219B5E06A1}" type="parTrans" cxnId="{8FC83576-A52B-405B-A531-9E7919721CD9}">
      <dgm:prSet/>
      <dgm:spPr/>
      <dgm:t>
        <a:bodyPr/>
        <a:lstStyle/>
        <a:p>
          <a:endParaRPr lang="en-ZA"/>
        </a:p>
      </dgm:t>
    </dgm:pt>
    <dgm:pt modelId="{20EC576B-85E2-4663-9B80-48FEE326A6BC}" type="sibTrans" cxnId="{8FC83576-A52B-405B-A531-9E7919721CD9}">
      <dgm:prSet/>
      <dgm:spPr/>
      <dgm:t>
        <a:bodyPr/>
        <a:lstStyle/>
        <a:p>
          <a:endParaRPr lang="en-ZA"/>
        </a:p>
      </dgm:t>
    </dgm:pt>
    <dgm:pt modelId="{57093A7F-D702-48C3-9ADA-CF9428ADD3A0}">
      <dgm:prSet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Sport and Recreation</a:t>
          </a:r>
        </a:p>
      </dgm:t>
    </dgm:pt>
    <dgm:pt modelId="{E1BE897E-1223-4737-8D38-8C05A26D788C}" type="parTrans" cxnId="{3A8AD948-F539-4CCF-9A8E-1E1617D68793}">
      <dgm:prSet/>
      <dgm:spPr/>
      <dgm:t>
        <a:bodyPr/>
        <a:lstStyle/>
        <a:p>
          <a:endParaRPr lang="en-ZA"/>
        </a:p>
      </dgm:t>
    </dgm:pt>
    <dgm:pt modelId="{513C74FE-8419-4355-9C3A-992EDF74E67A}" type="sibTrans" cxnId="{3A8AD948-F539-4CCF-9A8E-1E1617D68793}">
      <dgm:prSet/>
      <dgm:spPr/>
      <dgm:t>
        <a:bodyPr/>
        <a:lstStyle/>
        <a:p>
          <a:endParaRPr lang="en-ZA"/>
        </a:p>
      </dgm:t>
    </dgm:pt>
    <dgm:pt modelId="{D44AE3D3-62E6-44CF-A127-57030BC7D63A}">
      <dgm:prSet custT="1"/>
      <dgm:spPr>
        <a:solidFill>
          <a:srgbClr val="760000"/>
        </a:solidFill>
      </dgm:spPr>
      <dgm:t>
        <a:bodyPr/>
        <a:lstStyle/>
        <a:p>
          <a:r>
            <a:rPr lang="en-ZA" sz="1750" b="1" i="1" dirty="0"/>
            <a:t>Waste Management</a:t>
          </a:r>
        </a:p>
      </dgm:t>
    </dgm:pt>
    <dgm:pt modelId="{C29FDF81-6161-4E2B-B5F8-AC3DBC6D7745}" type="parTrans" cxnId="{B001D8BF-F980-48C8-93D6-3D0AB17FE461}">
      <dgm:prSet/>
      <dgm:spPr/>
      <dgm:t>
        <a:bodyPr/>
        <a:lstStyle/>
        <a:p>
          <a:endParaRPr lang="en-ZA"/>
        </a:p>
      </dgm:t>
    </dgm:pt>
    <dgm:pt modelId="{CA1F1067-B7F2-4B90-A318-51E81362BBEE}" type="sibTrans" cxnId="{B001D8BF-F980-48C8-93D6-3D0AB17FE461}">
      <dgm:prSet/>
      <dgm:spPr/>
      <dgm:t>
        <a:bodyPr/>
        <a:lstStyle/>
        <a:p>
          <a:endParaRPr lang="en-ZA"/>
        </a:p>
      </dgm:t>
    </dgm:pt>
    <dgm:pt modelId="{47B2D2ED-BE48-4430-BCF7-DCC86167276F}">
      <dgm:prSet custT="1"/>
      <dgm:spPr>
        <a:solidFill>
          <a:srgbClr val="760000"/>
        </a:solidFill>
      </dgm:spPr>
      <dgm:t>
        <a:bodyPr/>
        <a:lstStyle/>
        <a:p>
          <a:r>
            <a:rPr lang="en-ZA" sz="1750" b="1" i="1" dirty="0"/>
            <a:t>Waste Water Management</a:t>
          </a:r>
        </a:p>
      </dgm:t>
    </dgm:pt>
    <dgm:pt modelId="{621AE6B0-66BB-42B5-9179-4939DED1AFD0}" type="parTrans" cxnId="{423D3035-570D-4D02-BBAD-B37248D16593}">
      <dgm:prSet/>
      <dgm:spPr/>
      <dgm:t>
        <a:bodyPr/>
        <a:lstStyle/>
        <a:p>
          <a:endParaRPr lang="en-ZA"/>
        </a:p>
      </dgm:t>
    </dgm:pt>
    <dgm:pt modelId="{94E0DA7A-8098-4E2F-B310-8E6B7DD966E6}" type="sibTrans" cxnId="{423D3035-570D-4D02-BBAD-B37248D16593}">
      <dgm:prSet/>
      <dgm:spPr/>
      <dgm:t>
        <a:bodyPr/>
        <a:lstStyle/>
        <a:p>
          <a:endParaRPr lang="en-ZA"/>
        </a:p>
      </dgm:t>
    </dgm:pt>
    <dgm:pt modelId="{D969D5DF-984A-4243-87BF-F038D1DC619E}">
      <dgm:prSet custT="1"/>
      <dgm:spPr>
        <a:solidFill>
          <a:srgbClr val="760000"/>
        </a:solidFill>
      </dgm:spPr>
      <dgm:t>
        <a:bodyPr/>
        <a:lstStyle/>
        <a:p>
          <a:r>
            <a:rPr lang="en-ZA" sz="1750" b="1" i="1" dirty="0"/>
            <a:t>Water Management</a:t>
          </a:r>
        </a:p>
      </dgm:t>
    </dgm:pt>
    <dgm:pt modelId="{7AC48282-ADE5-4BAF-A9FE-C1627F217579}" type="parTrans" cxnId="{836921DD-BC55-4EC7-A046-0482B724E84F}">
      <dgm:prSet/>
      <dgm:spPr/>
      <dgm:t>
        <a:bodyPr/>
        <a:lstStyle/>
        <a:p>
          <a:endParaRPr lang="en-ZA"/>
        </a:p>
      </dgm:t>
    </dgm:pt>
    <dgm:pt modelId="{4AD10457-B35E-40B6-9506-F3B2A9286D0A}" type="sibTrans" cxnId="{836921DD-BC55-4EC7-A046-0482B724E84F}">
      <dgm:prSet/>
      <dgm:spPr/>
      <dgm:t>
        <a:bodyPr/>
        <a:lstStyle/>
        <a:p>
          <a:endParaRPr lang="en-ZA"/>
        </a:p>
      </dgm:t>
    </dgm:pt>
    <dgm:pt modelId="{E5246222-A2B5-435B-950B-9A026CD2A5F7}">
      <dgm:prSet custT="1"/>
      <dgm:spPr>
        <a:solidFill>
          <a:srgbClr val="760000"/>
        </a:solidFill>
      </dgm:spPr>
      <dgm:t>
        <a:bodyPr/>
        <a:lstStyle/>
        <a:p>
          <a:endParaRPr lang="en-ZA" sz="1750" dirty="0"/>
        </a:p>
      </dgm:t>
    </dgm:pt>
    <dgm:pt modelId="{D006D617-FF96-4D80-8BFB-1C7698935EF5}" type="parTrans" cxnId="{22132D4C-3C7B-4C28-9954-CC4CCD7C7023}">
      <dgm:prSet/>
      <dgm:spPr/>
      <dgm:t>
        <a:bodyPr/>
        <a:lstStyle/>
        <a:p>
          <a:endParaRPr lang="en-ZA"/>
        </a:p>
      </dgm:t>
    </dgm:pt>
    <dgm:pt modelId="{63A36C4C-BCED-43FF-9EE6-8A4BBE746FBA}" type="sibTrans" cxnId="{22132D4C-3C7B-4C28-9954-CC4CCD7C7023}">
      <dgm:prSet/>
      <dgm:spPr/>
      <dgm:t>
        <a:bodyPr/>
        <a:lstStyle/>
        <a:p>
          <a:endParaRPr lang="en-ZA"/>
        </a:p>
      </dgm:t>
    </dgm:pt>
    <dgm:pt modelId="{4D946057-2B67-4486-8608-907D43E6884C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Non-Core Services – Municipality not mandated to perform the function – SLA with DM or Provincial Entity</a:t>
          </a:r>
        </a:p>
      </dgm:t>
    </dgm:pt>
    <dgm:pt modelId="{66470C24-FD9A-434F-903A-F514EC84AEFC}" type="parTrans" cxnId="{CEEA0BB4-3FC1-459E-8689-686F8EC6FC38}">
      <dgm:prSet/>
      <dgm:spPr/>
      <dgm:t>
        <a:bodyPr/>
        <a:lstStyle/>
        <a:p>
          <a:endParaRPr lang="en-ZA"/>
        </a:p>
      </dgm:t>
    </dgm:pt>
    <dgm:pt modelId="{6BBA3E07-A20A-44D5-AFEA-54DBE3BD9E2A}" type="sibTrans" cxnId="{CEEA0BB4-3FC1-459E-8689-686F8EC6FC38}">
      <dgm:prSet/>
      <dgm:spPr/>
      <dgm:t>
        <a:bodyPr/>
        <a:lstStyle/>
        <a:p>
          <a:endParaRPr lang="en-ZA"/>
        </a:p>
      </dgm:t>
    </dgm:pt>
    <dgm:pt modelId="{D69D35FC-4745-4659-B7EF-A03E7A48EB80}">
      <dgm:prSet phldrT="[Text]" custT="1"/>
      <dgm:spPr>
        <a:solidFill>
          <a:srgbClr val="760000"/>
        </a:solidFill>
      </dgm:spPr>
      <dgm:t>
        <a:bodyPr/>
        <a:lstStyle/>
        <a:p>
          <a:endParaRPr lang="en-ZA" sz="1200" dirty="0"/>
        </a:p>
      </dgm:t>
    </dgm:pt>
    <dgm:pt modelId="{8BF9F73F-B0E1-4EC5-9EB5-1F9B7A5AF532}" type="parTrans" cxnId="{41449DA8-3775-4EE4-9DFC-257F73677CD2}">
      <dgm:prSet/>
      <dgm:spPr/>
      <dgm:t>
        <a:bodyPr/>
        <a:lstStyle/>
        <a:p>
          <a:endParaRPr lang="en-ZA"/>
        </a:p>
      </dgm:t>
    </dgm:pt>
    <dgm:pt modelId="{103E641D-2167-46B4-A035-E1283116EC52}" type="sibTrans" cxnId="{41449DA8-3775-4EE4-9DFC-257F73677CD2}">
      <dgm:prSet/>
      <dgm:spPr/>
      <dgm:t>
        <a:bodyPr/>
        <a:lstStyle/>
        <a:p>
          <a:endParaRPr lang="en-ZA"/>
        </a:p>
      </dgm:t>
    </dgm:pt>
    <dgm:pt modelId="{569473E8-5706-42F6-8BAA-D7448BDDA2CC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Identify the core service for service charges as being</a:t>
          </a:r>
        </a:p>
      </dgm:t>
    </dgm:pt>
    <dgm:pt modelId="{EBA136AB-CF25-4DDC-99A7-9979CD305B04}" type="parTrans" cxnId="{47CEEB05-FAD7-4487-9273-9B0E4A6A064C}">
      <dgm:prSet/>
      <dgm:spPr/>
      <dgm:t>
        <a:bodyPr/>
        <a:lstStyle/>
        <a:p>
          <a:endParaRPr lang="en-ZA"/>
        </a:p>
      </dgm:t>
    </dgm:pt>
    <dgm:pt modelId="{7E3A2A72-EA81-443D-8E96-113F2CDE01A2}" type="sibTrans" cxnId="{47CEEB05-FAD7-4487-9273-9B0E4A6A064C}">
      <dgm:prSet/>
      <dgm:spPr/>
      <dgm:t>
        <a:bodyPr/>
        <a:lstStyle/>
        <a:p>
          <a:endParaRPr lang="en-ZA"/>
        </a:p>
      </dgm:t>
    </dgm:pt>
    <dgm:pt modelId="{EA73B024-561A-49D2-81F6-47CF76F9D400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Tariff Policy needs to identify which functions will be charged out  as indirect (secondary) cost  </a:t>
          </a:r>
        </a:p>
      </dgm:t>
    </dgm:pt>
    <dgm:pt modelId="{332AE827-8F1C-4528-9673-9751F6737E8D}" type="parTrans" cxnId="{2F832F61-1A2B-48FB-9AA2-78C9741EE85A}">
      <dgm:prSet/>
      <dgm:spPr/>
      <dgm:t>
        <a:bodyPr/>
        <a:lstStyle/>
        <a:p>
          <a:endParaRPr lang="en-ZA"/>
        </a:p>
      </dgm:t>
    </dgm:pt>
    <dgm:pt modelId="{FE51C9A3-8BE7-4BB2-B8EE-649A6591CCDC}" type="sibTrans" cxnId="{2F832F61-1A2B-48FB-9AA2-78C9741EE85A}">
      <dgm:prSet/>
      <dgm:spPr/>
      <dgm:t>
        <a:bodyPr/>
        <a:lstStyle/>
        <a:p>
          <a:endParaRPr lang="en-ZA"/>
        </a:p>
      </dgm:t>
    </dgm:pt>
    <dgm:pt modelId="{A0B79DC2-EE37-4FFE-9156-320360804948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Electricity</a:t>
          </a:r>
        </a:p>
      </dgm:t>
    </dgm:pt>
    <dgm:pt modelId="{15B3A705-4BC6-4EFA-8A44-80C077D78901}" type="parTrans" cxnId="{F8507402-C5AA-4607-A5DB-08B520CD5A5E}">
      <dgm:prSet/>
      <dgm:spPr/>
      <dgm:t>
        <a:bodyPr/>
        <a:lstStyle/>
        <a:p>
          <a:endParaRPr lang="en-ZA"/>
        </a:p>
      </dgm:t>
    </dgm:pt>
    <dgm:pt modelId="{97C0B365-001C-4FE9-BCC5-1F23BA97414D}" type="sibTrans" cxnId="{F8507402-C5AA-4607-A5DB-08B520CD5A5E}">
      <dgm:prSet/>
      <dgm:spPr/>
      <dgm:t>
        <a:bodyPr/>
        <a:lstStyle/>
        <a:p>
          <a:endParaRPr lang="en-ZA"/>
        </a:p>
      </dgm:t>
    </dgm:pt>
    <dgm:pt modelId="{B11009C6-8600-49F0-A4BE-609D0345A49C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Waste management</a:t>
          </a:r>
        </a:p>
      </dgm:t>
    </dgm:pt>
    <dgm:pt modelId="{52EE78E3-8669-4673-8013-CAFB90F15D3A}" type="sibTrans" cxnId="{702A60C8-D9CC-4A8C-B909-9E5291101346}">
      <dgm:prSet/>
      <dgm:spPr/>
      <dgm:t>
        <a:bodyPr/>
        <a:lstStyle/>
        <a:p>
          <a:endParaRPr lang="en-ZA"/>
        </a:p>
      </dgm:t>
    </dgm:pt>
    <dgm:pt modelId="{0AB119DC-092D-4E17-B5B7-0776B453EDD4}" type="parTrans" cxnId="{702A60C8-D9CC-4A8C-B909-9E5291101346}">
      <dgm:prSet/>
      <dgm:spPr/>
      <dgm:t>
        <a:bodyPr/>
        <a:lstStyle/>
        <a:p>
          <a:endParaRPr lang="en-ZA"/>
        </a:p>
      </dgm:t>
    </dgm:pt>
    <dgm:pt modelId="{BE6C4087-D71F-4FAB-809E-3F20F7AC8DA0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Waste Water, management</a:t>
          </a:r>
        </a:p>
      </dgm:t>
    </dgm:pt>
    <dgm:pt modelId="{8AB9E803-EADB-4583-BCB8-A7A63CADAA4C}" type="sibTrans" cxnId="{B008AF2F-230E-4B27-AFE8-7656CA53B0B5}">
      <dgm:prSet/>
      <dgm:spPr/>
      <dgm:t>
        <a:bodyPr/>
        <a:lstStyle/>
        <a:p>
          <a:endParaRPr lang="en-ZA"/>
        </a:p>
      </dgm:t>
    </dgm:pt>
    <dgm:pt modelId="{8C45F855-D7DD-482F-8D48-886E5A3113A9}" type="parTrans" cxnId="{B008AF2F-230E-4B27-AFE8-7656CA53B0B5}">
      <dgm:prSet/>
      <dgm:spPr/>
      <dgm:t>
        <a:bodyPr/>
        <a:lstStyle/>
        <a:p>
          <a:endParaRPr lang="en-ZA"/>
        </a:p>
      </dgm:t>
    </dgm:pt>
    <dgm:pt modelId="{8EAC257A-8585-4C3A-B1F4-E6B88A889F49}">
      <dgm:prSet phldrT="[Text]" custT="1"/>
      <dgm:spPr>
        <a:solidFill>
          <a:srgbClr val="760000"/>
        </a:solidFill>
      </dgm:spPr>
      <dgm:t>
        <a:bodyPr/>
        <a:lstStyle/>
        <a:p>
          <a:r>
            <a:rPr lang="en-ZA" sz="1750" dirty="0"/>
            <a:t>Water</a:t>
          </a:r>
        </a:p>
      </dgm:t>
    </dgm:pt>
    <dgm:pt modelId="{570D54B2-649B-4E15-94A6-26237315BA95}" type="sibTrans" cxnId="{068D14EF-A931-4779-B6C2-6EF9E5D08928}">
      <dgm:prSet/>
      <dgm:spPr/>
      <dgm:t>
        <a:bodyPr/>
        <a:lstStyle/>
        <a:p>
          <a:endParaRPr lang="en-ZA"/>
        </a:p>
      </dgm:t>
    </dgm:pt>
    <dgm:pt modelId="{74F527CA-BAFA-4C7A-81BC-BB9D4A93DFB5}" type="parTrans" cxnId="{068D14EF-A931-4779-B6C2-6EF9E5D08928}">
      <dgm:prSet/>
      <dgm:spPr/>
      <dgm:t>
        <a:bodyPr/>
        <a:lstStyle/>
        <a:p>
          <a:endParaRPr lang="en-ZA"/>
        </a:p>
      </dgm:t>
    </dgm:pt>
    <dgm:pt modelId="{7B77DC18-B3E0-48DE-BC10-70D8167347D4}" type="pres">
      <dgm:prSet presAssocID="{947DEDB9-0D25-4DB1-8AD5-A0DDBFD34EBD}" presName="diagram" presStyleCnt="0">
        <dgm:presLayoutVars>
          <dgm:dir/>
          <dgm:resizeHandles val="exact"/>
        </dgm:presLayoutVars>
      </dgm:prSet>
      <dgm:spPr/>
    </dgm:pt>
    <dgm:pt modelId="{F1B9A854-BEBD-4A02-95EA-1D1BAAC1D111}" type="pres">
      <dgm:prSet presAssocID="{5320B15C-44AB-4EB3-8322-E3FD4AA904CF}" presName="node" presStyleLbl="node1" presStyleIdx="0" presStyleCnt="2" custScaleY="198381" custLinFactNeighborX="283" custLinFactNeighborY="-2917">
        <dgm:presLayoutVars>
          <dgm:bulletEnabled val="1"/>
        </dgm:presLayoutVars>
      </dgm:prSet>
      <dgm:spPr/>
    </dgm:pt>
    <dgm:pt modelId="{22377408-FA01-4181-A9CF-6798D0C8AA7C}" type="pres">
      <dgm:prSet presAssocID="{5C245DCC-7487-4C1D-B296-5927FFC3B03B}" presName="sibTrans" presStyleCnt="0"/>
      <dgm:spPr/>
    </dgm:pt>
    <dgm:pt modelId="{22BDAAC8-48F4-4D8A-814D-6947D6B60090}" type="pres">
      <dgm:prSet presAssocID="{4A8AFCC0-17D7-47AE-AF00-704DED3C0E86}" presName="node" presStyleLbl="node1" presStyleIdx="1" presStyleCnt="2" custScaleY="198382">
        <dgm:presLayoutVars>
          <dgm:bulletEnabled val="1"/>
        </dgm:presLayoutVars>
      </dgm:prSet>
      <dgm:spPr/>
    </dgm:pt>
  </dgm:ptLst>
  <dgm:cxnLst>
    <dgm:cxn modelId="{6C528CFB-BE27-4088-BED2-C9ED4DBFD4AE}" srcId="{5320B15C-44AB-4EB3-8322-E3FD4AA904CF}" destId="{BDABAE7E-6BC7-4BD0-8AB8-D01F4005C8F1}" srcOrd="3" destOrd="0" parTransId="{521A2A00-4D60-4363-A42A-1B5BADCF47A9}" sibTransId="{12A70248-8714-4A6D-8939-9CF04D191CA9}"/>
    <dgm:cxn modelId="{58D4AE80-2963-45B9-9D49-9A4A99DF19E2}" srcId="{5320B15C-44AB-4EB3-8322-E3FD4AA904CF}" destId="{09C046E0-F81E-4E28-8F2E-D599C0E78DDB}" srcOrd="10" destOrd="0" parTransId="{6E2875E4-59B8-45F3-85F9-527AF591F15B}" sibTransId="{FAFA890C-A159-494A-A78E-51D34FF7E7E5}"/>
    <dgm:cxn modelId="{8FC83576-A52B-405B-A531-9E7919721CD9}" srcId="{5320B15C-44AB-4EB3-8322-E3FD4AA904CF}" destId="{741DE4AE-97D0-42B3-8C3F-B76A087AC585}" srcOrd="11" destOrd="0" parTransId="{B12D66B2-F841-4739-BD0B-AB219B5E06A1}" sibTransId="{20EC576B-85E2-4663-9B80-48FEE326A6BC}"/>
    <dgm:cxn modelId="{DF223DB3-0AF5-409B-9CFB-8017B13A2AB2}" srcId="{5320B15C-44AB-4EB3-8322-E3FD4AA904CF}" destId="{9B088F51-62F4-456F-94D2-C176CCB835D0}" srcOrd="4" destOrd="0" parTransId="{B334639A-6B03-402A-9A41-C02ECC950FB0}" sibTransId="{4D4D949D-5D9C-4894-930B-614B7616B45A}"/>
    <dgm:cxn modelId="{F3B6FB3E-78CC-4E68-9C08-7A413148E5C9}" type="presOf" srcId="{9B088F51-62F4-456F-94D2-C176CCB835D0}" destId="{F1B9A854-BEBD-4A02-95EA-1D1BAAC1D111}" srcOrd="0" destOrd="5" presId="urn:microsoft.com/office/officeart/2005/8/layout/default"/>
    <dgm:cxn modelId="{47CEEB05-FAD7-4487-9273-9B0E4A6A064C}" srcId="{4A8AFCC0-17D7-47AE-AF00-704DED3C0E86}" destId="{569473E8-5706-42F6-8BAA-D7448BDDA2CC}" srcOrd="2" destOrd="0" parTransId="{EBA136AB-CF25-4DDC-99A7-9979CD305B04}" sibTransId="{7E3A2A72-EA81-443D-8E96-113F2CDE01A2}"/>
    <dgm:cxn modelId="{2FF1153C-160E-4F7C-B911-B6C4CED4B40A}" type="presOf" srcId="{A0B79DC2-EE37-4FFE-9156-320360804948}" destId="{22BDAAC8-48F4-4D8A-814D-6947D6B60090}" srcOrd="0" destOrd="4" presId="urn:microsoft.com/office/officeart/2005/8/layout/default"/>
    <dgm:cxn modelId="{18E18A67-77D8-437A-84CD-9EA18DA66F8A}" srcId="{947DEDB9-0D25-4DB1-8AD5-A0DDBFD34EBD}" destId="{5320B15C-44AB-4EB3-8322-E3FD4AA904CF}" srcOrd="0" destOrd="0" parTransId="{E5142D57-8140-4F84-9FA4-87A87E66D46D}" sibTransId="{5C245DCC-7487-4C1D-B296-5927FFC3B03B}"/>
    <dgm:cxn modelId="{7497B98C-605C-4EFF-A293-93964A744B97}" srcId="{947DEDB9-0D25-4DB1-8AD5-A0DDBFD34EBD}" destId="{4A8AFCC0-17D7-47AE-AF00-704DED3C0E86}" srcOrd="1" destOrd="0" parTransId="{5ACE4DC6-61A1-40CF-9538-3BAF6588031C}" sibTransId="{20E0CBE8-5D6B-4EBA-B8BD-C63ED0E87CB5}"/>
    <dgm:cxn modelId="{6FCC3D8A-0571-42F4-B109-8538F62BB885}" srcId="{5320B15C-44AB-4EB3-8322-E3FD4AA904CF}" destId="{73A394C9-EFD1-4E69-8F4C-2A1CF4873CE2}" srcOrd="1" destOrd="0" parTransId="{40408A71-9F66-46F9-90DE-7A267B39F606}" sibTransId="{E5226351-EA2E-4F49-9E4F-BE62DA1E37A0}"/>
    <dgm:cxn modelId="{702A60C8-D9CC-4A8C-B909-9E5291101346}" srcId="{569473E8-5706-42F6-8BAA-D7448BDDA2CC}" destId="{B11009C6-8600-49F0-A4BE-609D0345A49C}" srcOrd="3" destOrd="0" parTransId="{0AB119DC-092D-4E17-B5B7-0776B453EDD4}" sibTransId="{52EE78E3-8669-4673-8013-CAFB90F15D3A}"/>
    <dgm:cxn modelId="{F8507402-C5AA-4607-A5DB-08B520CD5A5E}" srcId="{569473E8-5706-42F6-8BAA-D7448BDDA2CC}" destId="{A0B79DC2-EE37-4FFE-9156-320360804948}" srcOrd="0" destOrd="0" parTransId="{15B3A705-4BC6-4EFA-8A44-80C077D78901}" sibTransId="{97C0B365-001C-4FE9-BCC5-1F23BA97414D}"/>
    <dgm:cxn modelId="{8109A529-5B33-4953-B5BC-D30A9B842F70}" type="presOf" srcId="{09C046E0-F81E-4E28-8F2E-D599C0E78DDB}" destId="{F1B9A854-BEBD-4A02-95EA-1D1BAAC1D111}" srcOrd="0" destOrd="11" presId="urn:microsoft.com/office/officeart/2005/8/layout/default"/>
    <dgm:cxn modelId="{E4FB9BB4-99EA-4B9D-A9D9-E66D79628110}" type="presOf" srcId="{8EAC257A-8585-4C3A-B1F4-E6B88A889F49}" destId="{22BDAAC8-48F4-4D8A-814D-6947D6B60090}" srcOrd="0" destOrd="5" presId="urn:microsoft.com/office/officeart/2005/8/layout/default"/>
    <dgm:cxn modelId="{18A310DC-54CF-4D51-B515-75C767DF28BC}" type="presOf" srcId="{195DCE8A-0527-4994-A65C-AC123D2DA49C}" destId="{F1B9A854-BEBD-4A02-95EA-1D1BAAC1D111}" srcOrd="0" destOrd="8" presId="urn:microsoft.com/office/officeart/2005/8/layout/default"/>
    <dgm:cxn modelId="{FB07C383-9F0C-4559-B96F-9AAF3347AEB5}" srcId="{5320B15C-44AB-4EB3-8322-E3FD4AA904CF}" destId="{E594429F-9996-4FBF-A4F3-7AB0F371C80E}" srcOrd="8" destOrd="0" parTransId="{F1B3D255-31C8-41A3-BB48-A85BDF46AB8A}" sibTransId="{060195E4-12FA-49D4-8BE6-76D5DA0E1F34}"/>
    <dgm:cxn modelId="{F6DBFABE-5BC2-4C0F-A6EA-1FCE0EA2A24F}" type="presOf" srcId="{D969D5DF-984A-4243-87BF-F038D1DC619E}" destId="{F1B9A854-BEBD-4A02-95EA-1D1BAAC1D111}" srcOrd="0" destOrd="16" presId="urn:microsoft.com/office/officeart/2005/8/layout/default"/>
    <dgm:cxn modelId="{94AE0A8D-8982-4FB3-8216-AADCD4DCA494}" type="presOf" srcId="{E5246222-A2B5-435B-950B-9A026CD2A5F7}" destId="{F1B9A854-BEBD-4A02-95EA-1D1BAAC1D111}" srcOrd="0" destOrd="17" presId="urn:microsoft.com/office/officeart/2005/8/layout/default"/>
    <dgm:cxn modelId="{423D3035-570D-4D02-BBAD-B37248D16593}" srcId="{5320B15C-44AB-4EB3-8322-E3FD4AA904CF}" destId="{47B2D2ED-BE48-4430-BCF7-DCC86167276F}" srcOrd="14" destOrd="0" parTransId="{621AE6B0-66BB-42B5-9179-4939DED1AFD0}" sibTransId="{94E0DA7A-8098-4E2F-B310-8E6B7DD966E6}"/>
    <dgm:cxn modelId="{0625AACE-6667-44C9-B768-0AFF31C4B998}" type="presOf" srcId="{4D946057-2B67-4486-8608-907D43E6884C}" destId="{22BDAAC8-48F4-4D8A-814D-6947D6B60090}" srcOrd="0" destOrd="2" presId="urn:microsoft.com/office/officeart/2005/8/layout/default"/>
    <dgm:cxn modelId="{B001D8BF-F980-48C8-93D6-3D0AB17FE461}" srcId="{5320B15C-44AB-4EB3-8322-E3FD4AA904CF}" destId="{D44AE3D3-62E6-44CF-A127-57030BC7D63A}" srcOrd="13" destOrd="0" parTransId="{C29FDF81-6161-4E2B-B5F8-AC3DBC6D7745}" sibTransId="{CA1F1067-B7F2-4B90-A318-51E81362BBEE}"/>
    <dgm:cxn modelId="{9140B56F-5666-487F-83F1-ED719422E319}" srcId="{5320B15C-44AB-4EB3-8322-E3FD4AA904CF}" destId="{91E0D510-06FE-413D-8D04-C2333DBED0C0}" srcOrd="9" destOrd="0" parTransId="{14B79990-BA46-4CEC-B938-7A4C5D0A5E65}" sibTransId="{8A9F7B40-4D81-4164-99DF-416BD207B55E}"/>
    <dgm:cxn modelId="{068D14EF-A931-4779-B6C2-6EF9E5D08928}" srcId="{569473E8-5706-42F6-8BAA-D7448BDDA2CC}" destId="{8EAC257A-8585-4C3A-B1F4-E6B88A889F49}" srcOrd="1" destOrd="0" parTransId="{74F527CA-BAFA-4C7A-81BC-BB9D4A93DFB5}" sibTransId="{570D54B2-649B-4E15-94A6-26237315BA95}"/>
    <dgm:cxn modelId="{1D239235-A3D8-4551-955E-BD9D3BBD19B8}" srcId="{5320B15C-44AB-4EB3-8322-E3FD4AA904CF}" destId="{195DCE8A-0527-4994-A65C-AC123D2DA49C}" srcOrd="7" destOrd="0" parTransId="{ED19BD58-3061-4C02-AFC6-4ACEF5AB102E}" sibTransId="{C022B596-18D0-423D-B686-71EC9C3BFD54}"/>
    <dgm:cxn modelId="{11380784-AB35-420A-8B8B-79DB0A502224}" type="presOf" srcId="{57093A7F-D702-48C3-9ADA-CF9428ADD3A0}" destId="{F1B9A854-BEBD-4A02-95EA-1D1BAAC1D111}" srcOrd="0" destOrd="13" presId="urn:microsoft.com/office/officeart/2005/8/layout/default"/>
    <dgm:cxn modelId="{CEEA0BB4-3FC1-459E-8689-686F8EC6FC38}" srcId="{4A8AFCC0-17D7-47AE-AF00-704DED3C0E86}" destId="{4D946057-2B67-4486-8608-907D43E6884C}" srcOrd="1" destOrd="0" parTransId="{66470C24-FD9A-434F-903A-F514EC84AEFC}" sibTransId="{6BBA3E07-A20A-44D5-AFEA-54DBE3BD9E2A}"/>
    <dgm:cxn modelId="{8DC35992-76D5-42FD-A74A-0BB2F375012E}" srcId="{5320B15C-44AB-4EB3-8322-E3FD4AA904CF}" destId="{C9D1D906-EB0A-4223-92B9-57BB3145E201}" srcOrd="0" destOrd="0" parTransId="{2984F675-55CF-46DA-A4D8-95755E705A6A}" sibTransId="{5A89FD1D-32D1-4252-952F-BCC9C0EC266D}"/>
    <dgm:cxn modelId="{6B415154-BBDC-4E0D-9DEC-AE0FDD829290}" type="presOf" srcId="{BDABAE7E-6BC7-4BD0-8AB8-D01F4005C8F1}" destId="{F1B9A854-BEBD-4A02-95EA-1D1BAAC1D111}" srcOrd="0" destOrd="4" presId="urn:microsoft.com/office/officeart/2005/8/layout/default"/>
    <dgm:cxn modelId="{03A08105-A7BA-4057-887F-40DEA02809D9}" type="presOf" srcId="{73A394C9-EFD1-4E69-8F4C-2A1CF4873CE2}" destId="{F1B9A854-BEBD-4A02-95EA-1D1BAAC1D111}" srcOrd="0" destOrd="2" presId="urn:microsoft.com/office/officeart/2005/8/layout/default"/>
    <dgm:cxn modelId="{41449DA8-3775-4EE4-9DFC-257F73677CD2}" srcId="{4A8AFCC0-17D7-47AE-AF00-704DED3C0E86}" destId="{D69D35FC-4745-4659-B7EF-A03E7A48EB80}" srcOrd="4" destOrd="0" parTransId="{8BF9F73F-B0E1-4EC5-9EB5-1F9B7A5AF532}" sibTransId="{103E641D-2167-46B4-A035-E1283116EC52}"/>
    <dgm:cxn modelId="{125DB935-81DF-46BC-B131-F0CD9AD208EF}" type="presOf" srcId="{E594429F-9996-4FBF-A4F3-7AB0F371C80E}" destId="{F1B9A854-BEBD-4A02-95EA-1D1BAAC1D111}" srcOrd="0" destOrd="9" presId="urn:microsoft.com/office/officeart/2005/8/layout/default"/>
    <dgm:cxn modelId="{AF3B2A26-62CA-4838-9F16-1659B50A6373}" type="presOf" srcId="{2AD3446B-1FBE-47F5-90EC-91B0DDEE9E41}" destId="{F1B9A854-BEBD-4A02-95EA-1D1BAAC1D111}" srcOrd="0" destOrd="3" presId="urn:microsoft.com/office/officeart/2005/8/layout/default"/>
    <dgm:cxn modelId="{81DB18E8-DD5A-4F4D-80B8-1536E767DD31}" type="presOf" srcId="{D69D35FC-4745-4659-B7EF-A03E7A48EB80}" destId="{22BDAAC8-48F4-4D8A-814D-6947D6B60090}" srcOrd="0" destOrd="9" presId="urn:microsoft.com/office/officeart/2005/8/layout/default"/>
    <dgm:cxn modelId="{21325E26-B443-4FF8-BE73-9F3542CB978C}" type="presOf" srcId="{BE6C4087-D71F-4FAB-809E-3F20F7AC8DA0}" destId="{22BDAAC8-48F4-4D8A-814D-6947D6B60090}" srcOrd="0" destOrd="6" presId="urn:microsoft.com/office/officeart/2005/8/layout/default"/>
    <dgm:cxn modelId="{836921DD-BC55-4EC7-A046-0482B724E84F}" srcId="{5320B15C-44AB-4EB3-8322-E3FD4AA904CF}" destId="{D969D5DF-984A-4243-87BF-F038D1DC619E}" srcOrd="15" destOrd="0" parTransId="{7AC48282-ADE5-4BAF-A9FE-C1627F217579}" sibTransId="{4AD10457-B35E-40B6-9506-F3B2A9286D0A}"/>
    <dgm:cxn modelId="{A6DC8127-C5F1-4087-88C3-82DE17928A74}" type="presOf" srcId="{741DE4AE-97D0-42B3-8C3F-B76A087AC585}" destId="{F1B9A854-BEBD-4A02-95EA-1D1BAAC1D111}" srcOrd="0" destOrd="12" presId="urn:microsoft.com/office/officeart/2005/8/layout/default"/>
    <dgm:cxn modelId="{876955F1-A927-4D4F-9AF8-AB866F40AA08}" type="presOf" srcId="{569473E8-5706-42F6-8BAA-D7448BDDA2CC}" destId="{22BDAAC8-48F4-4D8A-814D-6947D6B60090}" srcOrd="0" destOrd="3" presId="urn:microsoft.com/office/officeart/2005/8/layout/default"/>
    <dgm:cxn modelId="{0EF741AB-CB3D-42C3-AE64-625A057515C7}" type="presOf" srcId="{4A8AFCC0-17D7-47AE-AF00-704DED3C0E86}" destId="{22BDAAC8-48F4-4D8A-814D-6947D6B60090}" srcOrd="0" destOrd="0" presId="urn:microsoft.com/office/officeart/2005/8/layout/default"/>
    <dgm:cxn modelId="{3A8AD948-F539-4CCF-9A8E-1E1617D68793}" srcId="{5320B15C-44AB-4EB3-8322-E3FD4AA904CF}" destId="{57093A7F-D702-48C3-9ADA-CF9428ADD3A0}" srcOrd="12" destOrd="0" parTransId="{E1BE897E-1223-4737-8D38-8C05A26D788C}" sibTransId="{513C74FE-8419-4355-9C3A-992EDF74E67A}"/>
    <dgm:cxn modelId="{07AF7D3B-2F33-424B-A5EB-A09BB4F7EDC3}" type="presOf" srcId="{47B2D2ED-BE48-4430-BCF7-DCC86167276F}" destId="{F1B9A854-BEBD-4A02-95EA-1D1BAAC1D111}" srcOrd="0" destOrd="15" presId="urn:microsoft.com/office/officeart/2005/8/layout/default"/>
    <dgm:cxn modelId="{A5542043-72C4-4A31-AA4B-7037954AF3F3}" type="presOf" srcId="{B11009C6-8600-49F0-A4BE-609D0345A49C}" destId="{22BDAAC8-48F4-4D8A-814D-6947D6B60090}" srcOrd="0" destOrd="7" presId="urn:microsoft.com/office/officeart/2005/8/layout/default"/>
    <dgm:cxn modelId="{3418C1EB-B4E4-4807-BBC4-022786907A71}" srcId="{5320B15C-44AB-4EB3-8322-E3FD4AA904CF}" destId="{129F63BB-FB8E-4ED3-880E-D87268A3BE83}" srcOrd="6" destOrd="0" parTransId="{A447E9CB-AE22-4AC5-BCF8-438EA640CF86}" sibTransId="{E57339CD-EB1E-4C89-ABAC-06DE8DB0670D}"/>
    <dgm:cxn modelId="{02FA2431-58B1-4BC1-A231-DFCA7F530C4F}" type="presOf" srcId="{5320B15C-44AB-4EB3-8322-E3FD4AA904CF}" destId="{F1B9A854-BEBD-4A02-95EA-1D1BAAC1D111}" srcOrd="0" destOrd="0" presId="urn:microsoft.com/office/officeart/2005/8/layout/default"/>
    <dgm:cxn modelId="{683F82A7-2D0D-4097-95CF-94F721B4602F}" type="presOf" srcId="{D44AE3D3-62E6-44CF-A127-57030BC7D63A}" destId="{F1B9A854-BEBD-4A02-95EA-1D1BAAC1D111}" srcOrd="0" destOrd="14" presId="urn:microsoft.com/office/officeart/2005/8/layout/default"/>
    <dgm:cxn modelId="{9D072A7D-06A9-4843-B00E-6AD5FA2249B0}" type="presOf" srcId="{129F63BB-FB8E-4ED3-880E-D87268A3BE83}" destId="{F1B9A854-BEBD-4A02-95EA-1D1BAAC1D111}" srcOrd="0" destOrd="7" presId="urn:microsoft.com/office/officeart/2005/8/layout/default"/>
    <dgm:cxn modelId="{7CA2892D-44F2-4F61-8E21-310A2254388D}" type="presOf" srcId="{947DEDB9-0D25-4DB1-8AD5-A0DDBFD34EBD}" destId="{7B77DC18-B3E0-48DE-BC10-70D8167347D4}" srcOrd="0" destOrd="0" presId="urn:microsoft.com/office/officeart/2005/8/layout/default"/>
    <dgm:cxn modelId="{D75F12E4-5CE3-4052-A7F7-3871F7637AA6}" type="presOf" srcId="{154C6563-DC33-47CA-AE73-CDD32AA41E51}" destId="{F1B9A854-BEBD-4A02-95EA-1D1BAAC1D111}" srcOrd="0" destOrd="6" presId="urn:microsoft.com/office/officeart/2005/8/layout/default"/>
    <dgm:cxn modelId="{2F832F61-1A2B-48FB-9AA2-78C9741EE85A}" srcId="{4A8AFCC0-17D7-47AE-AF00-704DED3C0E86}" destId="{EA73B024-561A-49D2-81F6-47CF76F9D400}" srcOrd="3" destOrd="0" parTransId="{332AE827-8F1C-4528-9673-9751F6737E8D}" sibTransId="{FE51C9A3-8BE7-4BB2-B8EE-649A6591CCDC}"/>
    <dgm:cxn modelId="{B008AF2F-230E-4B27-AFE8-7656CA53B0B5}" srcId="{569473E8-5706-42F6-8BAA-D7448BDDA2CC}" destId="{BE6C4087-D71F-4FAB-809E-3F20F7AC8DA0}" srcOrd="2" destOrd="0" parTransId="{8C45F855-D7DD-482F-8D48-886E5A3113A9}" sibTransId="{8AB9E803-EADB-4583-BCB8-A7A63CADAA4C}"/>
    <dgm:cxn modelId="{27A63EA7-5213-4822-A52E-96C7BB88279D}" srcId="{4A8AFCC0-17D7-47AE-AF00-704DED3C0E86}" destId="{1CC29573-205D-4B76-BF1A-1CE4F5A8E7E7}" srcOrd="0" destOrd="0" parTransId="{CFCFE23F-8E11-4CB9-8543-2F1C11752813}" sibTransId="{A6CE0789-887B-4FE0-A675-D306D8F71244}"/>
    <dgm:cxn modelId="{9EB51062-EFEE-4381-B8EE-52DBD17571D9}" type="presOf" srcId="{EA73B024-561A-49D2-81F6-47CF76F9D400}" destId="{22BDAAC8-48F4-4D8A-814D-6947D6B60090}" srcOrd="0" destOrd="8" presId="urn:microsoft.com/office/officeart/2005/8/layout/default"/>
    <dgm:cxn modelId="{8D2F28F4-E044-481A-85A0-CD2BDAA7C9CD}" srcId="{5320B15C-44AB-4EB3-8322-E3FD4AA904CF}" destId="{154C6563-DC33-47CA-AE73-CDD32AA41E51}" srcOrd="5" destOrd="0" parTransId="{12107969-D789-456F-B977-A66932B918B8}" sibTransId="{F40233F9-CCAC-47BE-847E-A5C7C282ED66}"/>
    <dgm:cxn modelId="{2D8E4061-02D5-4695-9C18-EEB2FB4E85AA}" srcId="{5320B15C-44AB-4EB3-8322-E3FD4AA904CF}" destId="{2AD3446B-1FBE-47F5-90EC-91B0DDEE9E41}" srcOrd="2" destOrd="0" parTransId="{24D1B5E7-DA3E-4D58-90D9-3D07912D972B}" sibTransId="{9CBF602C-2326-4776-928C-98578A9F2C29}"/>
    <dgm:cxn modelId="{81C766A5-D2AC-4C16-8D0A-87E6029E4767}" type="presOf" srcId="{91E0D510-06FE-413D-8D04-C2333DBED0C0}" destId="{F1B9A854-BEBD-4A02-95EA-1D1BAAC1D111}" srcOrd="0" destOrd="10" presId="urn:microsoft.com/office/officeart/2005/8/layout/default"/>
    <dgm:cxn modelId="{22132D4C-3C7B-4C28-9954-CC4CCD7C7023}" srcId="{5320B15C-44AB-4EB3-8322-E3FD4AA904CF}" destId="{E5246222-A2B5-435B-950B-9A026CD2A5F7}" srcOrd="16" destOrd="0" parTransId="{D006D617-FF96-4D80-8BFB-1C7698935EF5}" sibTransId="{63A36C4C-BCED-43FF-9EE6-8A4BBE746FBA}"/>
    <dgm:cxn modelId="{1BB76091-A41B-4BFB-8CB1-20D86F44DEE7}" type="presOf" srcId="{C9D1D906-EB0A-4223-92B9-57BB3145E201}" destId="{F1B9A854-BEBD-4A02-95EA-1D1BAAC1D111}" srcOrd="0" destOrd="1" presId="urn:microsoft.com/office/officeart/2005/8/layout/default"/>
    <dgm:cxn modelId="{33306EBE-C543-4565-9949-3B853C0C7D6C}" type="presOf" srcId="{1CC29573-205D-4B76-BF1A-1CE4F5A8E7E7}" destId="{22BDAAC8-48F4-4D8A-814D-6947D6B60090}" srcOrd="0" destOrd="1" presId="urn:microsoft.com/office/officeart/2005/8/layout/default"/>
    <dgm:cxn modelId="{EC58CE9C-4468-46C0-B5F6-6D7EA4B48FE5}" type="presParOf" srcId="{7B77DC18-B3E0-48DE-BC10-70D8167347D4}" destId="{F1B9A854-BEBD-4A02-95EA-1D1BAAC1D111}" srcOrd="0" destOrd="0" presId="urn:microsoft.com/office/officeart/2005/8/layout/default"/>
    <dgm:cxn modelId="{A4BE510E-2C44-41FB-93FD-36CAB38A97CE}" type="presParOf" srcId="{7B77DC18-B3E0-48DE-BC10-70D8167347D4}" destId="{22377408-FA01-4181-A9CF-6798D0C8AA7C}" srcOrd="1" destOrd="0" presId="urn:microsoft.com/office/officeart/2005/8/layout/default"/>
    <dgm:cxn modelId="{BABDC184-35E0-4365-AF78-97DF4FF1FD7E}" type="presParOf" srcId="{7B77DC18-B3E0-48DE-BC10-70D8167347D4}" destId="{22BDAAC8-48F4-4D8A-814D-6947D6B60090}" srcOrd="2" destOrd="0" presId="urn:microsoft.com/office/officeart/2005/8/layout/default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DEDB9-0D25-4DB1-8AD5-A0DDBFD34EB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320B15C-44AB-4EB3-8322-E3FD4AA904CF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650" b="1" dirty="0"/>
            <a:t>Item Segment - Revenue</a:t>
          </a:r>
        </a:p>
      </dgm:t>
    </dgm:pt>
    <dgm:pt modelId="{E5142D57-8140-4F84-9FA4-87A87E66D46D}" type="parTrans" cxnId="{18E18A67-77D8-437A-84CD-9EA18DA66F8A}">
      <dgm:prSet/>
      <dgm:spPr/>
      <dgm:t>
        <a:bodyPr/>
        <a:lstStyle/>
        <a:p>
          <a:endParaRPr lang="en-ZA"/>
        </a:p>
      </dgm:t>
    </dgm:pt>
    <dgm:pt modelId="{5C245DCC-7487-4C1D-B296-5927FFC3B03B}" type="sibTrans" cxnId="{18E18A67-77D8-437A-84CD-9EA18DA66F8A}">
      <dgm:prSet/>
      <dgm:spPr/>
      <dgm:t>
        <a:bodyPr/>
        <a:lstStyle/>
        <a:p>
          <a:endParaRPr lang="en-ZA"/>
        </a:p>
      </dgm:t>
    </dgm:pt>
    <dgm:pt modelId="{C9D1D906-EB0A-4223-92B9-57BB3145E201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650" b="1" dirty="0"/>
            <a:t>Exchange Revenue – </a:t>
          </a:r>
          <a:r>
            <a:rPr lang="en-ZA" sz="1650" b="1" i="1" dirty="0"/>
            <a:t>m</a:t>
          </a:r>
          <a:r>
            <a:rPr lang="en-ZA" sz="1650" b="1" dirty="0"/>
            <a:t>SCOA chart</a:t>
          </a:r>
        </a:p>
      </dgm:t>
    </dgm:pt>
    <dgm:pt modelId="{2984F675-55CF-46DA-A4D8-95755E705A6A}" type="parTrans" cxnId="{8DC35992-76D5-42FD-A74A-0BB2F375012E}">
      <dgm:prSet/>
      <dgm:spPr/>
      <dgm:t>
        <a:bodyPr/>
        <a:lstStyle/>
        <a:p>
          <a:endParaRPr lang="en-ZA"/>
        </a:p>
      </dgm:t>
    </dgm:pt>
    <dgm:pt modelId="{5A89FD1D-32D1-4252-952F-BCC9C0EC266D}" type="sibTrans" cxnId="{8DC35992-76D5-42FD-A74A-0BB2F375012E}">
      <dgm:prSet/>
      <dgm:spPr/>
      <dgm:t>
        <a:bodyPr/>
        <a:lstStyle/>
        <a:p>
          <a:endParaRPr lang="en-ZA"/>
        </a:p>
      </dgm:t>
    </dgm:pt>
    <dgm:pt modelId="{4A8AFCC0-17D7-47AE-AF00-704DED3C0E86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800" b="1" dirty="0"/>
            <a:t>Item Segment - Revenue</a:t>
          </a:r>
        </a:p>
      </dgm:t>
    </dgm:pt>
    <dgm:pt modelId="{5ACE4DC6-61A1-40CF-9538-3BAF6588031C}" type="parTrans" cxnId="{7497B98C-605C-4EFF-A293-93964A744B97}">
      <dgm:prSet/>
      <dgm:spPr/>
      <dgm:t>
        <a:bodyPr/>
        <a:lstStyle/>
        <a:p>
          <a:endParaRPr lang="en-ZA"/>
        </a:p>
      </dgm:t>
    </dgm:pt>
    <dgm:pt modelId="{20E0CBE8-5D6B-4EBA-B8BD-C63ED0E87CB5}" type="sibTrans" cxnId="{7497B98C-605C-4EFF-A293-93964A744B97}">
      <dgm:prSet/>
      <dgm:spPr/>
      <dgm:t>
        <a:bodyPr/>
        <a:lstStyle/>
        <a:p>
          <a:endParaRPr lang="en-ZA"/>
        </a:p>
      </dgm:t>
    </dgm:pt>
    <dgm:pt modelId="{2E54736A-6A35-4816-96BF-520C47B6235D}">
      <dgm:prSet custT="1"/>
      <dgm:spPr/>
      <dgm:t>
        <a:bodyPr/>
        <a:lstStyle/>
        <a:p>
          <a:endParaRPr lang="en-ZA" sz="1050" dirty="0"/>
        </a:p>
      </dgm:t>
    </dgm:pt>
    <dgm:pt modelId="{576669E7-B696-480C-8442-0392B86C5674}" type="parTrans" cxnId="{AEBBB6FA-2609-41E0-AE07-56871F6363BE}">
      <dgm:prSet/>
      <dgm:spPr/>
      <dgm:t>
        <a:bodyPr/>
        <a:lstStyle/>
        <a:p>
          <a:endParaRPr lang="en-ZA"/>
        </a:p>
      </dgm:t>
    </dgm:pt>
    <dgm:pt modelId="{A038D5E0-6E7F-4F55-8352-41D835C65A8F}" type="sibTrans" cxnId="{AEBBB6FA-2609-41E0-AE07-56871F6363BE}">
      <dgm:prSet/>
      <dgm:spPr/>
      <dgm:t>
        <a:bodyPr/>
        <a:lstStyle/>
        <a:p>
          <a:endParaRPr lang="en-ZA"/>
        </a:p>
      </dgm:t>
    </dgm:pt>
    <dgm:pt modelId="{FB434CF5-29F3-46CF-BA2F-C284A1175BC3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650" dirty="0"/>
            <a:t>Agency Services</a:t>
          </a:r>
        </a:p>
      </dgm:t>
    </dgm:pt>
    <dgm:pt modelId="{5FC85C36-2D57-438F-AA47-838591C342C5}" type="parTrans" cxnId="{5A6F37EA-2535-4EED-A9D9-D05E1AB44611}">
      <dgm:prSet/>
      <dgm:spPr/>
      <dgm:t>
        <a:bodyPr/>
        <a:lstStyle/>
        <a:p>
          <a:endParaRPr lang="en-ZA"/>
        </a:p>
      </dgm:t>
    </dgm:pt>
    <dgm:pt modelId="{FE8C3B88-9803-4B9F-94C2-3420031431FD}" type="sibTrans" cxnId="{5A6F37EA-2535-4EED-A9D9-D05E1AB44611}">
      <dgm:prSet/>
      <dgm:spPr/>
      <dgm:t>
        <a:bodyPr/>
        <a:lstStyle/>
        <a:p>
          <a:endParaRPr lang="en-ZA"/>
        </a:p>
      </dgm:t>
    </dgm:pt>
    <dgm:pt modelId="{C579C419-6B19-45C3-9A5B-7F80C7933034}">
      <dgm:prSet custT="1"/>
      <dgm:spPr/>
      <dgm:t>
        <a:bodyPr/>
        <a:lstStyle/>
        <a:p>
          <a:endParaRPr lang="en-ZA" sz="1050" dirty="0"/>
        </a:p>
      </dgm:t>
    </dgm:pt>
    <dgm:pt modelId="{9A733FF2-F840-4122-B3DB-F3054C3E5B68}" type="parTrans" cxnId="{A871EC72-7BA5-4DE4-B517-DA1B89C8DC57}">
      <dgm:prSet/>
      <dgm:spPr/>
      <dgm:t>
        <a:bodyPr/>
        <a:lstStyle/>
        <a:p>
          <a:endParaRPr lang="en-ZA"/>
        </a:p>
      </dgm:t>
    </dgm:pt>
    <dgm:pt modelId="{A6BB5D56-E99B-4892-A793-92CB9672A5FA}" type="sibTrans" cxnId="{A871EC72-7BA5-4DE4-B517-DA1B89C8DC57}">
      <dgm:prSet/>
      <dgm:spPr/>
      <dgm:t>
        <a:bodyPr/>
        <a:lstStyle/>
        <a:p>
          <a:endParaRPr lang="en-ZA"/>
        </a:p>
      </dgm:t>
    </dgm:pt>
    <dgm:pt modelId="{776228B2-F56A-43D4-A29F-80C75C735BD0}">
      <dgm:prSet custT="1"/>
      <dgm:spPr/>
      <dgm:t>
        <a:bodyPr/>
        <a:lstStyle/>
        <a:p>
          <a:r>
            <a:rPr lang="en-ZA" sz="1650" dirty="0"/>
            <a:t>Service Charges</a:t>
          </a:r>
        </a:p>
      </dgm:t>
    </dgm:pt>
    <dgm:pt modelId="{3DDD85B4-CD60-4792-8B34-067BED8E31C7}" type="sibTrans" cxnId="{53607E7C-BA71-457F-B7BF-4B17C157155F}">
      <dgm:prSet/>
      <dgm:spPr/>
      <dgm:t>
        <a:bodyPr/>
        <a:lstStyle/>
        <a:p>
          <a:endParaRPr lang="en-ZA"/>
        </a:p>
      </dgm:t>
    </dgm:pt>
    <dgm:pt modelId="{30A9E8A2-29A8-47E8-BB4A-F692B70E20B1}" type="parTrans" cxnId="{53607E7C-BA71-457F-B7BF-4B17C157155F}">
      <dgm:prSet/>
      <dgm:spPr/>
      <dgm:t>
        <a:bodyPr/>
        <a:lstStyle/>
        <a:p>
          <a:endParaRPr lang="en-ZA"/>
        </a:p>
      </dgm:t>
    </dgm:pt>
    <dgm:pt modelId="{0720D7EF-71A7-480C-8A27-E45A8AC58F35}">
      <dgm:prSet custT="1"/>
      <dgm:spPr/>
      <dgm:t>
        <a:bodyPr/>
        <a:lstStyle/>
        <a:p>
          <a:r>
            <a:rPr lang="en-ZA" sz="1650" dirty="0"/>
            <a:t>Sales of Goods and Rendering of Services</a:t>
          </a:r>
        </a:p>
      </dgm:t>
    </dgm:pt>
    <dgm:pt modelId="{CD2178ED-9096-476E-BBF6-668807FA55DA}" type="sibTrans" cxnId="{0204313F-8ED4-440C-A1F4-BEA012A89B03}">
      <dgm:prSet/>
      <dgm:spPr/>
      <dgm:t>
        <a:bodyPr/>
        <a:lstStyle/>
        <a:p>
          <a:endParaRPr lang="en-ZA"/>
        </a:p>
      </dgm:t>
    </dgm:pt>
    <dgm:pt modelId="{D7B09F7A-021D-4F9F-9405-4A324FA70189}" type="parTrans" cxnId="{0204313F-8ED4-440C-A1F4-BEA012A89B03}">
      <dgm:prSet/>
      <dgm:spPr/>
      <dgm:t>
        <a:bodyPr/>
        <a:lstStyle/>
        <a:p>
          <a:endParaRPr lang="en-ZA"/>
        </a:p>
      </dgm:t>
    </dgm:pt>
    <dgm:pt modelId="{10AA4637-3B62-4091-9F08-A75E0A86419C}">
      <dgm:prSet custT="1"/>
      <dgm:spPr/>
      <dgm:t>
        <a:bodyPr/>
        <a:lstStyle/>
        <a:p>
          <a:r>
            <a:rPr lang="en-ZA" sz="1650" dirty="0"/>
            <a:t>Rental from Fixed Assets</a:t>
          </a:r>
        </a:p>
      </dgm:t>
    </dgm:pt>
    <dgm:pt modelId="{BF759DD9-7EF3-42EC-9663-0BAB4EA872B5}" type="sibTrans" cxnId="{F9BE3A1C-0AB4-41CE-BE7D-1B18FA024949}">
      <dgm:prSet/>
      <dgm:spPr/>
      <dgm:t>
        <a:bodyPr/>
        <a:lstStyle/>
        <a:p>
          <a:endParaRPr lang="en-ZA"/>
        </a:p>
      </dgm:t>
    </dgm:pt>
    <dgm:pt modelId="{34F3E10C-57A1-4504-A221-5642AC2E88CC}" type="parTrans" cxnId="{F9BE3A1C-0AB4-41CE-BE7D-1B18FA024949}">
      <dgm:prSet/>
      <dgm:spPr/>
      <dgm:t>
        <a:bodyPr/>
        <a:lstStyle/>
        <a:p>
          <a:endParaRPr lang="en-ZA"/>
        </a:p>
      </dgm:t>
    </dgm:pt>
    <dgm:pt modelId="{904305AD-91BC-4E56-AD2B-23D6E8877BB7}">
      <dgm:prSet custT="1"/>
      <dgm:spPr/>
      <dgm:t>
        <a:bodyPr/>
        <a:lstStyle/>
        <a:p>
          <a:r>
            <a:rPr lang="en-ZA" sz="1650" dirty="0"/>
            <a:t>Operational Revenue</a:t>
          </a:r>
        </a:p>
      </dgm:t>
    </dgm:pt>
    <dgm:pt modelId="{3A334943-2630-47E5-9CA9-D57479A75BCE}" type="sibTrans" cxnId="{19505900-EFA6-4F4A-AF14-5615B3627B8D}">
      <dgm:prSet/>
      <dgm:spPr/>
      <dgm:t>
        <a:bodyPr/>
        <a:lstStyle/>
        <a:p>
          <a:endParaRPr lang="en-ZA"/>
        </a:p>
      </dgm:t>
    </dgm:pt>
    <dgm:pt modelId="{68F45880-EE31-48C4-BD7F-B7292246AF02}" type="parTrans" cxnId="{19505900-EFA6-4F4A-AF14-5615B3627B8D}">
      <dgm:prSet/>
      <dgm:spPr/>
      <dgm:t>
        <a:bodyPr/>
        <a:lstStyle/>
        <a:p>
          <a:endParaRPr lang="en-ZA"/>
        </a:p>
      </dgm:t>
    </dgm:pt>
    <dgm:pt modelId="{21626ED0-0B66-4EE1-9589-4FD7C43D9484}">
      <dgm:prSet custT="1"/>
      <dgm:spPr/>
      <dgm:t>
        <a:bodyPr/>
        <a:lstStyle/>
        <a:p>
          <a:r>
            <a:rPr lang="en-ZA" sz="1650" dirty="0"/>
            <a:t>Licences or Permits</a:t>
          </a:r>
        </a:p>
      </dgm:t>
    </dgm:pt>
    <dgm:pt modelId="{523A4A8C-69A2-4D24-A291-CDE297523D7F}" type="sibTrans" cxnId="{02E3BB7C-D58B-4E95-9925-F0760DF0E2F0}">
      <dgm:prSet/>
      <dgm:spPr/>
      <dgm:t>
        <a:bodyPr/>
        <a:lstStyle/>
        <a:p>
          <a:endParaRPr lang="en-ZA"/>
        </a:p>
      </dgm:t>
    </dgm:pt>
    <dgm:pt modelId="{119B761C-1DC1-473D-B576-7F65F56F6765}" type="parTrans" cxnId="{02E3BB7C-D58B-4E95-9925-F0760DF0E2F0}">
      <dgm:prSet/>
      <dgm:spPr/>
      <dgm:t>
        <a:bodyPr/>
        <a:lstStyle/>
        <a:p>
          <a:endParaRPr lang="en-ZA"/>
        </a:p>
      </dgm:t>
    </dgm:pt>
    <dgm:pt modelId="{6E97CC67-7496-4EFF-A28A-F8CAA0F5B066}">
      <dgm:prSet custT="1"/>
      <dgm:spPr/>
      <dgm:t>
        <a:bodyPr/>
        <a:lstStyle/>
        <a:p>
          <a:r>
            <a:rPr lang="en-ZA" sz="1650" dirty="0"/>
            <a:t>Interest, Dividend and Rent on Land</a:t>
          </a:r>
        </a:p>
      </dgm:t>
    </dgm:pt>
    <dgm:pt modelId="{EC4D41AC-0CA5-4F6A-B776-DDBDF0A064E7}" type="sibTrans" cxnId="{04C2A729-B359-4C1C-AD0E-E204713A4F9B}">
      <dgm:prSet/>
      <dgm:spPr/>
      <dgm:t>
        <a:bodyPr/>
        <a:lstStyle/>
        <a:p>
          <a:endParaRPr lang="en-ZA"/>
        </a:p>
      </dgm:t>
    </dgm:pt>
    <dgm:pt modelId="{01DE635D-2D1F-465A-B435-B71F482D677D}" type="parTrans" cxnId="{04C2A729-B359-4C1C-AD0E-E204713A4F9B}">
      <dgm:prSet/>
      <dgm:spPr/>
      <dgm:t>
        <a:bodyPr/>
        <a:lstStyle/>
        <a:p>
          <a:endParaRPr lang="en-ZA"/>
        </a:p>
      </dgm:t>
    </dgm:pt>
    <dgm:pt modelId="{36E18865-7C8D-4D35-9805-DF2D5F71E5B3}">
      <dgm:prSet custT="1"/>
      <dgm:spPr/>
      <dgm:t>
        <a:bodyPr/>
        <a:lstStyle/>
        <a:p>
          <a:r>
            <a:rPr lang="en-ZA" sz="1650" dirty="0"/>
            <a:t>Intercompany/Parent-subsidiary Transactions</a:t>
          </a:r>
        </a:p>
      </dgm:t>
    </dgm:pt>
    <dgm:pt modelId="{6E100ED8-1B80-4814-8EA8-0804943180DC}" type="sibTrans" cxnId="{00434029-B7DE-4727-A45E-8395B334657A}">
      <dgm:prSet/>
      <dgm:spPr/>
      <dgm:t>
        <a:bodyPr/>
        <a:lstStyle/>
        <a:p>
          <a:endParaRPr lang="en-ZA"/>
        </a:p>
      </dgm:t>
    </dgm:pt>
    <dgm:pt modelId="{9A2B3BA9-3DF0-4831-B6C1-056C13BA4DEC}" type="parTrans" cxnId="{00434029-B7DE-4727-A45E-8395B334657A}">
      <dgm:prSet/>
      <dgm:spPr/>
      <dgm:t>
        <a:bodyPr/>
        <a:lstStyle/>
        <a:p>
          <a:endParaRPr lang="en-ZA"/>
        </a:p>
      </dgm:t>
    </dgm:pt>
    <dgm:pt modelId="{98F33EA2-F8FA-4142-9793-93B3C6D37476}">
      <dgm:prSet phldrT="[Text]" custT="1"/>
      <dgm:spPr>
        <a:solidFill>
          <a:srgbClr val="8A0000"/>
        </a:solidFill>
      </dgm:spPr>
      <dgm:t>
        <a:bodyPr/>
        <a:lstStyle/>
        <a:p>
          <a:endParaRPr lang="en-ZA" sz="3600" dirty="0"/>
        </a:p>
      </dgm:t>
    </dgm:pt>
    <dgm:pt modelId="{6AA12BB1-1A1D-4D44-9CE7-24A684D17654}" type="parTrans" cxnId="{37B988E2-B9AA-49A2-8577-FE96DB8A7978}">
      <dgm:prSet/>
      <dgm:spPr/>
      <dgm:t>
        <a:bodyPr/>
        <a:lstStyle/>
        <a:p>
          <a:endParaRPr lang="en-ZA"/>
        </a:p>
      </dgm:t>
    </dgm:pt>
    <dgm:pt modelId="{700A0BA2-4764-499C-AE2B-190524F2653D}" type="sibTrans" cxnId="{37B988E2-B9AA-49A2-8577-FE96DB8A7978}">
      <dgm:prSet/>
      <dgm:spPr/>
      <dgm:t>
        <a:bodyPr/>
        <a:lstStyle/>
        <a:p>
          <a:endParaRPr lang="en-ZA"/>
        </a:p>
      </dgm:t>
    </dgm:pt>
    <dgm:pt modelId="{E19C82A9-3E22-44D5-9F81-5B151189D2B2}">
      <dgm:prSet custT="1"/>
      <dgm:spPr/>
      <dgm:t>
        <a:bodyPr/>
        <a:lstStyle/>
        <a:p>
          <a:r>
            <a:rPr lang="en-ZA" sz="1650" b="1" dirty="0"/>
            <a:t>Non-Exchange Revenue - mSCOA chart</a:t>
          </a:r>
        </a:p>
      </dgm:t>
    </dgm:pt>
    <dgm:pt modelId="{184D5FEB-9F19-484C-A16F-317FB61C256D}" type="parTrans" cxnId="{7CD6A411-BDE3-4689-A2BD-4F3C299106E5}">
      <dgm:prSet/>
      <dgm:spPr/>
      <dgm:t>
        <a:bodyPr/>
        <a:lstStyle/>
        <a:p>
          <a:endParaRPr lang="en-ZA"/>
        </a:p>
      </dgm:t>
    </dgm:pt>
    <dgm:pt modelId="{0D14D7FE-0F63-40B8-926F-C4A702FDC5CE}" type="sibTrans" cxnId="{7CD6A411-BDE3-4689-A2BD-4F3C299106E5}">
      <dgm:prSet/>
      <dgm:spPr/>
      <dgm:t>
        <a:bodyPr/>
        <a:lstStyle/>
        <a:p>
          <a:endParaRPr lang="en-ZA"/>
        </a:p>
      </dgm:t>
    </dgm:pt>
    <dgm:pt modelId="{02EF5855-653D-4918-AE1F-2EF8B05C35DD}">
      <dgm:prSet custT="1"/>
      <dgm:spPr/>
      <dgm:t>
        <a:bodyPr/>
        <a:lstStyle/>
        <a:p>
          <a:r>
            <a:rPr lang="en-ZA" sz="1650" dirty="0"/>
            <a:t>Fines, Penalties and Forfeits</a:t>
          </a:r>
        </a:p>
      </dgm:t>
    </dgm:pt>
    <dgm:pt modelId="{F434B311-5936-41DD-83C6-B0E0B767FA52}" type="parTrans" cxnId="{D0DDF9BF-EADE-493D-8DE1-9A8C053E48EC}">
      <dgm:prSet/>
      <dgm:spPr/>
      <dgm:t>
        <a:bodyPr/>
        <a:lstStyle/>
        <a:p>
          <a:endParaRPr lang="en-ZA"/>
        </a:p>
      </dgm:t>
    </dgm:pt>
    <dgm:pt modelId="{0124FD23-C77E-492A-84E9-ABEDE16F0929}" type="sibTrans" cxnId="{D0DDF9BF-EADE-493D-8DE1-9A8C053E48EC}">
      <dgm:prSet/>
      <dgm:spPr/>
      <dgm:t>
        <a:bodyPr/>
        <a:lstStyle/>
        <a:p>
          <a:endParaRPr lang="en-ZA"/>
        </a:p>
      </dgm:t>
    </dgm:pt>
    <dgm:pt modelId="{0C06B553-7C49-4F45-A275-C50830E78442}">
      <dgm:prSet custT="1"/>
      <dgm:spPr/>
      <dgm:t>
        <a:bodyPr/>
        <a:lstStyle/>
        <a:p>
          <a:r>
            <a:rPr lang="en-ZA" sz="1650" dirty="0"/>
            <a:t>Licences or Permits</a:t>
          </a:r>
        </a:p>
      </dgm:t>
    </dgm:pt>
    <dgm:pt modelId="{A96F0E4A-463D-4A7E-A253-0B3A565B3FA7}" type="parTrans" cxnId="{63C2DFEA-4F93-4B35-9764-0446A1BFEA96}">
      <dgm:prSet/>
      <dgm:spPr/>
      <dgm:t>
        <a:bodyPr/>
        <a:lstStyle/>
        <a:p>
          <a:endParaRPr lang="en-ZA"/>
        </a:p>
      </dgm:t>
    </dgm:pt>
    <dgm:pt modelId="{476D6840-8E64-49C7-954E-02554BF39F92}" type="sibTrans" cxnId="{63C2DFEA-4F93-4B35-9764-0446A1BFEA96}">
      <dgm:prSet/>
      <dgm:spPr/>
      <dgm:t>
        <a:bodyPr/>
        <a:lstStyle/>
        <a:p>
          <a:endParaRPr lang="en-ZA"/>
        </a:p>
      </dgm:t>
    </dgm:pt>
    <dgm:pt modelId="{B15C71CC-2E4E-4B7C-A06C-790D635A2378}">
      <dgm:prSet custT="1"/>
      <dgm:spPr/>
      <dgm:t>
        <a:bodyPr/>
        <a:lstStyle/>
        <a:p>
          <a:r>
            <a:rPr lang="en-ZA" sz="1650" dirty="0"/>
            <a:t>Property Rates</a:t>
          </a:r>
        </a:p>
      </dgm:t>
    </dgm:pt>
    <dgm:pt modelId="{BEC26DCD-F58C-4E91-BE63-3BBEF64FE0B7}" type="parTrans" cxnId="{40DA51E3-7EE1-45FC-AA1E-F38FB2E6C01A}">
      <dgm:prSet/>
      <dgm:spPr/>
      <dgm:t>
        <a:bodyPr/>
        <a:lstStyle/>
        <a:p>
          <a:endParaRPr lang="en-ZA"/>
        </a:p>
      </dgm:t>
    </dgm:pt>
    <dgm:pt modelId="{C008F612-8184-44C0-BA85-DCCC867196EC}" type="sibTrans" cxnId="{40DA51E3-7EE1-45FC-AA1E-F38FB2E6C01A}">
      <dgm:prSet/>
      <dgm:spPr/>
      <dgm:t>
        <a:bodyPr/>
        <a:lstStyle/>
        <a:p>
          <a:endParaRPr lang="en-ZA"/>
        </a:p>
      </dgm:t>
    </dgm:pt>
    <dgm:pt modelId="{BA62940B-9D6D-48D1-B9B1-1625F8EF5BDD}">
      <dgm:prSet custT="1"/>
      <dgm:spPr/>
      <dgm:t>
        <a:bodyPr/>
        <a:lstStyle/>
        <a:p>
          <a:r>
            <a:rPr lang="en-ZA" sz="1650" dirty="0"/>
            <a:t>Surcharges and Taxes</a:t>
          </a:r>
        </a:p>
      </dgm:t>
    </dgm:pt>
    <dgm:pt modelId="{C412F638-7553-4A64-84DF-ACD9E3AE7163}" type="parTrans" cxnId="{EECE2B70-F16B-41FD-A53A-87E28B2F9603}">
      <dgm:prSet/>
      <dgm:spPr/>
      <dgm:t>
        <a:bodyPr/>
        <a:lstStyle/>
        <a:p>
          <a:endParaRPr lang="en-ZA"/>
        </a:p>
      </dgm:t>
    </dgm:pt>
    <dgm:pt modelId="{1BCC867A-6ED3-42DF-87CF-1D63F791D630}" type="sibTrans" cxnId="{EECE2B70-F16B-41FD-A53A-87E28B2F9603}">
      <dgm:prSet/>
      <dgm:spPr/>
      <dgm:t>
        <a:bodyPr/>
        <a:lstStyle/>
        <a:p>
          <a:endParaRPr lang="en-ZA"/>
        </a:p>
      </dgm:t>
    </dgm:pt>
    <dgm:pt modelId="{59E104F1-04A1-4552-9CC6-88A273006D68}">
      <dgm:prSet custT="1"/>
      <dgm:spPr/>
      <dgm:t>
        <a:bodyPr/>
        <a:lstStyle/>
        <a:p>
          <a:r>
            <a:rPr lang="en-ZA" sz="1650" dirty="0"/>
            <a:t>Transfers and Subsidies</a:t>
          </a:r>
        </a:p>
      </dgm:t>
    </dgm:pt>
    <dgm:pt modelId="{2620EE6C-8CE0-41AE-97A0-79145804E6BA}" type="parTrans" cxnId="{D4F40479-E764-431B-9E40-A0EA1020E5A7}">
      <dgm:prSet/>
      <dgm:spPr/>
      <dgm:t>
        <a:bodyPr/>
        <a:lstStyle/>
        <a:p>
          <a:endParaRPr lang="en-ZA"/>
        </a:p>
      </dgm:t>
    </dgm:pt>
    <dgm:pt modelId="{E5E8F4F5-B171-458E-857A-17392E34FA83}" type="sibTrans" cxnId="{D4F40479-E764-431B-9E40-A0EA1020E5A7}">
      <dgm:prSet/>
      <dgm:spPr/>
      <dgm:t>
        <a:bodyPr/>
        <a:lstStyle/>
        <a:p>
          <a:endParaRPr lang="en-ZA"/>
        </a:p>
      </dgm:t>
    </dgm:pt>
    <dgm:pt modelId="{845C7D80-3A13-4754-A623-5A4E10A62086}">
      <dgm:prSet custT="1"/>
      <dgm:spPr/>
      <dgm:t>
        <a:bodyPr/>
        <a:lstStyle/>
        <a:p>
          <a:endParaRPr lang="en-ZA" sz="1650" dirty="0"/>
        </a:p>
      </dgm:t>
    </dgm:pt>
    <dgm:pt modelId="{A45E172C-16F3-44F3-9DAC-2FAEF0F73899}" type="parTrans" cxnId="{F8FBBF61-1010-4F7E-8818-EDA25A1CE7F1}">
      <dgm:prSet/>
      <dgm:spPr/>
      <dgm:t>
        <a:bodyPr/>
        <a:lstStyle/>
        <a:p>
          <a:endParaRPr lang="en-ZA"/>
        </a:p>
      </dgm:t>
    </dgm:pt>
    <dgm:pt modelId="{82E919EA-5D61-4421-A66A-BAA52FFC28A6}" type="sibTrans" cxnId="{F8FBBF61-1010-4F7E-8818-EDA25A1CE7F1}">
      <dgm:prSet/>
      <dgm:spPr/>
      <dgm:t>
        <a:bodyPr/>
        <a:lstStyle/>
        <a:p>
          <a:endParaRPr lang="en-ZA"/>
        </a:p>
      </dgm:t>
    </dgm:pt>
    <dgm:pt modelId="{FBAEBFC5-9A99-4B2E-A8F8-E1C4A4F38727}">
      <dgm:prSet custT="1"/>
      <dgm:spPr/>
      <dgm:t>
        <a:bodyPr/>
        <a:lstStyle/>
        <a:p>
          <a:endParaRPr lang="en-ZA" sz="1650" dirty="0"/>
        </a:p>
      </dgm:t>
    </dgm:pt>
    <dgm:pt modelId="{EF25140C-9642-4429-8C73-76B50EBE876F}" type="parTrans" cxnId="{B95F5623-B784-46AC-A846-682E077F2B10}">
      <dgm:prSet/>
      <dgm:spPr/>
      <dgm:t>
        <a:bodyPr/>
        <a:lstStyle/>
        <a:p>
          <a:endParaRPr lang="en-ZA"/>
        </a:p>
      </dgm:t>
    </dgm:pt>
    <dgm:pt modelId="{64D59449-05EC-43AD-BEF2-820B7A85420D}" type="sibTrans" cxnId="{B95F5623-B784-46AC-A846-682E077F2B10}">
      <dgm:prSet/>
      <dgm:spPr/>
      <dgm:t>
        <a:bodyPr/>
        <a:lstStyle/>
        <a:p>
          <a:endParaRPr lang="en-ZA"/>
        </a:p>
      </dgm:t>
    </dgm:pt>
    <dgm:pt modelId="{60D7F7D8-75CC-4C8B-BFA2-2F2B659640FD}">
      <dgm:prSet phldrT="[Text]" custT="1"/>
      <dgm:spPr>
        <a:solidFill>
          <a:srgbClr val="8A0000"/>
        </a:solidFill>
      </dgm:spPr>
      <dgm:t>
        <a:bodyPr/>
        <a:lstStyle/>
        <a:p>
          <a:endParaRPr lang="en-ZA" sz="1800" b="0" dirty="0"/>
        </a:p>
      </dgm:t>
    </dgm:pt>
    <dgm:pt modelId="{5FABD8B6-E5BB-4906-B78E-3D90D1881550}" type="sibTrans" cxnId="{77694809-CD11-4F02-9CC7-7F83A71FABF5}">
      <dgm:prSet/>
      <dgm:spPr/>
      <dgm:t>
        <a:bodyPr/>
        <a:lstStyle/>
        <a:p>
          <a:endParaRPr lang="en-ZA"/>
        </a:p>
      </dgm:t>
    </dgm:pt>
    <dgm:pt modelId="{8E1B65F3-FC85-46A8-BFD1-8A6C7D0C8C62}" type="parTrans" cxnId="{77694809-CD11-4F02-9CC7-7F83A71FABF5}">
      <dgm:prSet/>
      <dgm:spPr/>
      <dgm:t>
        <a:bodyPr/>
        <a:lstStyle/>
        <a:p>
          <a:endParaRPr lang="en-ZA"/>
        </a:p>
      </dgm:t>
    </dgm:pt>
    <dgm:pt modelId="{C20A4587-55C2-4104-AD84-B57CB56DA83F}">
      <dgm:prSet phldrT="[Text]" custT="1"/>
      <dgm:spPr>
        <a:solidFill>
          <a:srgbClr val="8A0000"/>
        </a:solidFill>
      </dgm:spPr>
      <dgm:t>
        <a:bodyPr/>
        <a:lstStyle/>
        <a:p>
          <a:endParaRPr lang="en-ZA" sz="1800" b="0" dirty="0"/>
        </a:p>
      </dgm:t>
    </dgm:pt>
    <dgm:pt modelId="{0CE08F67-9D27-41F5-A1CF-B1924212A1AA}" type="sibTrans" cxnId="{CB5573CC-E581-41D0-B636-AE430A85B0D3}">
      <dgm:prSet/>
      <dgm:spPr/>
      <dgm:t>
        <a:bodyPr/>
        <a:lstStyle/>
        <a:p>
          <a:endParaRPr lang="en-ZA"/>
        </a:p>
      </dgm:t>
    </dgm:pt>
    <dgm:pt modelId="{54D57F6D-AC4A-461A-9712-E9F0DE558259}" type="parTrans" cxnId="{CB5573CC-E581-41D0-B636-AE430A85B0D3}">
      <dgm:prSet/>
      <dgm:spPr/>
      <dgm:t>
        <a:bodyPr/>
        <a:lstStyle/>
        <a:p>
          <a:endParaRPr lang="en-ZA"/>
        </a:p>
      </dgm:t>
    </dgm:pt>
    <dgm:pt modelId="{31350C43-CD08-45E8-8ED5-D9E4531FC21C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800" b="0" dirty="0"/>
            <a:t>Non-Exchange Revenue – GRAP 23</a:t>
          </a:r>
        </a:p>
      </dgm:t>
    </dgm:pt>
    <dgm:pt modelId="{1AEBD6BD-2984-45FE-9736-1ABF9C434DEC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800" b="0" dirty="0"/>
            <a:t>Exchange Revenue – GRAP 9</a:t>
          </a:r>
        </a:p>
      </dgm:t>
    </dgm:pt>
    <dgm:pt modelId="{0CEC6C87-C4E3-4172-AFE4-E2B2FC4F04DB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800" b="0" dirty="0"/>
            <a:t>Revenue items are presented in the high level </a:t>
          </a:r>
          <a:r>
            <a:rPr lang="en-ZA" sz="1800" b="0" i="1" dirty="0"/>
            <a:t>m</a:t>
          </a:r>
          <a:r>
            <a:rPr lang="en-ZA" sz="1800" b="0" dirty="0"/>
            <a:t>SCOA chart to the right and are separated into:</a:t>
          </a:r>
        </a:p>
      </dgm:t>
    </dgm:pt>
    <dgm:pt modelId="{86136831-963B-466A-9A57-CDE5DC66540A}" type="sibTrans" cxnId="{05AD0693-049A-4459-94FA-B070DA55F544}">
      <dgm:prSet/>
      <dgm:spPr/>
      <dgm:t>
        <a:bodyPr/>
        <a:lstStyle/>
        <a:p>
          <a:endParaRPr lang="en-ZA"/>
        </a:p>
      </dgm:t>
    </dgm:pt>
    <dgm:pt modelId="{C5C91B60-68B3-4493-BC06-35CCDC9ECBFB}" type="parTrans" cxnId="{05AD0693-049A-4459-94FA-B070DA55F544}">
      <dgm:prSet/>
      <dgm:spPr/>
      <dgm:t>
        <a:bodyPr/>
        <a:lstStyle/>
        <a:p>
          <a:endParaRPr lang="en-ZA"/>
        </a:p>
      </dgm:t>
    </dgm:pt>
    <dgm:pt modelId="{B9FEFA1C-64FF-45FE-8A5E-DC51EB088F52}" type="sibTrans" cxnId="{57F31026-3A47-46D3-9807-92D03296D41F}">
      <dgm:prSet/>
      <dgm:spPr/>
      <dgm:t>
        <a:bodyPr/>
        <a:lstStyle/>
        <a:p>
          <a:endParaRPr lang="en-ZA"/>
        </a:p>
      </dgm:t>
    </dgm:pt>
    <dgm:pt modelId="{A0A31007-78C2-4E11-8B94-04F40294DE2E}" type="parTrans" cxnId="{57F31026-3A47-46D3-9807-92D03296D41F}">
      <dgm:prSet/>
      <dgm:spPr/>
      <dgm:t>
        <a:bodyPr/>
        <a:lstStyle/>
        <a:p>
          <a:endParaRPr lang="en-ZA"/>
        </a:p>
      </dgm:t>
    </dgm:pt>
    <dgm:pt modelId="{7DC3B045-48EF-4C1A-8270-F5F88E8FC621}" type="sibTrans" cxnId="{B4682476-98CB-45E6-87CB-96EF98F8902C}">
      <dgm:prSet/>
      <dgm:spPr/>
      <dgm:t>
        <a:bodyPr/>
        <a:lstStyle/>
        <a:p>
          <a:endParaRPr lang="en-ZA"/>
        </a:p>
      </dgm:t>
    </dgm:pt>
    <dgm:pt modelId="{1C73B6EF-E23C-45EE-BDD8-9A2671372432}" type="parTrans" cxnId="{B4682476-98CB-45E6-87CB-96EF98F8902C}">
      <dgm:prSet/>
      <dgm:spPr/>
      <dgm:t>
        <a:bodyPr/>
        <a:lstStyle/>
        <a:p>
          <a:endParaRPr lang="en-ZA"/>
        </a:p>
      </dgm:t>
    </dgm:pt>
    <dgm:pt modelId="{056DED14-E6E4-4193-B4AF-5725EB7A56C3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800" b="0" dirty="0"/>
            <a:t>Revenue arises in the course of the operating activities of the municipality</a:t>
          </a:r>
        </a:p>
      </dgm:t>
    </dgm:pt>
    <dgm:pt modelId="{30F25DEA-2273-460E-B969-EF673B1AD853}" type="sibTrans" cxnId="{0C99A8BA-A26D-49BD-B741-52F2AE0C25D3}">
      <dgm:prSet/>
      <dgm:spPr/>
      <dgm:t>
        <a:bodyPr/>
        <a:lstStyle/>
        <a:p>
          <a:endParaRPr lang="en-ZA"/>
        </a:p>
      </dgm:t>
    </dgm:pt>
    <dgm:pt modelId="{F14BC027-8648-44AB-BE6C-60D18E4D58F5}" type="parTrans" cxnId="{0C99A8BA-A26D-49BD-B741-52F2AE0C25D3}">
      <dgm:prSet/>
      <dgm:spPr/>
      <dgm:t>
        <a:bodyPr/>
        <a:lstStyle/>
        <a:p>
          <a:endParaRPr lang="en-ZA"/>
        </a:p>
      </dgm:t>
    </dgm:pt>
    <dgm:pt modelId="{E708F48B-4D26-4D0E-BE08-F11822F40502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800" b="0" dirty="0"/>
            <a:t>Definition of revenue encompasses both revenue and gains</a:t>
          </a:r>
        </a:p>
      </dgm:t>
    </dgm:pt>
    <dgm:pt modelId="{4E150234-38CC-491F-8E84-B1DDCE5606B1}" type="sibTrans" cxnId="{31FCB497-E0A2-410C-8330-B3177DCE2E6A}">
      <dgm:prSet/>
      <dgm:spPr/>
      <dgm:t>
        <a:bodyPr/>
        <a:lstStyle/>
        <a:p>
          <a:endParaRPr lang="en-ZA"/>
        </a:p>
      </dgm:t>
    </dgm:pt>
    <dgm:pt modelId="{9D366E94-769C-498C-98C5-610E69C5BAF7}" type="parTrans" cxnId="{31FCB497-E0A2-410C-8330-B3177DCE2E6A}">
      <dgm:prSet/>
      <dgm:spPr/>
      <dgm:t>
        <a:bodyPr/>
        <a:lstStyle/>
        <a:p>
          <a:endParaRPr lang="en-ZA"/>
        </a:p>
      </dgm:t>
    </dgm:pt>
    <dgm:pt modelId="{ACC77785-8F59-49DF-9868-EC206DAEB91D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800" dirty="0"/>
            <a:t>Contains the classifications structure for revenue estimates and is presented in the budget reporting format and actuals presented in the AFS</a:t>
          </a:r>
          <a:endParaRPr lang="en-ZA" sz="1800" b="1" dirty="0"/>
        </a:p>
      </dgm:t>
    </dgm:pt>
    <dgm:pt modelId="{F7358EAC-38F2-452A-B967-9BBB4A066574}" type="sibTrans" cxnId="{87DDE1A3-B86D-4BFD-8D9B-FDAE14D242EA}">
      <dgm:prSet/>
      <dgm:spPr/>
      <dgm:t>
        <a:bodyPr/>
        <a:lstStyle/>
        <a:p>
          <a:endParaRPr lang="en-ZA"/>
        </a:p>
      </dgm:t>
    </dgm:pt>
    <dgm:pt modelId="{EB2E2BC7-C8E3-4DFE-BDDE-79AF4F3F2828}" type="parTrans" cxnId="{87DDE1A3-B86D-4BFD-8D9B-FDAE14D242EA}">
      <dgm:prSet/>
      <dgm:spPr/>
      <dgm:t>
        <a:bodyPr/>
        <a:lstStyle/>
        <a:p>
          <a:endParaRPr lang="en-ZA"/>
        </a:p>
      </dgm:t>
    </dgm:pt>
    <dgm:pt modelId="{C41DC30E-3D04-43D9-8997-4A9990B2180D}" type="pres">
      <dgm:prSet presAssocID="{947DEDB9-0D25-4DB1-8AD5-A0DDBFD34EBD}" presName="diagram" presStyleCnt="0">
        <dgm:presLayoutVars>
          <dgm:dir/>
          <dgm:resizeHandles val="exact"/>
        </dgm:presLayoutVars>
      </dgm:prSet>
      <dgm:spPr/>
    </dgm:pt>
    <dgm:pt modelId="{D61EA42B-534A-48E9-9FF3-6683BD21AB44}" type="pres">
      <dgm:prSet presAssocID="{5320B15C-44AB-4EB3-8322-E3FD4AA904CF}" presName="node" presStyleLbl="node1" presStyleIdx="0" presStyleCnt="2" custScaleY="186712" custLinFactX="9408" custLinFactNeighborX="100000" custLinFactNeighborY="-2917">
        <dgm:presLayoutVars>
          <dgm:bulletEnabled val="1"/>
        </dgm:presLayoutVars>
      </dgm:prSet>
      <dgm:spPr/>
    </dgm:pt>
    <dgm:pt modelId="{D3EE3DC3-213A-49AC-BF32-4290FF20C21C}" type="pres">
      <dgm:prSet presAssocID="{5C245DCC-7487-4C1D-B296-5927FFC3B03B}" presName="sibTrans" presStyleCnt="0"/>
      <dgm:spPr/>
    </dgm:pt>
    <dgm:pt modelId="{FD5CFC84-889C-49B9-A8C3-9C1A4207B0F7}" type="pres">
      <dgm:prSet presAssocID="{4A8AFCC0-17D7-47AE-AF00-704DED3C0E86}" presName="node" presStyleLbl="node1" presStyleIdx="1" presStyleCnt="2" custScaleY="192547" custLinFactX="-9717" custLinFactNeighborX="-100000" custLinFactNeighborY="0">
        <dgm:presLayoutVars>
          <dgm:bulletEnabled val="1"/>
        </dgm:presLayoutVars>
      </dgm:prSet>
      <dgm:spPr/>
    </dgm:pt>
  </dgm:ptLst>
  <dgm:cxnLst>
    <dgm:cxn modelId="{FD24A898-D597-44FE-923D-6DF007AC6CA1}" type="presOf" srcId="{4A8AFCC0-17D7-47AE-AF00-704DED3C0E86}" destId="{FD5CFC84-889C-49B9-A8C3-9C1A4207B0F7}" srcOrd="0" destOrd="0" presId="urn:microsoft.com/office/officeart/2005/8/layout/default"/>
    <dgm:cxn modelId="{05AD0693-049A-4459-94FA-B070DA55F544}" srcId="{4A8AFCC0-17D7-47AE-AF00-704DED3C0E86}" destId="{0CEC6C87-C4E3-4172-AFE4-E2B2FC4F04DB}" srcOrd="3" destOrd="0" parTransId="{C5C91B60-68B3-4493-BC06-35CCDC9ECBFB}" sibTransId="{86136831-963B-466A-9A57-CDE5DC66540A}"/>
    <dgm:cxn modelId="{3181337C-4353-4151-98B7-2C6FBD406CBF}" type="presOf" srcId="{0720D7EF-71A7-480C-8A27-E45A8AC58F35}" destId="{D61EA42B-534A-48E9-9FF3-6683BD21AB44}" srcOrd="0" destOrd="8" presId="urn:microsoft.com/office/officeart/2005/8/layout/default"/>
    <dgm:cxn modelId="{606CA439-57B9-46EB-998F-05231311576D}" type="presOf" srcId="{6E97CC67-7496-4EFF-A28A-F8CAA0F5B066}" destId="{D61EA42B-534A-48E9-9FF3-6683BD21AB44}" srcOrd="0" destOrd="4" presId="urn:microsoft.com/office/officeart/2005/8/layout/default"/>
    <dgm:cxn modelId="{18E18A67-77D8-437A-84CD-9EA18DA66F8A}" srcId="{947DEDB9-0D25-4DB1-8AD5-A0DDBFD34EBD}" destId="{5320B15C-44AB-4EB3-8322-E3FD4AA904CF}" srcOrd="0" destOrd="0" parTransId="{E5142D57-8140-4F84-9FA4-87A87E66D46D}" sibTransId="{5C245DCC-7487-4C1D-B296-5927FFC3B03B}"/>
    <dgm:cxn modelId="{7497B98C-605C-4EFF-A293-93964A744B97}" srcId="{947DEDB9-0D25-4DB1-8AD5-A0DDBFD34EBD}" destId="{4A8AFCC0-17D7-47AE-AF00-704DED3C0E86}" srcOrd="1" destOrd="0" parTransId="{5ACE4DC6-61A1-40CF-9538-3BAF6588031C}" sibTransId="{20E0CBE8-5D6B-4EBA-B8BD-C63ED0E87CB5}"/>
    <dgm:cxn modelId="{00434029-B7DE-4727-A45E-8395B334657A}" srcId="{C9D1D906-EB0A-4223-92B9-57BB3145E201}" destId="{36E18865-7C8D-4D35-9805-DF2D5F71E5B3}" srcOrd="1" destOrd="0" parTransId="{9A2B3BA9-3DF0-4831-B6C1-056C13BA4DEC}" sibTransId="{6E100ED8-1B80-4814-8EA8-0804943180DC}"/>
    <dgm:cxn modelId="{04C2A729-B359-4C1C-AD0E-E204713A4F9B}" srcId="{C9D1D906-EB0A-4223-92B9-57BB3145E201}" destId="{6E97CC67-7496-4EFF-A28A-F8CAA0F5B066}" srcOrd="2" destOrd="0" parTransId="{01DE635D-2D1F-465A-B435-B71F482D677D}" sibTransId="{EC4D41AC-0CA5-4F6A-B776-DDBDF0A064E7}"/>
    <dgm:cxn modelId="{73E19714-34E2-4D48-9BE0-615076368678}" type="presOf" srcId="{845C7D80-3A13-4754-A623-5A4E10A62086}" destId="{D61EA42B-534A-48E9-9FF3-6683BD21AB44}" srcOrd="0" destOrd="17" presId="urn:microsoft.com/office/officeart/2005/8/layout/default"/>
    <dgm:cxn modelId="{87DDE1A3-B86D-4BFD-8D9B-FDAE14D242EA}" srcId="{4A8AFCC0-17D7-47AE-AF00-704DED3C0E86}" destId="{ACC77785-8F59-49DF-9868-EC206DAEB91D}" srcOrd="0" destOrd="0" parTransId="{EB2E2BC7-C8E3-4DFE-BDDE-79AF4F3F2828}" sibTransId="{F7358EAC-38F2-452A-B967-9BBB4A066574}"/>
    <dgm:cxn modelId="{02E3BB7C-D58B-4E95-9925-F0760DF0E2F0}" srcId="{C9D1D906-EB0A-4223-92B9-57BB3145E201}" destId="{21626ED0-0B66-4EE1-9589-4FD7C43D9484}" srcOrd="3" destOrd="0" parTransId="{119B761C-1DC1-473D-B576-7F65F56F6765}" sibTransId="{523A4A8C-69A2-4D24-A291-CDE297523D7F}"/>
    <dgm:cxn modelId="{13CA5B93-AA51-472A-A8ED-7506B7B85EAE}" type="presOf" srcId="{C20A4587-55C2-4104-AD84-B57CB56DA83F}" destId="{FD5CFC84-889C-49B9-A8C3-9C1A4207B0F7}" srcOrd="0" destOrd="7" presId="urn:microsoft.com/office/officeart/2005/8/layout/default"/>
    <dgm:cxn modelId="{9A6BE12E-F765-4719-B01F-AF9B44C81C67}" type="presOf" srcId="{1AEBD6BD-2984-45FE-9736-1ABF9C434DEC}" destId="{FD5CFC84-889C-49B9-A8C3-9C1A4207B0F7}" srcOrd="0" destOrd="5" presId="urn:microsoft.com/office/officeart/2005/8/layout/default"/>
    <dgm:cxn modelId="{94150DFE-0607-43FA-A81E-62CB6D0EA9F8}" type="presOf" srcId="{C9D1D906-EB0A-4223-92B9-57BB3145E201}" destId="{D61EA42B-534A-48E9-9FF3-6683BD21AB44}" srcOrd="0" destOrd="1" presId="urn:microsoft.com/office/officeart/2005/8/layout/default"/>
    <dgm:cxn modelId="{F8FBBF61-1010-4F7E-8818-EDA25A1CE7F1}" srcId="{E19C82A9-3E22-44D5-9F81-5B151189D2B2}" destId="{845C7D80-3A13-4754-A623-5A4E10A62086}" srcOrd="5" destOrd="0" parTransId="{A45E172C-16F3-44F3-9DAC-2FAEF0F73899}" sibTransId="{82E919EA-5D61-4421-A66A-BAA52FFC28A6}"/>
    <dgm:cxn modelId="{3C112BB0-8FCD-4DB3-ABA6-15C3468C0CCE}" type="presOf" srcId="{947DEDB9-0D25-4DB1-8AD5-A0DDBFD34EBD}" destId="{C41DC30E-3D04-43D9-8997-4A9990B2180D}" srcOrd="0" destOrd="0" presId="urn:microsoft.com/office/officeart/2005/8/layout/default"/>
    <dgm:cxn modelId="{37B988E2-B9AA-49A2-8577-FE96DB8A7978}" srcId="{4A8AFCC0-17D7-47AE-AF00-704DED3C0E86}" destId="{98F33EA2-F8FA-4142-9793-93B3C6D37476}" srcOrd="6" destOrd="0" parTransId="{6AA12BB1-1A1D-4D44-9CE7-24A684D17654}" sibTransId="{700A0BA2-4764-499C-AE2B-190524F2653D}"/>
    <dgm:cxn modelId="{55505167-9A6B-447F-9FF7-8F23B0CB5A24}" type="presOf" srcId="{B15C71CC-2E4E-4B7C-A06C-790D635A2378}" destId="{D61EA42B-534A-48E9-9FF3-6683BD21AB44}" srcOrd="0" destOrd="14" presId="urn:microsoft.com/office/officeart/2005/8/layout/default"/>
    <dgm:cxn modelId="{6CB73F10-1CD4-47ED-B924-84CD20CEC3A2}" type="presOf" srcId="{98F33EA2-F8FA-4142-9793-93B3C6D37476}" destId="{FD5CFC84-889C-49B9-A8C3-9C1A4207B0F7}" srcOrd="0" destOrd="9" presId="urn:microsoft.com/office/officeart/2005/8/layout/default"/>
    <dgm:cxn modelId="{0204313F-8ED4-440C-A1F4-BEA012A89B03}" srcId="{C9D1D906-EB0A-4223-92B9-57BB3145E201}" destId="{0720D7EF-71A7-480C-8A27-E45A8AC58F35}" srcOrd="6" destOrd="0" parTransId="{D7B09F7A-021D-4F9F-9405-4A324FA70189}" sibTransId="{CD2178ED-9096-476E-BBF6-668807FA55DA}"/>
    <dgm:cxn modelId="{8DC35992-76D5-42FD-A74A-0BB2F375012E}" srcId="{5320B15C-44AB-4EB3-8322-E3FD4AA904CF}" destId="{C9D1D906-EB0A-4223-92B9-57BB3145E201}" srcOrd="0" destOrd="0" parTransId="{2984F675-55CF-46DA-A4D8-95755E705A6A}" sibTransId="{5A89FD1D-32D1-4252-952F-BCC9C0EC266D}"/>
    <dgm:cxn modelId="{2648DA13-17DC-4210-89D3-61DE2D9AE7CD}" type="presOf" srcId="{ACC77785-8F59-49DF-9868-EC206DAEB91D}" destId="{FD5CFC84-889C-49B9-A8C3-9C1A4207B0F7}" srcOrd="0" destOrd="1" presId="urn:microsoft.com/office/officeart/2005/8/layout/default"/>
    <dgm:cxn modelId="{77694809-CD11-4F02-9CC7-7F83A71FABF5}" srcId="{4A8AFCC0-17D7-47AE-AF00-704DED3C0E86}" destId="{60D7F7D8-75CC-4C8B-BFA2-2F2B659640FD}" srcOrd="5" destOrd="0" parTransId="{8E1B65F3-FC85-46A8-BFD1-8A6C7D0C8C62}" sibTransId="{5FABD8B6-E5BB-4906-B78E-3D90D1881550}"/>
    <dgm:cxn modelId="{629B9A26-07DA-4B1D-8822-AB889A7FB850}" type="presOf" srcId="{60D7F7D8-75CC-4C8B-BFA2-2F2B659640FD}" destId="{FD5CFC84-889C-49B9-A8C3-9C1A4207B0F7}" srcOrd="0" destOrd="8" presId="urn:microsoft.com/office/officeart/2005/8/layout/default"/>
    <dgm:cxn modelId="{CB4C1D3A-1FD2-4671-AFE3-37E6ADAF740F}" type="presOf" srcId="{FB434CF5-29F3-46CF-BA2F-C284A1175BC3}" destId="{D61EA42B-534A-48E9-9FF3-6683BD21AB44}" srcOrd="0" destOrd="2" presId="urn:microsoft.com/office/officeart/2005/8/layout/default"/>
    <dgm:cxn modelId="{C5900C98-69EC-4613-AC5F-FD76B4B7CEC5}" type="presOf" srcId="{5320B15C-44AB-4EB3-8322-E3FD4AA904CF}" destId="{D61EA42B-534A-48E9-9FF3-6683BD21AB44}" srcOrd="0" destOrd="0" presId="urn:microsoft.com/office/officeart/2005/8/layout/default"/>
    <dgm:cxn modelId="{63C2DFEA-4F93-4B35-9764-0446A1BFEA96}" srcId="{E19C82A9-3E22-44D5-9F81-5B151189D2B2}" destId="{0C06B553-7C49-4F45-A275-C50830E78442}" srcOrd="1" destOrd="0" parTransId="{A96F0E4A-463D-4A7E-A253-0B3A565B3FA7}" sibTransId="{476D6840-8E64-49C7-954E-02554BF39F92}"/>
    <dgm:cxn modelId="{1170D9AC-BE73-45CC-8126-3777245FCB69}" type="presOf" srcId="{C579C419-6B19-45C3-9A5B-7F80C7933034}" destId="{D61EA42B-534A-48E9-9FF3-6683BD21AB44}" srcOrd="0" destOrd="18" presId="urn:microsoft.com/office/officeart/2005/8/layout/default"/>
    <dgm:cxn modelId="{F378159D-21C2-4353-B53B-1419349106A1}" type="presOf" srcId="{FBAEBFC5-9A99-4B2E-A8F8-E1C4A4F38727}" destId="{D61EA42B-534A-48E9-9FF3-6683BD21AB44}" srcOrd="0" destOrd="10" presId="urn:microsoft.com/office/officeart/2005/8/layout/default"/>
    <dgm:cxn modelId="{AD7F6221-10AB-4621-8DF5-0C7EC65C0C88}" type="presOf" srcId="{0C06B553-7C49-4F45-A275-C50830E78442}" destId="{D61EA42B-534A-48E9-9FF3-6683BD21AB44}" srcOrd="0" destOrd="13" presId="urn:microsoft.com/office/officeart/2005/8/layout/default"/>
    <dgm:cxn modelId="{A871EC72-7BA5-4DE4-B517-DA1B89C8DC57}" srcId="{5320B15C-44AB-4EB3-8322-E3FD4AA904CF}" destId="{C579C419-6B19-45C3-9A5B-7F80C7933034}" srcOrd="3" destOrd="0" parTransId="{9A733FF2-F840-4122-B3DB-F3054C3E5B68}" sibTransId="{A6BB5D56-E99B-4892-A793-92CB9672A5FA}"/>
    <dgm:cxn modelId="{57F31026-3A47-46D3-9807-92D03296D41F}" srcId="{0CEC6C87-C4E3-4172-AFE4-E2B2FC4F04DB}" destId="{31350C43-CD08-45E8-8ED5-D9E4531FC21C}" srcOrd="1" destOrd="0" parTransId="{A0A31007-78C2-4E11-8B94-04F40294DE2E}" sibTransId="{B9FEFA1C-64FF-45FE-8A5E-DC51EB088F52}"/>
    <dgm:cxn modelId="{384B484A-930D-4C6D-9F70-4A96E292D8A0}" type="presOf" srcId="{776228B2-F56A-43D4-A29F-80C75C735BD0}" destId="{D61EA42B-534A-48E9-9FF3-6683BD21AB44}" srcOrd="0" destOrd="9" presId="urn:microsoft.com/office/officeart/2005/8/layout/default"/>
    <dgm:cxn modelId="{B4141C34-2272-4796-8D99-8380709C9CF7}" type="presOf" srcId="{0CEC6C87-C4E3-4172-AFE4-E2B2FC4F04DB}" destId="{FD5CFC84-889C-49B9-A8C3-9C1A4207B0F7}" srcOrd="0" destOrd="4" presId="urn:microsoft.com/office/officeart/2005/8/layout/default"/>
    <dgm:cxn modelId="{DBEF1EF3-02F3-4DF8-959B-922F79779A5B}" type="presOf" srcId="{E708F48B-4D26-4D0E-BE08-F11822F40502}" destId="{FD5CFC84-889C-49B9-A8C3-9C1A4207B0F7}" srcOrd="0" destOrd="2" presId="urn:microsoft.com/office/officeart/2005/8/layout/default"/>
    <dgm:cxn modelId="{FFFD0E50-18A0-4193-A6AE-C52F55F1D0C9}" type="presOf" srcId="{10AA4637-3B62-4091-9F08-A75E0A86419C}" destId="{D61EA42B-534A-48E9-9FF3-6683BD21AB44}" srcOrd="0" destOrd="7" presId="urn:microsoft.com/office/officeart/2005/8/layout/default"/>
    <dgm:cxn modelId="{D4F40479-E764-431B-9E40-A0EA1020E5A7}" srcId="{E19C82A9-3E22-44D5-9F81-5B151189D2B2}" destId="{59E104F1-04A1-4552-9CC6-88A273006D68}" srcOrd="4" destOrd="0" parTransId="{2620EE6C-8CE0-41AE-97A0-79145804E6BA}" sibTransId="{E5E8F4F5-B171-458E-857A-17392E34FA83}"/>
    <dgm:cxn modelId="{0C99A8BA-A26D-49BD-B741-52F2AE0C25D3}" srcId="{4A8AFCC0-17D7-47AE-AF00-704DED3C0E86}" destId="{056DED14-E6E4-4193-B4AF-5725EB7A56C3}" srcOrd="2" destOrd="0" parTransId="{F14BC027-8648-44AB-BE6C-60D18E4D58F5}" sibTransId="{30F25DEA-2273-460E-B969-EF673B1AD853}"/>
    <dgm:cxn modelId="{10BC4114-832E-4D54-9EA5-4A77C26595AE}" type="presOf" srcId="{59E104F1-04A1-4552-9CC6-88A273006D68}" destId="{D61EA42B-534A-48E9-9FF3-6683BD21AB44}" srcOrd="0" destOrd="16" presId="urn:microsoft.com/office/officeart/2005/8/layout/default"/>
    <dgm:cxn modelId="{19505900-EFA6-4F4A-AF14-5615B3627B8D}" srcId="{C9D1D906-EB0A-4223-92B9-57BB3145E201}" destId="{904305AD-91BC-4E56-AD2B-23D6E8877BB7}" srcOrd="4" destOrd="0" parTransId="{68F45880-EE31-48C4-BD7F-B7292246AF02}" sibTransId="{3A334943-2630-47E5-9CA9-D57479A75BCE}"/>
    <dgm:cxn modelId="{85314C44-0A22-4FEC-A257-6D956B2A58F2}" type="presOf" srcId="{31350C43-CD08-45E8-8ED5-D9E4531FC21C}" destId="{FD5CFC84-889C-49B9-A8C3-9C1A4207B0F7}" srcOrd="0" destOrd="6" presId="urn:microsoft.com/office/officeart/2005/8/layout/default"/>
    <dgm:cxn modelId="{B95F5623-B784-46AC-A846-682E077F2B10}" srcId="{5320B15C-44AB-4EB3-8322-E3FD4AA904CF}" destId="{FBAEBFC5-9A99-4B2E-A8F8-E1C4A4F38727}" srcOrd="1" destOrd="0" parTransId="{EF25140C-9642-4429-8C73-76B50EBE876F}" sibTransId="{64D59449-05EC-43AD-BEF2-820B7A85420D}"/>
    <dgm:cxn modelId="{D0DDF9BF-EADE-493D-8DE1-9A8C053E48EC}" srcId="{E19C82A9-3E22-44D5-9F81-5B151189D2B2}" destId="{02EF5855-653D-4918-AE1F-2EF8B05C35DD}" srcOrd="0" destOrd="0" parTransId="{F434B311-5936-41DD-83C6-B0E0B767FA52}" sibTransId="{0124FD23-C77E-492A-84E9-ABEDE16F0929}"/>
    <dgm:cxn modelId="{EECE2B70-F16B-41FD-A53A-87E28B2F9603}" srcId="{E19C82A9-3E22-44D5-9F81-5B151189D2B2}" destId="{BA62940B-9D6D-48D1-B9B1-1625F8EF5BDD}" srcOrd="3" destOrd="0" parTransId="{C412F638-7553-4A64-84DF-ACD9E3AE7163}" sibTransId="{1BCC867A-6ED3-42DF-87CF-1D63F791D630}"/>
    <dgm:cxn modelId="{40DA51E3-7EE1-45FC-AA1E-F38FB2E6C01A}" srcId="{E19C82A9-3E22-44D5-9F81-5B151189D2B2}" destId="{B15C71CC-2E4E-4B7C-A06C-790D635A2378}" srcOrd="2" destOrd="0" parTransId="{BEC26DCD-F58C-4E91-BE63-3BBEF64FE0B7}" sibTransId="{C008F612-8184-44C0-BA85-DCCC867196EC}"/>
    <dgm:cxn modelId="{AEBBB6FA-2609-41E0-AE07-56871F6363BE}" srcId="{5320B15C-44AB-4EB3-8322-E3FD4AA904CF}" destId="{2E54736A-6A35-4816-96BF-520C47B6235D}" srcOrd="4" destOrd="0" parTransId="{576669E7-B696-480C-8442-0392B86C5674}" sibTransId="{A038D5E0-6E7F-4F55-8352-41D835C65A8F}"/>
    <dgm:cxn modelId="{F9E2E31A-DE0A-4B82-A933-9F9524591C0D}" type="presOf" srcId="{056DED14-E6E4-4193-B4AF-5725EB7A56C3}" destId="{FD5CFC84-889C-49B9-A8C3-9C1A4207B0F7}" srcOrd="0" destOrd="3" presId="urn:microsoft.com/office/officeart/2005/8/layout/default"/>
    <dgm:cxn modelId="{5A6F37EA-2535-4EED-A9D9-D05E1AB44611}" srcId="{C9D1D906-EB0A-4223-92B9-57BB3145E201}" destId="{FB434CF5-29F3-46CF-BA2F-C284A1175BC3}" srcOrd="0" destOrd="0" parTransId="{5FC85C36-2D57-438F-AA47-838591C342C5}" sibTransId="{FE8C3B88-9803-4B9F-94C2-3420031431FD}"/>
    <dgm:cxn modelId="{31FCB497-E0A2-410C-8330-B3177DCE2E6A}" srcId="{4A8AFCC0-17D7-47AE-AF00-704DED3C0E86}" destId="{E708F48B-4D26-4D0E-BE08-F11822F40502}" srcOrd="1" destOrd="0" parTransId="{9D366E94-769C-498C-98C5-610E69C5BAF7}" sibTransId="{4E150234-38CC-491F-8E84-B1DDCE5606B1}"/>
    <dgm:cxn modelId="{17E47719-95B0-4436-95E0-35F8B0C7DB5F}" type="presOf" srcId="{02EF5855-653D-4918-AE1F-2EF8B05C35DD}" destId="{D61EA42B-534A-48E9-9FF3-6683BD21AB44}" srcOrd="0" destOrd="12" presId="urn:microsoft.com/office/officeart/2005/8/layout/default"/>
    <dgm:cxn modelId="{A7AD0B21-861E-4D8E-A910-B4AD88C03638}" type="presOf" srcId="{2E54736A-6A35-4816-96BF-520C47B6235D}" destId="{D61EA42B-534A-48E9-9FF3-6683BD21AB44}" srcOrd="0" destOrd="19" presId="urn:microsoft.com/office/officeart/2005/8/layout/default"/>
    <dgm:cxn modelId="{9918CC16-EF3F-455F-9B07-29BD836F2BF8}" type="presOf" srcId="{E19C82A9-3E22-44D5-9F81-5B151189D2B2}" destId="{D61EA42B-534A-48E9-9FF3-6683BD21AB44}" srcOrd="0" destOrd="11" presId="urn:microsoft.com/office/officeart/2005/8/layout/default"/>
    <dgm:cxn modelId="{561F8E5F-DE81-4DF1-896E-8DF1BF3DC3DB}" type="presOf" srcId="{21626ED0-0B66-4EE1-9589-4FD7C43D9484}" destId="{D61EA42B-534A-48E9-9FF3-6683BD21AB44}" srcOrd="0" destOrd="5" presId="urn:microsoft.com/office/officeart/2005/8/layout/default"/>
    <dgm:cxn modelId="{7CD6A411-BDE3-4689-A2BD-4F3C299106E5}" srcId="{5320B15C-44AB-4EB3-8322-E3FD4AA904CF}" destId="{E19C82A9-3E22-44D5-9F81-5B151189D2B2}" srcOrd="2" destOrd="0" parTransId="{184D5FEB-9F19-484C-A16F-317FB61C256D}" sibTransId="{0D14D7FE-0F63-40B8-926F-C4A702FDC5CE}"/>
    <dgm:cxn modelId="{B4682476-98CB-45E6-87CB-96EF98F8902C}" srcId="{0CEC6C87-C4E3-4172-AFE4-E2B2FC4F04DB}" destId="{1AEBD6BD-2984-45FE-9736-1ABF9C434DEC}" srcOrd="0" destOrd="0" parTransId="{1C73B6EF-E23C-45EE-BDD8-9A2671372432}" sibTransId="{7DC3B045-48EF-4C1A-8270-F5F88E8FC621}"/>
    <dgm:cxn modelId="{53607E7C-BA71-457F-B7BF-4B17C157155F}" srcId="{C9D1D906-EB0A-4223-92B9-57BB3145E201}" destId="{776228B2-F56A-43D4-A29F-80C75C735BD0}" srcOrd="7" destOrd="0" parTransId="{30A9E8A2-29A8-47E8-BB4A-F692B70E20B1}" sibTransId="{3DDD85B4-CD60-4792-8B34-067BED8E31C7}"/>
    <dgm:cxn modelId="{AEA5F403-6D2D-4631-A3EC-5A511F39C38F}" type="presOf" srcId="{904305AD-91BC-4E56-AD2B-23D6E8877BB7}" destId="{D61EA42B-534A-48E9-9FF3-6683BD21AB44}" srcOrd="0" destOrd="6" presId="urn:microsoft.com/office/officeart/2005/8/layout/default"/>
    <dgm:cxn modelId="{47F6D261-889F-4F43-9C7C-D36FED2761D8}" type="presOf" srcId="{BA62940B-9D6D-48D1-B9B1-1625F8EF5BDD}" destId="{D61EA42B-534A-48E9-9FF3-6683BD21AB44}" srcOrd="0" destOrd="15" presId="urn:microsoft.com/office/officeart/2005/8/layout/default"/>
    <dgm:cxn modelId="{CB5573CC-E581-41D0-B636-AE430A85B0D3}" srcId="{4A8AFCC0-17D7-47AE-AF00-704DED3C0E86}" destId="{C20A4587-55C2-4104-AD84-B57CB56DA83F}" srcOrd="4" destOrd="0" parTransId="{54D57F6D-AC4A-461A-9712-E9F0DE558259}" sibTransId="{0CE08F67-9D27-41F5-A1CF-B1924212A1AA}"/>
    <dgm:cxn modelId="{F9BE3A1C-0AB4-41CE-BE7D-1B18FA024949}" srcId="{C9D1D906-EB0A-4223-92B9-57BB3145E201}" destId="{10AA4637-3B62-4091-9F08-A75E0A86419C}" srcOrd="5" destOrd="0" parTransId="{34F3E10C-57A1-4504-A221-5642AC2E88CC}" sibTransId="{BF759DD9-7EF3-42EC-9663-0BAB4EA872B5}"/>
    <dgm:cxn modelId="{25F03524-D6F1-4DDC-B7EE-144F94908521}" type="presOf" srcId="{36E18865-7C8D-4D35-9805-DF2D5F71E5B3}" destId="{D61EA42B-534A-48E9-9FF3-6683BD21AB44}" srcOrd="0" destOrd="3" presId="urn:microsoft.com/office/officeart/2005/8/layout/default"/>
    <dgm:cxn modelId="{D46CAF0A-9A98-4DDF-AE93-EB8DF7E500D0}" type="presParOf" srcId="{C41DC30E-3D04-43D9-8997-4A9990B2180D}" destId="{D61EA42B-534A-48E9-9FF3-6683BD21AB44}" srcOrd="0" destOrd="0" presId="urn:microsoft.com/office/officeart/2005/8/layout/default"/>
    <dgm:cxn modelId="{72F761AF-48DF-4D44-86F8-543982A0DB99}" type="presParOf" srcId="{C41DC30E-3D04-43D9-8997-4A9990B2180D}" destId="{D3EE3DC3-213A-49AC-BF32-4290FF20C21C}" srcOrd="1" destOrd="0" presId="urn:microsoft.com/office/officeart/2005/8/layout/default"/>
    <dgm:cxn modelId="{9AE0CB9F-E653-40BE-B10D-8E8793C33083}" type="presParOf" srcId="{C41DC30E-3D04-43D9-8997-4A9990B2180D}" destId="{FD5CFC84-889C-49B9-A8C3-9C1A4207B0F7}" srcOrd="2" destOrd="0" presId="urn:microsoft.com/office/officeart/2005/8/layout/default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DEDB9-0D25-4DB1-8AD5-A0DDBFD34EB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320B15C-44AB-4EB3-8322-E3FD4AA904CF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2000" b="1" dirty="0"/>
            <a:t>Item Segment  - Expense</a:t>
          </a:r>
        </a:p>
      </dgm:t>
    </dgm:pt>
    <dgm:pt modelId="{E5142D57-8140-4F84-9FA4-87A87E66D46D}" type="parTrans" cxnId="{18E18A67-77D8-437A-84CD-9EA18DA66F8A}">
      <dgm:prSet/>
      <dgm:spPr/>
      <dgm:t>
        <a:bodyPr/>
        <a:lstStyle/>
        <a:p>
          <a:endParaRPr lang="en-ZA"/>
        </a:p>
      </dgm:t>
    </dgm:pt>
    <dgm:pt modelId="{5C245DCC-7487-4C1D-B296-5927FFC3B03B}" type="sibTrans" cxnId="{18E18A67-77D8-437A-84CD-9EA18DA66F8A}">
      <dgm:prSet/>
      <dgm:spPr/>
      <dgm:t>
        <a:bodyPr/>
        <a:lstStyle/>
        <a:p>
          <a:endParaRPr lang="en-ZA"/>
        </a:p>
      </dgm:t>
    </dgm:pt>
    <dgm:pt modelId="{CD662A49-0A92-4F90-9FA2-07778A43EDF2}">
      <dgm:prSet custT="1"/>
      <dgm:spPr/>
      <dgm:t>
        <a:bodyPr/>
        <a:lstStyle/>
        <a:p>
          <a:pPr marL="88900" indent="0"/>
          <a:r>
            <a:rPr lang="en-ZA" sz="2000" b="1" dirty="0"/>
            <a:t> </a:t>
          </a:r>
          <a:r>
            <a:rPr lang="en-ZA" sz="2000" b="0" dirty="0"/>
            <a:t>Definition of expenses encompasses losses as well as those expenses that arise in the course of the operating activities of the entity  </a:t>
          </a:r>
        </a:p>
      </dgm:t>
    </dgm:pt>
    <dgm:pt modelId="{9EE72171-AB26-49FE-8001-03A9B0353707}" type="parTrans" cxnId="{D80A84BA-B6DF-4919-91A6-5B2063D8D282}">
      <dgm:prSet/>
      <dgm:spPr/>
      <dgm:t>
        <a:bodyPr/>
        <a:lstStyle/>
        <a:p>
          <a:endParaRPr lang="en-ZA"/>
        </a:p>
      </dgm:t>
    </dgm:pt>
    <dgm:pt modelId="{1B0F57A4-5DD8-4586-96C8-5C9075C1B0B0}" type="sibTrans" cxnId="{D80A84BA-B6DF-4919-91A6-5B2063D8D282}">
      <dgm:prSet/>
      <dgm:spPr/>
      <dgm:t>
        <a:bodyPr/>
        <a:lstStyle/>
        <a:p>
          <a:endParaRPr lang="en-ZA"/>
        </a:p>
      </dgm:t>
    </dgm:pt>
    <dgm:pt modelId="{C462D867-8E2D-4C4A-8007-8D8F60380AE1}">
      <dgm:prSet custT="1"/>
      <dgm:spPr/>
      <dgm:t>
        <a:bodyPr/>
        <a:lstStyle/>
        <a:p>
          <a:pPr marL="88900" indent="0"/>
          <a:r>
            <a:rPr lang="en-ZA" sz="2000" b="0" dirty="0"/>
            <a:t> Provide the direct (primary) cost for tariff setting</a:t>
          </a:r>
        </a:p>
      </dgm:t>
    </dgm:pt>
    <dgm:pt modelId="{EEC77F1D-C74D-41AE-A81D-2B47DE1BBE78}" type="parTrans" cxnId="{CDFC1ED5-DBFB-407B-AAC6-2B8CD62FCB38}">
      <dgm:prSet/>
      <dgm:spPr/>
      <dgm:t>
        <a:bodyPr/>
        <a:lstStyle/>
        <a:p>
          <a:endParaRPr lang="en-ZA"/>
        </a:p>
      </dgm:t>
    </dgm:pt>
    <dgm:pt modelId="{4DF94899-3958-42D1-8F01-63328A489216}" type="sibTrans" cxnId="{CDFC1ED5-DBFB-407B-AAC6-2B8CD62FCB38}">
      <dgm:prSet/>
      <dgm:spPr/>
      <dgm:t>
        <a:bodyPr/>
        <a:lstStyle/>
        <a:p>
          <a:endParaRPr lang="en-ZA"/>
        </a:p>
      </dgm:t>
    </dgm:pt>
    <dgm:pt modelId="{2AC7531F-D1D6-44C1-A032-5F198FAB1C1C}">
      <dgm:prSet custT="1"/>
      <dgm:spPr/>
      <dgm:t>
        <a:bodyPr/>
        <a:lstStyle/>
        <a:p>
          <a:pPr marL="88900" indent="0"/>
          <a:r>
            <a:rPr lang="en-ZA" sz="2000" b="0" dirty="0"/>
            <a:t> Highest-level supports the reporting done in terms of the budget reporting format and AFS</a:t>
          </a:r>
        </a:p>
      </dgm:t>
    </dgm:pt>
    <dgm:pt modelId="{E8FD2325-7A8D-4E92-9640-8DCD71227347}" type="parTrans" cxnId="{417052B2-443E-400E-BEF1-7AAD0EA4104B}">
      <dgm:prSet/>
      <dgm:spPr/>
      <dgm:t>
        <a:bodyPr/>
        <a:lstStyle/>
        <a:p>
          <a:endParaRPr lang="en-ZA"/>
        </a:p>
      </dgm:t>
    </dgm:pt>
    <dgm:pt modelId="{680098B5-F355-4770-9097-A1AA6A7AFFBB}" type="sibTrans" cxnId="{417052B2-443E-400E-BEF1-7AAD0EA4104B}">
      <dgm:prSet/>
      <dgm:spPr/>
      <dgm:t>
        <a:bodyPr/>
        <a:lstStyle/>
        <a:p>
          <a:endParaRPr lang="en-ZA"/>
        </a:p>
      </dgm:t>
    </dgm:pt>
    <dgm:pt modelId="{F186F17A-7E9A-467C-80FA-B18060C28269}">
      <dgm:prSet custT="1"/>
      <dgm:spPr/>
      <dgm:t>
        <a:bodyPr/>
        <a:lstStyle/>
        <a:p>
          <a:pPr marL="88900" indent="0"/>
          <a:r>
            <a:rPr lang="en-ZA" sz="2000" b="0" dirty="0"/>
            <a:t> It take the form of an outflow or depletion of assets such as cash and cash equivalents, inventory, and property, plant and equipment</a:t>
          </a:r>
        </a:p>
      </dgm:t>
    </dgm:pt>
    <dgm:pt modelId="{F02C3629-F01C-4ABF-AF4F-F7F121FB7342}" type="parTrans" cxnId="{977127AA-26FE-4A01-A545-D7793AB36A67}">
      <dgm:prSet/>
      <dgm:spPr/>
      <dgm:t>
        <a:bodyPr/>
        <a:lstStyle/>
        <a:p>
          <a:endParaRPr lang="en-ZA"/>
        </a:p>
      </dgm:t>
    </dgm:pt>
    <dgm:pt modelId="{A0775B50-716F-498E-B423-EC2C1D46BAE6}" type="sibTrans" cxnId="{977127AA-26FE-4A01-A545-D7793AB36A67}">
      <dgm:prSet/>
      <dgm:spPr/>
      <dgm:t>
        <a:bodyPr/>
        <a:lstStyle/>
        <a:p>
          <a:endParaRPr lang="en-ZA"/>
        </a:p>
      </dgm:t>
    </dgm:pt>
    <dgm:pt modelId="{928BA909-9F19-4AC4-BF64-A07F139DD76B}">
      <dgm:prSet custT="1"/>
      <dgm:spPr/>
      <dgm:t>
        <a:bodyPr/>
        <a:lstStyle/>
        <a:p>
          <a:pPr marL="88900" indent="0"/>
          <a:r>
            <a:rPr lang="en-ZA" sz="2000" b="0" dirty="0"/>
            <a:t> Expenditure items are presented in the high level </a:t>
          </a:r>
          <a:r>
            <a:rPr lang="en-ZA" sz="2000" b="0" i="1" dirty="0"/>
            <a:t>m</a:t>
          </a:r>
          <a:r>
            <a:rPr lang="en-ZA" sz="2000" b="0" dirty="0"/>
            <a:t>SCOA chart below</a:t>
          </a:r>
        </a:p>
      </dgm:t>
    </dgm:pt>
    <dgm:pt modelId="{42CD3F7D-CE60-4F30-BC8D-D2788255E97E}" type="parTrans" cxnId="{6582C5F8-2FDC-472E-ADA0-526B80E1D212}">
      <dgm:prSet/>
      <dgm:spPr/>
      <dgm:t>
        <a:bodyPr/>
        <a:lstStyle/>
        <a:p>
          <a:endParaRPr lang="en-ZA"/>
        </a:p>
      </dgm:t>
    </dgm:pt>
    <dgm:pt modelId="{CD6551FB-9924-4A82-BBDA-1F6F673D4040}" type="sibTrans" cxnId="{6582C5F8-2FDC-472E-ADA0-526B80E1D212}">
      <dgm:prSet/>
      <dgm:spPr/>
      <dgm:t>
        <a:bodyPr/>
        <a:lstStyle/>
        <a:p>
          <a:endParaRPr lang="en-ZA"/>
        </a:p>
      </dgm:t>
    </dgm:pt>
    <dgm:pt modelId="{6960116C-19A2-4347-A2B4-BF5889F2AD74}">
      <dgm:prSet custT="1"/>
      <dgm:spPr/>
      <dgm:t>
        <a:bodyPr/>
        <a:lstStyle/>
        <a:p>
          <a:pPr marL="88900" indent="0"/>
          <a:r>
            <a:rPr lang="en-ZA" sz="2000" b="0" dirty="0"/>
            <a:t> Expenses arise in the course of the operating activities and include cost of sales or cost of services rendered, wages and depreciation </a:t>
          </a:r>
        </a:p>
      </dgm:t>
    </dgm:pt>
    <dgm:pt modelId="{85E4A1D1-5A00-4296-829A-A84E596DB6B0}" type="parTrans" cxnId="{4BE3DE3E-C1B6-483E-A1A3-3E777F54785D}">
      <dgm:prSet/>
      <dgm:spPr/>
      <dgm:t>
        <a:bodyPr/>
        <a:lstStyle/>
        <a:p>
          <a:endParaRPr lang="en-ZA"/>
        </a:p>
      </dgm:t>
    </dgm:pt>
    <dgm:pt modelId="{E235E32F-77EA-48FC-A321-01EF33BFBAB8}" type="sibTrans" cxnId="{4BE3DE3E-C1B6-483E-A1A3-3E777F54785D}">
      <dgm:prSet/>
      <dgm:spPr/>
      <dgm:t>
        <a:bodyPr/>
        <a:lstStyle/>
        <a:p>
          <a:endParaRPr lang="en-ZA"/>
        </a:p>
      </dgm:t>
    </dgm:pt>
    <dgm:pt modelId="{1B0A5A2B-943E-42E0-A4C8-1549A91913B7}" type="pres">
      <dgm:prSet presAssocID="{947DEDB9-0D25-4DB1-8AD5-A0DDBFD34EBD}" presName="diagram" presStyleCnt="0">
        <dgm:presLayoutVars>
          <dgm:dir/>
          <dgm:resizeHandles val="exact"/>
        </dgm:presLayoutVars>
      </dgm:prSet>
      <dgm:spPr/>
    </dgm:pt>
    <dgm:pt modelId="{34A6300D-0063-482B-ABEC-0A79CCC0ED15}" type="pres">
      <dgm:prSet presAssocID="{5320B15C-44AB-4EB3-8322-E3FD4AA904CF}" presName="node" presStyleLbl="node1" presStyleIdx="0" presStyleCnt="1">
        <dgm:presLayoutVars>
          <dgm:bulletEnabled val="1"/>
        </dgm:presLayoutVars>
      </dgm:prSet>
      <dgm:spPr/>
    </dgm:pt>
  </dgm:ptLst>
  <dgm:cxnLst>
    <dgm:cxn modelId="{FC558A71-F092-4D18-AE9C-3F0B19C7DD5B}" type="presOf" srcId="{F186F17A-7E9A-467C-80FA-B18060C28269}" destId="{34A6300D-0063-482B-ABEC-0A79CCC0ED15}" srcOrd="0" destOrd="3" presId="urn:microsoft.com/office/officeart/2005/8/layout/default"/>
    <dgm:cxn modelId="{D80A84BA-B6DF-4919-91A6-5B2063D8D282}" srcId="{5320B15C-44AB-4EB3-8322-E3FD4AA904CF}" destId="{CD662A49-0A92-4F90-9FA2-07778A43EDF2}" srcOrd="0" destOrd="0" parTransId="{9EE72171-AB26-49FE-8001-03A9B0353707}" sibTransId="{1B0F57A4-5DD8-4586-96C8-5C9075C1B0B0}"/>
    <dgm:cxn modelId="{18E18A67-77D8-437A-84CD-9EA18DA66F8A}" srcId="{947DEDB9-0D25-4DB1-8AD5-A0DDBFD34EBD}" destId="{5320B15C-44AB-4EB3-8322-E3FD4AA904CF}" srcOrd="0" destOrd="0" parTransId="{E5142D57-8140-4F84-9FA4-87A87E66D46D}" sibTransId="{5C245DCC-7487-4C1D-B296-5927FFC3B03B}"/>
    <dgm:cxn modelId="{A575C738-F042-4B1E-86DF-D5E13A80DAC6}" type="presOf" srcId="{CD662A49-0A92-4F90-9FA2-07778A43EDF2}" destId="{34A6300D-0063-482B-ABEC-0A79CCC0ED15}" srcOrd="0" destOrd="1" presId="urn:microsoft.com/office/officeart/2005/8/layout/default"/>
    <dgm:cxn modelId="{4BE3DE3E-C1B6-483E-A1A3-3E777F54785D}" srcId="{5320B15C-44AB-4EB3-8322-E3FD4AA904CF}" destId="{6960116C-19A2-4347-A2B4-BF5889F2AD74}" srcOrd="1" destOrd="0" parTransId="{85E4A1D1-5A00-4296-829A-A84E596DB6B0}" sibTransId="{E235E32F-77EA-48FC-A321-01EF33BFBAB8}"/>
    <dgm:cxn modelId="{6582C5F8-2FDC-472E-ADA0-526B80E1D212}" srcId="{5320B15C-44AB-4EB3-8322-E3FD4AA904CF}" destId="{928BA909-9F19-4AC4-BF64-A07F139DD76B}" srcOrd="5" destOrd="0" parTransId="{42CD3F7D-CE60-4F30-BC8D-D2788255E97E}" sibTransId="{CD6551FB-9924-4A82-BBDA-1F6F673D4040}"/>
    <dgm:cxn modelId="{417052B2-443E-400E-BEF1-7AAD0EA4104B}" srcId="{5320B15C-44AB-4EB3-8322-E3FD4AA904CF}" destId="{2AC7531F-D1D6-44C1-A032-5F198FAB1C1C}" srcOrd="3" destOrd="0" parTransId="{E8FD2325-7A8D-4E92-9640-8DCD71227347}" sibTransId="{680098B5-F355-4770-9097-A1AA6A7AFFBB}"/>
    <dgm:cxn modelId="{F78DA849-D1FD-40ED-95E7-853A6A4BBBC2}" type="presOf" srcId="{6960116C-19A2-4347-A2B4-BF5889F2AD74}" destId="{34A6300D-0063-482B-ABEC-0A79CCC0ED15}" srcOrd="0" destOrd="2" presId="urn:microsoft.com/office/officeart/2005/8/layout/default"/>
    <dgm:cxn modelId="{E7FB358E-EA15-4ED1-9494-62230A9C779B}" type="presOf" srcId="{2AC7531F-D1D6-44C1-A032-5F198FAB1C1C}" destId="{34A6300D-0063-482B-ABEC-0A79CCC0ED15}" srcOrd="0" destOrd="4" presId="urn:microsoft.com/office/officeart/2005/8/layout/default"/>
    <dgm:cxn modelId="{BEF247D0-7219-487C-A5E3-4C3A3457C452}" type="presOf" srcId="{C462D867-8E2D-4C4A-8007-8D8F60380AE1}" destId="{34A6300D-0063-482B-ABEC-0A79CCC0ED15}" srcOrd="0" destOrd="5" presId="urn:microsoft.com/office/officeart/2005/8/layout/default"/>
    <dgm:cxn modelId="{829A3A24-25ED-4ED4-B614-F9F7CF5558C6}" type="presOf" srcId="{928BA909-9F19-4AC4-BF64-A07F139DD76B}" destId="{34A6300D-0063-482B-ABEC-0A79CCC0ED15}" srcOrd="0" destOrd="6" presId="urn:microsoft.com/office/officeart/2005/8/layout/default"/>
    <dgm:cxn modelId="{977127AA-26FE-4A01-A545-D7793AB36A67}" srcId="{5320B15C-44AB-4EB3-8322-E3FD4AA904CF}" destId="{F186F17A-7E9A-467C-80FA-B18060C28269}" srcOrd="2" destOrd="0" parTransId="{F02C3629-F01C-4ABF-AF4F-F7F121FB7342}" sibTransId="{A0775B50-716F-498E-B423-EC2C1D46BAE6}"/>
    <dgm:cxn modelId="{080CAA79-4974-436B-A2A2-D91AC2A12E3C}" type="presOf" srcId="{947DEDB9-0D25-4DB1-8AD5-A0DDBFD34EBD}" destId="{1B0A5A2B-943E-42E0-A4C8-1549A91913B7}" srcOrd="0" destOrd="0" presId="urn:microsoft.com/office/officeart/2005/8/layout/default"/>
    <dgm:cxn modelId="{CDFC1ED5-DBFB-407B-AAC6-2B8CD62FCB38}" srcId="{5320B15C-44AB-4EB3-8322-E3FD4AA904CF}" destId="{C462D867-8E2D-4C4A-8007-8D8F60380AE1}" srcOrd="4" destOrd="0" parTransId="{EEC77F1D-C74D-41AE-A81D-2B47DE1BBE78}" sibTransId="{4DF94899-3958-42D1-8F01-63328A489216}"/>
    <dgm:cxn modelId="{1ACA0468-783E-4F44-AC32-6AA77F05D496}" type="presOf" srcId="{5320B15C-44AB-4EB3-8322-E3FD4AA904CF}" destId="{34A6300D-0063-482B-ABEC-0A79CCC0ED15}" srcOrd="0" destOrd="0" presId="urn:microsoft.com/office/officeart/2005/8/layout/default"/>
    <dgm:cxn modelId="{264EC237-DA55-454F-ADF3-44B57376EA76}" type="presParOf" srcId="{1B0A5A2B-943E-42E0-A4C8-1549A91913B7}" destId="{34A6300D-0063-482B-ABEC-0A79CCC0ED15}" srcOrd="0" destOrd="0" presId="urn:microsoft.com/office/officeart/2005/8/layout/default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DEDB9-0D25-4DB1-8AD5-A0DDBFD34EB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A8AFCC0-17D7-47AE-AF00-704DED3C0E86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2000" b="1" dirty="0"/>
            <a:t>Expense - </a:t>
          </a:r>
          <a:r>
            <a:rPr lang="en-ZA" sz="2000" b="1" i="1" dirty="0"/>
            <a:t>m</a:t>
          </a:r>
          <a:r>
            <a:rPr lang="en-ZA" sz="2000" b="1" dirty="0"/>
            <a:t>SCOA chart</a:t>
          </a:r>
        </a:p>
      </dgm:t>
    </dgm:pt>
    <dgm:pt modelId="{5ACE4DC6-61A1-40CF-9538-3BAF6588031C}" type="parTrans" cxnId="{7497B98C-605C-4EFF-A293-93964A744B97}">
      <dgm:prSet/>
      <dgm:spPr/>
      <dgm:t>
        <a:bodyPr/>
        <a:lstStyle/>
        <a:p>
          <a:endParaRPr lang="en-ZA"/>
        </a:p>
      </dgm:t>
    </dgm:pt>
    <dgm:pt modelId="{20E0CBE8-5D6B-4EBA-B8BD-C63ED0E87CB5}" type="sibTrans" cxnId="{7497B98C-605C-4EFF-A293-93964A744B97}">
      <dgm:prSet/>
      <dgm:spPr/>
      <dgm:t>
        <a:bodyPr/>
        <a:lstStyle/>
        <a:p>
          <a:endParaRPr lang="en-ZA"/>
        </a:p>
      </dgm:t>
    </dgm:pt>
    <dgm:pt modelId="{60D7F7D8-75CC-4C8B-BFA2-2F2B659640FD}">
      <dgm:prSet phldrT="[Text]" custT="1"/>
      <dgm:spPr>
        <a:solidFill>
          <a:srgbClr val="8A0000"/>
        </a:solidFill>
      </dgm:spPr>
      <dgm:t>
        <a:bodyPr/>
        <a:lstStyle/>
        <a:p>
          <a:pPr marL="57150"/>
          <a:endParaRPr lang="en-ZA" sz="1050" dirty="0"/>
        </a:p>
      </dgm:t>
    </dgm:pt>
    <dgm:pt modelId="{8E1B65F3-FC85-46A8-BFD1-8A6C7D0C8C62}" type="parTrans" cxnId="{77694809-CD11-4F02-9CC7-7F83A71FABF5}">
      <dgm:prSet/>
      <dgm:spPr/>
      <dgm:t>
        <a:bodyPr/>
        <a:lstStyle/>
        <a:p>
          <a:endParaRPr lang="en-ZA"/>
        </a:p>
      </dgm:t>
    </dgm:pt>
    <dgm:pt modelId="{5FABD8B6-E5BB-4906-B78E-3D90D1881550}" type="sibTrans" cxnId="{77694809-CD11-4F02-9CC7-7F83A71FABF5}">
      <dgm:prSet/>
      <dgm:spPr/>
      <dgm:t>
        <a:bodyPr/>
        <a:lstStyle/>
        <a:p>
          <a:endParaRPr lang="en-ZA"/>
        </a:p>
      </dgm:t>
    </dgm:pt>
    <dgm:pt modelId="{98F33EA2-F8FA-4142-9793-93B3C6D37476}">
      <dgm:prSet phldrT="[Text]" custT="1"/>
      <dgm:spPr>
        <a:solidFill>
          <a:srgbClr val="8A0000"/>
        </a:solidFill>
      </dgm:spPr>
      <dgm:t>
        <a:bodyPr/>
        <a:lstStyle/>
        <a:p>
          <a:pPr marL="285750"/>
          <a:endParaRPr lang="en-ZA" sz="3600" dirty="0"/>
        </a:p>
      </dgm:t>
    </dgm:pt>
    <dgm:pt modelId="{6AA12BB1-1A1D-4D44-9CE7-24A684D17654}" type="parTrans" cxnId="{37B988E2-B9AA-49A2-8577-FE96DB8A7978}">
      <dgm:prSet/>
      <dgm:spPr/>
      <dgm:t>
        <a:bodyPr/>
        <a:lstStyle/>
        <a:p>
          <a:endParaRPr lang="en-ZA"/>
        </a:p>
      </dgm:t>
    </dgm:pt>
    <dgm:pt modelId="{700A0BA2-4764-499C-AE2B-190524F2653D}" type="sibTrans" cxnId="{37B988E2-B9AA-49A2-8577-FE96DB8A7978}">
      <dgm:prSet/>
      <dgm:spPr/>
      <dgm:t>
        <a:bodyPr/>
        <a:lstStyle/>
        <a:p>
          <a:endParaRPr lang="en-ZA"/>
        </a:p>
      </dgm:t>
    </dgm:pt>
    <dgm:pt modelId="{B06D9C17-2636-47C1-8DE3-3BFB09DAA662}">
      <dgm:prSet custT="1"/>
      <dgm:spPr/>
      <dgm:t>
        <a:bodyPr/>
        <a:lstStyle/>
        <a:p>
          <a:pPr marL="36000"/>
          <a:r>
            <a:rPr lang="en-ZA" sz="2000" b="0" dirty="0"/>
            <a:t>Contra Accounts</a:t>
          </a:r>
        </a:p>
      </dgm:t>
    </dgm:pt>
    <dgm:pt modelId="{3F2AE88E-34FC-42F4-84D8-658D2D3C9889}" type="parTrans" cxnId="{C751C4A1-782C-43E1-9712-54BE2CE896B6}">
      <dgm:prSet/>
      <dgm:spPr/>
      <dgm:t>
        <a:bodyPr/>
        <a:lstStyle/>
        <a:p>
          <a:endParaRPr lang="en-ZA"/>
        </a:p>
      </dgm:t>
    </dgm:pt>
    <dgm:pt modelId="{D4D2E0D1-DBCF-4819-AFCB-1F4E60435916}" type="sibTrans" cxnId="{C751C4A1-782C-43E1-9712-54BE2CE896B6}">
      <dgm:prSet/>
      <dgm:spPr/>
      <dgm:t>
        <a:bodyPr/>
        <a:lstStyle/>
        <a:p>
          <a:endParaRPr lang="en-ZA"/>
        </a:p>
      </dgm:t>
    </dgm:pt>
    <dgm:pt modelId="{4883229B-D5FF-4B21-B1F2-D1CE7B61BEA7}">
      <dgm:prSet custT="1"/>
      <dgm:spPr/>
      <dgm:t>
        <a:bodyPr/>
        <a:lstStyle/>
        <a:p>
          <a:pPr marL="36000"/>
          <a:r>
            <a:rPr lang="en-ZA" sz="2000" b="0" dirty="0"/>
            <a:t>Contracted Services</a:t>
          </a:r>
        </a:p>
      </dgm:t>
    </dgm:pt>
    <dgm:pt modelId="{C576EEBB-EB08-4040-9727-D245FD8424B1}" type="parTrans" cxnId="{695597C7-87E7-4C9D-8C8C-1A8063A7C471}">
      <dgm:prSet/>
      <dgm:spPr/>
      <dgm:t>
        <a:bodyPr/>
        <a:lstStyle/>
        <a:p>
          <a:endParaRPr lang="en-ZA"/>
        </a:p>
      </dgm:t>
    </dgm:pt>
    <dgm:pt modelId="{89DBFC86-F343-4F7D-9668-7E9854EA6D92}" type="sibTrans" cxnId="{695597C7-87E7-4C9D-8C8C-1A8063A7C471}">
      <dgm:prSet/>
      <dgm:spPr/>
      <dgm:t>
        <a:bodyPr/>
        <a:lstStyle/>
        <a:p>
          <a:endParaRPr lang="en-ZA"/>
        </a:p>
      </dgm:t>
    </dgm:pt>
    <dgm:pt modelId="{C4582A0F-DC1D-44E7-AA09-95DBD399F1F3}">
      <dgm:prSet custT="1"/>
      <dgm:spPr/>
      <dgm:t>
        <a:bodyPr/>
        <a:lstStyle/>
        <a:p>
          <a:pPr marL="36000"/>
          <a:r>
            <a:rPr lang="en-ZA" sz="2000" b="0" dirty="0"/>
            <a:t>Default</a:t>
          </a:r>
        </a:p>
      </dgm:t>
    </dgm:pt>
    <dgm:pt modelId="{38F01ACF-A355-47A8-9915-344356E8D31C}" type="parTrans" cxnId="{1D0FA010-D8C6-4D2E-909B-7E3539E2AC77}">
      <dgm:prSet/>
      <dgm:spPr/>
      <dgm:t>
        <a:bodyPr/>
        <a:lstStyle/>
        <a:p>
          <a:endParaRPr lang="en-ZA"/>
        </a:p>
      </dgm:t>
    </dgm:pt>
    <dgm:pt modelId="{794F38E8-DA24-4DA1-975A-6A1BBE4EF4F7}" type="sibTrans" cxnId="{1D0FA010-D8C6-4D2E-909B-7E3539E2AC77}">
      <dgm:prSet/>
      <dgm:spPr/>
      <dgm:t>
        <a:bodyPr/>
        <a:lstStyle/>
        <a:p>
          <a:endParaRPr lang="en-ZA"/>
        </a:p>
      </dgm:t>
    </dgm:pt>
    <dgm:pt modelId="{BFD611CB-43E6-4794-9815-1DB75D110991}">
      <dgm:prSet custT="1"/>
      <dgm:spPr/>
      <dgm:t>
        <a:bodyPr/>
        <a:lstStyle/>
        <a:p>
          <a:pPr marL="36000"/>
          <a:r>
            <a:rPr lang="en-ZA" sz="2000" b="0" dirty="0"/>
            <a:t>Depreciation and Amortisation </a:t>
          </a:r>
        </a:p>
      </dgm:t>
    </dgm:pt>
    <dgm:pt modelId="{0A969734-B8A7-40ED-AAAF-E3005E096779}" type="parTrans" cxnId="{F6A213BC-C390-4431-B35B-BCC7168D0DF5}">
      <dgm:prSet/>
      <dgm:spPr/>
      <dgm:t>
        <a:bodyPr/>
        <a:lstStyle/>
        <a:p>
          <a:endParaRPr lang="en-ZA"/>
        </a:p>
      </dgm:t>
    </dgm:pt>
    <dgm:pt modelId="{08339A3B-BFC3-475B-A5F4-C663EF4BB71D}" type="sibTrans" cxnId="{F6A213BC-C390-4431-B35B-BCC7168D0DF5}">
      <dgm:prSet/>
      <dgm:spPr/>
      <dgm:t>
        <a:bodyPr/>
        <a:lstStyle/>
        <a:p>
          <a:endParaRPr lang="en-ZA"/>
        </a:p>
      </dgm:t>
    </dgm:pt>
    <dgm:pt modelId="{84E65160-CC03-49D0-A2BB-9A37B6D2C0D3}">
      <dgm:prSet custT="1"/>
      <dgm:spPr/>
      <dgm:t>
        <a:bodyPr/>
        <a:lstStyle/>
        <a:p>
          <a:pPr marL="36000"/>
          <a:r>
            <a:rPr lang="en-ZA" sz="2000" b="0" dirty="0"/>
            <a:t>Discontinued Operations</a:t>
          </a:r>
        </a:p>
      </dgm:t>
    </dgm:pt>
    <dgm:pt modelId="{135462BA-C963-41E5-A01C-55375CC10DAB}" type="parTrans" cxnId="{FB77ACB2-236A-4A0E-A59F-28CD71DD18ED}">
      <dgm:prSet/>
      <dgm:spPr/>
      <dgm:t>
        <a:bodyPr/>
        <a:lstStyle/>
        <a:p>
          <a:endParaRPr lang="en-ZA"/>
        </a:p>
      </dgm:t>
    </dgm:pt>
    <dgm:pt modelId="{16595B57-B5D8-4D4D-93CE-4DDF57BC0CFB}" type="sibTrans" cxnId="{FB77ACB2-236A-4A0E-A59F-28CD71DD18ED}">
      <dgm:prSet/>
      <dgm:spPr/>
      <dgm:t>
        <a:bodyPr/>
        <a:lstStyle/>
        <a:p>
          <a:endParaRPr lang="en-ZA"/>
        </a:p>
      </dgm:t>
    </dgm:pt>
    <dgm:pt modelId="{BCAD32EC-A283-4606-8AA2-FA8F0D927A69}">
      <dgm:prSet custT="1"/>
      <dgm:spPr/>
      <dgm:t>
        <a:bodyPr/>
        <a:lstStyle/>
        <a:p>
          <a:pPr marL="36000"/>
          <a:r>
            <a:rPr lang="en-ZA" sz="2000" b="0" dirty="0"/>
            <a:t>Employee Related Cost </a:t>
          </a:r>
        </a:p>
      </dgm:t>
    </dgm:pt>
    <dgm:pt modelId="{D76EBF2F-2EC1-47E9-A52B-7489F013901C}" type="parTrans" cxnId="{C10AC46E-9BCA-41E7-94FE-D6E6881AEDB2}">
      <dgm:prSet/>
      <dgm:spPr/>
      <dgm:t>
        <a:bodyPr/>
        <a:lstStyle/>
        <a:p>
          <a:endParaRPr lang="en-ZA"/>
        </a:p>
      </dgm:t>
    </dgm:pt>
    <dgm:pt modelId="{987713B8-2545-43F1-8D75-020189C7E30C}" type="sibTrans" cxnId="{C10AC46E-9BCA-41E7-94FE-D6E6881AEDB2}">
      <dgm:prSet/>
      <dgm:spPr/>
      <dgm:t>
        <a:bodyPr/>
        <a:lstStyle/>
        <a:p>
          <a:endParaRPr lang="en-ZA"/>
        </a:p>
      </dgm:t>
    </dgm:pt>
    <dgm:pt modelId="{677C5DF6-882E-4630-A108-B0F28241EB78}">
      <dgm:prSet custT="1"/>
      <dgm:spPr/>
      <dgm:t>
        <a:bodyPr/>
        <a:lstStyle/>
        <a:p>
          <a:pPr marL="36000"/>
          <a:r>
            <a:rPr lang="en-ZA" sz="2000" b="0" dirty="0"/>
            <a:t>Income Tax</a:t>
          </a:r>
        </a:p>
      </dgm:t>
    </dgm:pt>
    <dgm:pt modelId="{5DF88E80-97B6-4EF8-AE31-C387B6E4CD51}" type="parTrans" cxnId="{561ED747-0CBB-4A60-88C2-C473343F2294}">
      <dgm:prSet/>
      <dgm:spPr/>
      <dgm:t>
        <a:bodyPr/>
        <a:lstStyle/>
        <a:p>
          <a:endParaRPr lang="en-ZA"/>
        </a:p>
      </dgm:t>
    </dgm:pt>
    <dgm:pt modelId="{D0F46C0B-2CF3-4DB2-932D-C9814C6421DF}" type="sibTrans" cxnId="{561ED747-0CBB-4A60-88C2-C473343F2294}">
      <dgm:prSet/>
      <dgm:spPr/>
      <dgm:t>
        <a:bodyPr/>
        <a:lstStyle/>
        <a:p>
          <a:endParaRPr lang="en-ZA"/>
        </a:p>
      </dgm:t>
    </dgm:pt>
    <dgm:pt modelId="{FC1BF82E-B2B2-4AC6-892F-295A6B4C8D92}">
      <dgm:prSet custT="1"/>
      <dgm:spPr/>
      <dgm:t>
        <a:bodyPr/>
        <a:lstStyle/>
        <a:p>
          <a:pPr marL="36000"/>
          <a:r>
            <a:rPr lang="en-ZA" sz="2000" b="0" dirty="0"/>
            <a:t>Interest, Dividends &amp; Rent on Land</a:t>
          </a:r>
        </a:p>
      </dgm:t>
    </dgm:pt>
    <dgm:pt modelId="{AADA84BE-9B76-4C71-B402-F210272A80A5}" type="parTrans" cxnId="{CBE1F8CA-0A58-4A84-9054-4E77D76F7443}">
      <dgm:prSet/>
      <dgm:spPr/>
      <dgm:t>
        <a:bodyPr/>
        <a:lstStyle/>
        <a:p>
          <a:endParaRPr lang="en-ZA"/>
        </a:p>
      </dgm:t>
    </dgm:pt>
    <dgm:pt modelId="{FC9386B3-1720-49FA-9F6D-B1D5FE4F2DC5}" type="sibTrans" cxnId="{CBE1F8CA-0A58-4A84-9054-4E77D76F7443}">
      <dgm:prSet/>
      <dgm:spPr/>
      <dgm:t>
        <a:bodyPr/>
        <a:lstStyle/>
        <a:p>
          <a:endParaRPr lang="en-ZA"/>
        </a:p>
      </dgm:t>
    </dgm:pt>
    <dgm:pt modelId="{D1FF8DB8-A24E-4839-9552-2C16AEC28A53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2000" b="1" dirty="0"/>
            <a:t>Expense - </a:t>
          </a:r>
          <a:r>
            <a:rPr lang="en-ZA" sz="2000" b="1" i="1" dirty="0"/>
            <a:t>m</a:t>
          </a:r>
          <a:r>
            <a:rPr lang="en-ZA" sz="2000" b="1" dirty="0"/>
            <a:t>SCOA chart </a:t>
          </a:r>
        </a:p>
      </dgm:t>
    </dgm:pt>
    <dgm:pt modelId="{E113DE28-932A-4516-972C-50CE36472D1A}" type="parTrans" cxnId="{D3A65871-725C-43E1-A881-4CB16BC19DE1}">
      <dgm:prSet/>
      <dgm:spPr/>
      <dgm:t>
        <a:bodyPr/>
        <a:lstStyle/>
        <a:p>
          <a:endParaRPr lang="en-ZA"/>
        </a:p>
      </dgm:t>
    </dgm:pt>
    <dgm:pt modelId="{D348A7E4-4C53-4036-A0AC-A4B3DACFBCCB}" type="sibTrans" cxnId="{D3A65871-725C-43E1-A881-4CB16BC19DE1}">
      <dgm:prSet/>
      <dgm:spPr/>
      <dgm:t>
        <a:bodyPr/>
        <a:lstStyle/>
        <a:p>
          <a:endParaRPr lang="en-ZA"/>
        </a:p>
      </dgm:t>
    </dgm:pt>
    <dgm:pt modelId="{6B569272-518C-48D5-A09F-E8265E877CF1}">
      <dgm:prSet custT="1"/>
      <dgm:spPr/>
      <dgm:t>
        <a:bodyPr/>
        <a:lstStyle/>
        <a:p>
          <a:r>
            <a:rPr lang="en-ZA" sz="2000" b="0" dirty="0"/>
            <a:t>Operational Cost</a:t>
          </a:r>
        </a:p>
      </dgm:t>
    </dgm:pt>
    <dgm:pt modelId="{F28B8091-E7F9-49D5-A635-0C66CA8EE720}" type="parTrans" cxnId="{2B60F2DB-9FB5-4154-BF10-D4448A6266F3}">
      <dgm:prSet/>
      <dgm:spPr/>
      <dgm:t>
        <a:bodyPr/>
        <a:lstStyle/>
        <a:p>
          <a:endParaRPr lang="en-ZA"/>
        </a:p>
      </dgm:t>
    </dgm:pt>
    <dgm:pt modelId="{B79FD390-BCD2-480C-AD7B-77F4AA895F23}" type="sibTrans" cxnId="{2B60F2DB-9FB5-4154-BF10-D4448A6266F3}">
      <dgm:prSet/>
      <dgm:spPr/>
      <dgm:t>
        <a:bodyPr/>
        <a:lstStyle/>
        <a:p>
          <a:endParaRPr lang="en-ZA"/>
        </a:p>
      </dgm:t>
    </dgm:pt>
    <dgm:pt modelId="{687C84B5-3B99-473D-B1A6-422B5E59E823}">
      <dgm:prSet custT="1"/>
      <dgm:spPr/>
      <dgm:t>
        <a:bodyPr/>
        <a:lstStyle/>
        <a:p>
          <a:r>
            <a:rPr lang="en-ZA" sz="2000" b="0" dirty="0"/>
            <a:t>Remuneration of Councillors</a:t>
          </a:r>
        </a:p>
      </dgm:t>
    </dgm:pt>
    <dgm:pt modelId="{0E4CD74D-84A5-4EF4-A66B-5E93DABB1D51}" type="parTrans" cxnId="{D522251D-7384-4919-A7BB-383D173A27FD}">
      <dgm:prSet/>
      <dgm:spPr/>
      <dgm:t>
        <a:bodyPr/>
        <a:lstStyle/>
        <a:p>
          <a:endParaRPr lang="en-ZA"/>
        </a:p>
      </dgm:t>
    </dgm:pt>
    <dgm:pt modelId="{4ECE23C5-C6BA-4804-A82F-9E8448194205}" type="sibTrans" cxnId="{D522251D-7384-4919-A7BB-383D173A27FD}">
      <dgm:prSet/>
      <dgm:spPr/>
      <dgm:t>
        <a:bodyPr/>
        <a:lstStyle/>
        <a:p>
          <a:endParaRPr lang="en-ZA"/>
        </a:p>
      </dgm:t>
    </dgm:pt>
    <dgm:pt modelId="{513976B0-37E3-408D-B663-D4D5DF9665C8}">
      <dgm:prSet custT="1"/>
      <dgm:spPr/>
      <dgm:t>
        <a:bodyPr/>
        <a:lstStyle/>
        <a:p>
          <a:r>
            <a:rPr lang="en-ZA" sz="2000" b="0" dirty="0"/>
            <a:t>Share of Deficit attributable to Associate</a:t>
          </a:r>
        </a:p>
      </dgm:t>
    </dgm:pt>
    <dgm:pt modelId="{578ED305-35DA-474A-A064-32815BFAF215}" type="parTrans" cxnId="{52E53A5B-CCA3-4474-8939-FD49AE71BCCF}">
      <dgm:prSet/>
      <dgm:spPr/>
      <dgm:t>
        <a:bodyPr/>
        <a:lstStyle/>
        <a:p>
          <a:endParaRPr lang="en-ZA"/>
        </a:p>
      </dgm:t>
    </dgm:pt>
    <dgm:pt modelId="{6672A148-1C16-48FF-AD67-C6DD5A577D14}" type="sibTrans" cxnId="{52E53A5B-CCA3-4474-8939-FD49AE71BCCF}">
      <dgm:prSet/>
      <dgm:spPr/>
      <dgm:t>
        <a:bodyPr/>
        <a:lstStyle/>
        <a:p>
          <a:endParaRPr lang="en-ZA"/>
        </a:p>
      </dgm:t>
    </dgm:pt>
    <dgm:pt modelId="{66238EB8-1254-48F6-83CE-02BA25A36342}">
      <dgm:prSet custT="1"/>
      <dgm:spPr/>
      <dgm:t>
        <a:bodyPr/>
        <a:lstStyle/>
        <a:p>
          <a:r>
            <a:rPr lang="en-ZA" sz="2000" b="0" dirty="0"/>
            <a:t>Share of Deficit attributable to Joint Venture</a:t>
          </a:r>
        </a:p>
      </dgm:t>
    </dgm:pt>
    <dgm:pt modelId="{69869BB9-019C-48CB-B791-0A88B246BC96}" type="parTrans" cxnId="{DFA319CC-5AF2-416A-9544-B56941A5F421}">
      <dgm:prSet/>
      <dgm:spPr/>
      <dgm:t>
        <a:bodyPr/>
        <a:lstStyle/>
        <a:p>
          <a:endParaRPr lang="en-ZA"/>
        </a:p>
      </dgm:t>
    </dgm:pt>
    <dgm:pt modelId="{C3C38256-1A8B-46C9-BA18-E51EE1BBDDC0}" type="sibTrans" cxnId="{DFA319CC-5AF2-416A-9544-B56941A5F421}">
      <dgm:prSet/>
      <dgm:spPr/>
      <dgm:t>
        <a:bodyPr/>
        <a:lstStyle/>
        <a:p>
          <a:endParaRPr lang="en-ZA"/>
        </a:p>
      </dgm:t>
    </dgm:pt>
    <dgm:pt modelId="{3DDE9FEA-7475-446C-9B78-DB0D24D84622}">
      <dgm:prSet custT="1"/>
      <dgm:spPr/>
      <dgm:t>
        <a:bodyPr/>
        <a:lstStyle/>
        <a:p>
          <a:r>
            <a:rPr lang="en-ZA" sz="2000" b="0" dirty="0"/>
            <a:t>Share of Deficit attributable to Minorities</a:t>
          </a:r>
        </a:p>
      </dgm:t>
    </dgm:pt>
    <dgm:pt modelId="{D9A65ABD-304F-496E-BEB6-F93EFA828C47}" type="parTrans" cxnId="{669BBD11-93CE-4AF6-A7FC-7BC543D5F457}">
      <dgm:prSet/>
      <dgm:spPr/>
      <dgm:t>
        <a:bodyPr/>
        <a:lstStyle/>
        <a:p>
          <a:endParaRPr lang="en-ZA"/>
        </a:p>
      </dgm:t>
    </dgm:pt>
    <dgm:pt modelId="{8CA88AD0-AB0F-4A9E-B0D3-7C0A80102620}" type="sibTrans" cxnId="{669BBD11-93CE-4AF6-A7FC-7BC543D5F457}">
      <dgm:prSet/>
      <dgm:spPr/>
      <dgm:t>
        <a:bodyPr/>
        <a:lstStyle/>
        <a:p>
          <a:endParaRPr lang="en-ZA"/>
        </a:p>
      </dgm:t>
    </dgm:pt>
    <dgm:pt modelId="{5335E485-6B0B-4E90-8ECD-12BADD51FAFE}">
      <dgm:prSet custT="1"/>
      <dgm:spPr/>
      <dgm:t>
        <a:bodyPr/>
        <a:lstStyle/>
        <a:p>
          <a:r>
            <a:rPr lang="en-ZA" sz="2000" b="0" dirty="0"/>
            <a:t>Statutory Payments other than Income Taxes</a:t>
          </a:r>
        </a:p>
      </dgm:t>
    </dgm:pt>
    <dgm:pt modelId="{F57B9CB0-22FE-4D4B-87CC-100B2263DC3E}" type="parTrans" cxnId="{8FC93222-0123-4187-9C98-833FD7132773}">
      <dgm:prSet/>
      <dgm:spPr/>
      <dgm:t>
        <a:bodyPr/>
        <a:lstStyle/>
        <a:p>
          <a:endParaRPr lang="en-ZA"/>
        </a:p>
      </dgm:t>
    </dgm:pt>
    <dgm:pt modelId="{C8EAC5FF-58A6-46ED-ADE0-AF3DC11B0A97}" type="sibTrans" cxnId="{8FC93222-0123-4187-9C98-833FD7132773}">
      <dgm:prSet/>
      <dgm:spPr/>
      <dgm:t>
        <a:bodyPr/>
        <a:lstStyle/>
        <a:p>
          <a:endParaRPr lang="en-ZA"/>
        </a:p>
      </dgm:t>
    </dgm:pt>
    <dgm:pt modelId="{95A4131C-11FC-49FE-9964-1660198EDBA7}">
      <dgm:prSet custT="1"/>
      <dgm:spPr/>
      <dgm:t>
        <a:bodyPr/>
        <a:lstStyle/>
        <a:p>
          <a:r>
            <a:rPr lang="en-ZA" sz="2000" b="0" dirty="0"/>
            <a:t>Transfers and Subsidies</a:t>
          </a:r>
        </a:p>
      </dgm:t>
    </dgm:pt>
    <dgm:pt modelId="{EDD80DAB-123F-448B-A717-414FD7D11A97}" type="parTrans" cxnId="{BC2D572D-2EB9-41E8-9E13-189AB5815515}">
      <dgm:prSet/>
      <dgm:spPr/>
      <dgm:t>
        <a:bodyPr/>
        <a:lstStyle/>
        <a:p>
          <a:endParaRPr lang="en-ZA"/>
        </a:p>
      </dgm:t>
    </dgm:pt>
    <dgm:pt modelId="{95C88756-EF5C-45AB-A6D4-DD4BFC79C5DD}" type="sibTrans" cxnId="{BC2D572D-2EB9-41E8-9E13-189AB5815515}">
      <dgm:prSet/>
      <dgm:spPr/>
      <dgm:t>
        <a:bodyPr/>
        <a:lstStyle/>
        <a:p>
          <a:endParaRPr lang="en-ZA"/>
        </a:p>
      </dgm:t>
    </dgm:pt>
    <dgm:pt modelId="{BEF45FDF-9485-4BE3-A5F3-A7BD07D4B4EA}">
      <dgm:prSet custT="1"/>
      <dgm:spPr/>
      <dgm:t>
        <a:bodyPr/>
        <a:lstStyle/>
        <a:p>
          <a:pPr marL="36000"/>
          <a:r>
            <a:rPr lang="en-ZA" sz="2000" b="0" dirty="0"/>
            <a:t>Inventory Consumed</a:t>
          </a:r>
        </a:p>
      </dgm:t>
    </dgm:pt>
    <dgm:pt modelId="{15B00A7F-D01A-4590-9BFA-FD497EADD67F}" type="parTrans" cxnId="{D9C8B0AD-B664-4C50-9B5D-9C3D1CB986B3}">
      <dgm:prSet/>
      <dgm:spPr/>
      <dgm:t>
        <a:bodyPr/>
        <a:lstStyle/>
        <a:p>
          <a:endParaRPr lang="en-ZA"/>
        </a:p>
      </dgm:t>
    </dgm:pt>
    <dgm:pt modelId="{8DE61519-EC36-488C-925E-F9FA62C4E3D9}" type="sibTrans" cxnId="{D9C8B0AD-B664-4C50-9B5D-9C3D1CB986B3}">
      <dgm:prSet/>
      <dgm:spPr/>
      <dgm:t>
        <a:bodyPr/>
        <a:lstStyle/>
        <a:p>
          <a:endParaRPr lang="en-ZA"/>
        </a:p>
      </dgm:t>
    </dgm:pt>
    <dgm:pt modelId="{3094F463-FC6F-49E7-81B5-8200F61D4DD9}">
      <dgm:prSet custT="1"/>
      <dgm:spPr/>
      <dgm:t>
        <a:bodyPr/>
        <a:lstStyle/>
        <a:p>
          <a:r>
            <a:rPr lang="en-ZA" sz="2000" b="0" dirty="0"/>
            <a:t>Operating Leases</a:t>
          </a:r>
        </a:p>
      </dgm:t>
    </dgm:pt>
    <dgm:pt modelId="{7E945D55-B63E-4BF2-95FF-67DA40534BC5}" type="parTrans" cxnId="{5848B3B4-EDDC-4657-8C73-F69D88CAFB5E}">
      <dgm:prSet/>
      <dgm:spPr/>
      <dgm:t>
        <a:bodyPr/>
        <a:lstStyle/>
        <a:p>
          <a:endParaRPr lang="en-ZA"/>
        </a:p>
      </dgm:t>
    </dgm:pt>
    <dgm:pt modelId="{496D5552-A2B1-404F-AFA8-D21C846A72CF}" type="sibTrans" cxnId="{5848B3B4-EDDC-4657-8C73-F69D88CAFB5E}">
      <dgm:prSet/>
      <dgm:spPr/>
      <dgm:t>
        <a:bodyPr/>
        <a:lstStyle/>
        <a:p>
          <a:endParaRPr lang="en-ZA"/>
        </a:p>
      </dgm:t>
    </dgm:pt>
    <dgm:pt modelId="{1A4E41BA-3F62-4210-9E8E-232C1797D48C}">
      <dgm:prSet custT="1"/>
      <dgm:spPr/>
      <dgm:t>
        <a:bodyPr/>
        <a:lstStyle/>
        <a:p>
          <a:pPr marL="36000"/>
          <a:r>
            <a:rPr lang="en-ZA" sz="2000" b="0" dirty="0"/>
            <a:t>Bulk Purchases</a:t>
          </a:r>
        </a:p>
      </dgm:t>
    </dgm:pt>
    <dgm:pt modelId="{BCA734E6-C376-44AA-B741-B2E16FB4B3A8}" type="parTrans" cxnId="{A4F09BDF-5064-42BF-B51C-977341A6718D}">
      <dgm:prSet/>
      <dgm:spPr/>
      <dgm:t>
        <a:bodyPr/>
        <a:lstStyle/>
        <a:p>
          <a:endParaRPr lang="en-ZA"/>
        </a:p>
      </dgm:t>
    </dgm:pt>
    <dgm:pt modelId="{D383383D-27B0-4CED-A1F1-4FB45334459C}" type="sibTrans" cxnId="{A4F09BDF-5064-42BF-B51C-977341A6718D}">
      <dgm:prSet/>
      <dgm:spPr/>
      <dgm:t>
        <a:bodyPr/>
        <a:lstStyle/>
        <a:p>
          <a:endParaRPr lang="en-ZA"/>
        </a:p>
      </dgm:t>
    </dgm:pt>
    <dgm:pt modelId="{B27CDC23-23FE-40FB-85E2-6FCC60021C73}">
      <dgm:prSet custT="1"/>
      <dgm:spPr/>
      <dgm:t>
        <a:bodyPr/>
        <a:lstStyle/>
        <a:p>
          <a:pPr marL="36000"/>
          <a:r>
            <a:rPr lang="en-ZA" sz="2000" b="0" dirty="0"/>
            <a:t>Bad Debts Written Off</a:t>
          </a:r>
        </a:p>
      </dgm:t>
    </dgm:pt>
    <dgm:pt modelId="{BD1A4DEA-E022-4C3C-A98E-92449410C645}" type="sibTrans" cxnId="{F15F24AA-7334-4B25-AA15-C800E8A5CF02}">
      <dgm:prSet/>
      <dgm:spPr/>
      <dgm:t>
        <a:bodyPr/>
        <a:lstStyle/>
        <a:p>
          <a:endParaRPr lang="en-ZA"/>
        </a:p>
      </dgm:t>
    </dgm:pt>
    <dgm:pt modelId="{DB643ED3-220E-4083-BEB0-E6C84E7C6ACB}" type="parTrans" cxnId="{F15F24AA-7334-4B25-AA15-C800E8A5CF02}">
      <dgm:prSet/>
      <dgm:spPr/>
      <dgm:t>
        <a:bodyPr/>
        <a:lstStyle/>
        <a:p>
          <a:endParaRPr lang="en-ZA"/>
        </a:p>
      </dgm:t>
    </dgm:pt>
    <dgm:pt modelId="{66FD2A67-3F28-4410-9E12-88D96164FD86}" type="pres">
      <dgm:prSet presAssocID="{947DEDB9-0D25-4DB1-8AD5-A0DDBFD34EBD}" presName="diagram" presStyleCnt="0">
        <dgm:presLayoutVars>
          <dgm:dir/>
          <dgm:resizeHandles val="exact"/>
        </dgm:presLayoutVars>
      </dgm:prSet>
      <dgm:spPr/>
    </dgm:pt>
    <dgm:pt modelId="{FDEEDDD0-CD6C-4053-A3C3-0717F8DD4C0A}" type="pres">
      <dgm:prSet presAssocID="{4A8AFCC0-17D7-47AE-AF00-704DED3C0E86}" presName="node" presStyleLbl="node1" presStyleIdx="0" presStyleCnt="2" custScaleY="184767">
        <dgm:presLayoutVars>
          <dgm:bulletEnabled val="1"/>
        </dgm:presLayoutVars>
      </dgm:prSet>
      <dgm:spPr/>
    </dgm:pt>
    <dgm:pt modelId="{44F2754E-D485-48F0-A315-38D100E6BF35}" type="pres">
      <dgm:prSet presAssocID="{20E0CBE8-5D6B-4EBA-B8BD-C63ED0E87CB5}" presName="sibTrans" presStyleCnt="0"/>
      <dgm:spPr/>
    </dgm:pt>
    <dgm:pt modelId="{B382B42D-C307-4755-95D5-0F80C1882CD9}" type="pres">
      <dgm:prSet presAssocID="{D1FF8DB8-A24E-4839-9552-2C16AEC28A53}" presName="node" presStyleLbl="node1" presStyleIdx="1" presStyleCnt="2" custScaleY="184767">
        <dgm:presLayoutVars>
          <dgm:bulletEnabled val="1"/>
        </dgm:presLayoutVars>
      </dgm:prSet>
      <dgm:spPr/>
    </dgm:pt>
  </dgm:ptLst>
  <dgm:cxnLst>
    <dgm:cxn modelId="{AF02AE02-BE7D-4EA4-A3B9-C31BD812C5BA}" type="presOf" srcId="{98F33EA2-F8FA-4142-9793-93B3C6D37476}" destId="{FDEEDDD0-CD6C-4053-A3C3-0717F8DD4C0A}" srcOrd="0" destOrd="14" presId="urn:microsoft.com/office/officeart/2005/8/layout/default"/>
    <dgm:cxn modelId="{0F8DFC3B-0732-45B5-985D-73396F8DC597}" type="presOf" srcId="{60D7F7D8-75CC-4C8B-BFA2-2F2B659640FD}" destId="{FDEEDDD0-CD6C-4053-A3C3-0717F8DD4C0A}" srcOrd="0" destOrd="13" presId="urn:microsoft.com/office/officeart/2005/8/layout/default"/>
    <dgm:cxn modelId="{52E53A5B-CCA3-4474-8939-FD49AE71BCCF}" srcId="{D1FF8DB8-A24E-4839-9552-2C16AEC28A53}" destId="{513976B0-37E3-408D-B663-D4D5DF9665C8}" srcOrd="2" destOrd="0" parTransId="{578ED305-35DA-474A-A064-32815BFAF215}" sibTransId="{6672A148-1C16-48FF-AD67-C6DD5A577D14}"/>
    <dgm:cxn modelId="{C10AC46E-9BCA-41E7-94FE-D6E6881AEDB2}" srcId="{4A8AFCC0-17D7-47AE-AF00-704DED3C0E86}" destId="{BCAD32EC-A283-4606-8AA2-FA8F0D927A69}" srcOrd="7" destOrd="0" parTransId="{D76EBF2F-2EC1-47E9-A52B-7489F013901C}" sibTransId="{987713B8-2545-43F1-8D75-020189C7E30C}"/>
    <dgm:cxn modelId="{2B60F2DB-9FB5-4154-BF10-D4448A6266F3}" srcId="{D1FF8DB8-A24E-4839-9552-2C16AEC28A53}" destId="{6B569272-518C-48D5-A09F-E8265E877CF1}" srcOrd="0" destOrd="0" parTransId="{F28B8091-E7F9-49D5-A635-0C66CA8EE720}" sibTransId="{B79FD390-BCD2-480C-AD7B-77F4AA895F23}"/>
    <dgm:cxn modelId="{C751C4A1-782C-43E1-9712-54BE2CE896B6}" srcId="{4A8AFCC0-17D7-47AE-AF00-704DED3C0E86}" destId="{B06D9C17-2636-47C1-8DE3-3BFB09DAA662}" srcOrd="2" destOrd="0" parTransId="{3F2AE88E-34FC-42F4-84D8-658D2D3C9889}" sibTransId="{D4D2E0D1-DBCF-4819-AFCB-1F4E60435916}"/>
    <dgm:cxn modelId="{E33B8D8B-DF08-41B8-9F35-3904875FF41F}" type="presOf" srcId="{947DEDB9-0D25-4DB1-8AD5-A0DDBFD34EBD}" destId="{66FD2A67-3F28-4410-9E12-88D96164FD86}" srcOrd="0" destOrd="0" presId="urn:microsoft.com/office/officeart/2005/8/layout/default"/>
    <dgm:cxn modelId="{4C4812AE-7ADA-4D27-9EC5-9B7AD8BE574C}" type="presOf" srcId="{677C5DF6-882E-4630-A108-B0F28241EB78}" destId="{FDEEDDD0-CD6C-4053-A3C3-0717F8DD4C0A}" srcOrd="0" destOrd="9" presId="urn:microsoft.com/office/officeart/2005/8/layout/default"/>
    <dgm:cxn modelId="{1D0FA010-D8C6-4D2E-909B-7E3539E2AC77}" srcId="{4A8AFCC0-17D7-47AE-AF00-704DED3C0E86}" destId="{C4582A0F-DC1D-44E7-AA09-95DBD399F1F3}" srcOrd="4" destOrd="0" parTransId="{38F01ACF-A355-47A8-9915-344356E8D31C}" sibTransId="{794F38E8-DA24-4DA1-975A-6A1BBE4EF4F7}"/>
    <dgm:cxn modelId="{35A90AE1-89E2-477D-B9BB-C86261C1BD61}" type="presOf" srcId="{B27CDC23-23FE-40FB-85E2-6FCC60021C73}" destId="{FDEEDDD0-CD6C-4053-A3C3-0717F8DD4C0A}" srcOrd="0" destOrd="1" presId="urn:microsoft.com/office/officeart/2005/8/layout/default"/>
    <dgm:cxn modelId="{77694809-CD11-4F02-9CC7-7F83A71FABF5}" srcId="{4A8AFCC0-17D7-47AE-AF00-704DED3C0E86}" destId="{60D7F7D8-75CC-4C8B-BFA2-2F2B659640FD}" srcOrd="12" destOrd="0" parTransId="{8E1B65F3-FC85-46A8-BFD1-8A6C7D0C8C62}" sibTransId="{5FABD8B6-E5BB-4906-B78E-3D90D1881550}"/>
    <dgm:cxn modelId="{37B988E2-B9AA-49A2-8577-FE96DB8A7978}" srcId="{4A8AFCC0-17D7-47AE-AF00-704DED3C0E86}" destId="{98F33EA2-F8FA-4142-9793-93B3C6D37476}" srcOrd="13" destOrd="0" parTransId="{6AA12BB1-1A1D-4D44-9CE7-24A684D17654}" sibTransId="{700A0BA2-4764-499C-AE2B-190524F2653D}"/>
    <dgm:cxn modelId="{F15F24AA-7334-4B25-AA15-C800E8A5CF02}" srcId="{4A8AFCC0-17D7-47AE-AF00-704DED3C0E86}" destId="{B27CDC23-23FE-40FB-85E2-6FCC60021C73}" srcOrd="0" destOrd="0" parTransId="{DB643ED3-220E-4083-BEB0-E6C84E7C6ACB}" sibTransId="{BD1A4DEA-E022-4C3C-A98E-92449410C645}"/>
    <dgm:cxn modelId="{F969550B-B547-4185-8D27-B8DC102A36AB}" type="presOf" srcId="{C4582A0F-DC1D-44E7-AA09-95DBD399F1F3}" destId="{FDEEDDD0-CD6C-4053-A3C3-0717F8DD4C0A}" srcOrd="0" destOrd="5" presId="urn:microsoft.com/office/officeart/2005/8/layout/default"/>
    <dgm:cxn modelId="{E2340F57-D955-49C2-B971-293537FF3B6B}" type="presOf" srcId="{66238EB8-1254-48F6-83CE-02BA25A36342}" destId="{B382B42D-C307-4755-95D5-0F80C1882CD9}" srcOrd="0" destOrd="4" presId="urn:microsoft.com/office/officeart/2005/8/layout/default"/>
    <dgm:cxn modelId="{3FDCC4EC-ADB9-450F-8E6D-863187A605B1}" type="presOf" srcId="{687C84B5-3B99-473D-B1A6-422B5E59E823}" destId="{B382B42D-C307-4755-95D5-0F80C1882CD9}" srcOrd="0" destOrd="2" presId="urn:microsoft.com/office/officeart/2005/8/layout/default"/>
    <dgm:cxn modelId="{9A386A64-C796-477D-981C-0B72643278ED}" type="presOf" srcId="{BEF45FDF-9485-4BE3-A5F3-A7BD07D4B4EA}" destId="{FDEEDDD0-CD6C-4053-A3C3-0717F8DD4C0A}" srcOrd="0" destOrd="11" presId="urn:microsoft.com/office/officeart/2005/8/layout/default"/>
    <dgm:cxn modelId="{CBE1F8CA-0A58-4A84-9054-4E77D76F7443}" srcId="{4A8AFCC0-17D7-47AE-AF00-704DED3C0E86}" destId="{FC1BF82E-B2B2-4AC6-892F-295A6B4C8D92}" srcOrd="9" destOrd="0" parTransId="{AADA84BE-9B76-4C71-B402-F210272A80A5}" sibTransId="{FC9386B3-1720-49FA-9F6D-B1D5FE4F2DC5}"/>
    <dgm:cxn modelId="{C5FCB426-BACE-43BE-A980-1C260A20E8DF}" type="presOf" srcId="{6B569272-518C-48D5-A09F-E8265E877CF1}" destId="{B382B42D-C307-4755-95D5-0F80C1882CD9}" srcOrd="0" destOrd="1" presId="urn:microsoft.com/office/officeart/2005/8/layout/default"/>
    <dgm:cxn modelId="{70CE94B7-7121-4251-94CB-DD6799E3A41D}" type="presOf" srcId="{3094F463-FC6F-49E7-81B5-8200F61D4DD9}" destId="{FDEEDDD0-CD6C-4053-A3C3-0717F8DD4C0A}" srcOrd="0" destOrd="12" presId="urn:microsoft.com/office/officeart/2005/8/layout/default"/>
    <dgm:cxn modelId="{AD032D7C-CD65-4517-A4E0-6ECE38A4C130}" type="presOf" srcId="{D1FF8DB8-A24E-4839-9552-2C16AEC28A53}" destId="{B382B42D-C307-4755-95D5-0F80C1882CD9}" srcOrd="0" destOrd="0" presId="urn:microsoft.com/office/officeart/2005/8/layout/default"/>
    <dgm:cxn modelId="{B12D403F-97B3-4248-841D-F098FA878949}" type="presOf" srcId="{BCAD32EC-A283-4606-8AA2-FA8F0D927A69}" destId="{FDEEDDD0-CD6C-4053-A3C3-0717F8DD4C0A}" srcOrd="0" destOrd="8" presId="urn:microsoft.com/office/officeart/2005/8/layout/default"/>
    <dgm:cxn modelId="{561ED747-0CBB-4A60-88C2-C473343F2294}" srcId="{4A8AFCC0-17D7-47AE-AF00-704DED3C0E86}" destId="{677C5DF6-882E-4630-A108-B0F28241EB78}" srcOrd="8" destOrd="0" parTransId="{5DF88E80-97B6-4EF8-AE31-C387B6E4CD51}" sibTransId="{D0F46C0B-2CF3-4DB2-932D-C9814C6421DF}"/>
    <dgm:cxn modelId="{B88071A3-A85F-412B-8162-E646F1A985EC}" type="presOf" srcId="{84E65160-CC03-49D0-A2BB-9A37B6D2C0D3}" destId="{FDEEDDD0-CD6C-4053-A3C3-0717F8DD4C0A}" srcOrd="0" destOrd="7" presId="urn:microsoft.com/office/officeart/2005/8/layout/default"/>
    <dgm:cxn modelId="{8FC93222-0123-4187-9C98-833FD7132773}" srcId="{D1FF8DB8-A24E-4839-9552-2C16AEC28A53}" destId="{5335E485-6B0B-4E90-8ECD-12BADD51FAFE}" srcOrd="5" destOrd="0" parTransId="{F57B9CB0-22FE-4D4B-87CC-100B2263DC3E}" sibTransId="{C8EAC5FF-58A6-46ED-ADE0-AF3DC11B0A97}"/>
    <dgm:cxn modelId="{1227CA9F-92C3-475B-AD65-18F6AB4BEBAB}" type="presOf" srcId="{513976B0-37E3-408D-B663-D4D5DF9665C8}" destId="{B382B42D-C307-4755-95D5-0F80C1882CD9}" srcOrd="0" destOrd="3" presId="urn:microsoft.com/office/officeart/2005/8/layout/default"/>
    <dgm:cxn modelId="{F6A213BC-C390-4431-B35B-BCC7168D0DF5}" srcId="{4A8AFCC0-17D7-47AE-AF00-704DED3C0E86}" destId="{BFD611CB-43E6-4794-9815-1DB75D110991}" srcOrd="5" destOrd="0" parTransId="{0A969734-B8A7-40ED-AAAF-E3005E096779}" sibTransId="{08339A3B-BFC3-475B-A5F4-C663EF4BB71D}"/>
    <dgm:cxn modelId="{4C37DE6E-E6A9-4E84-9D69-786461B0D4D5}" type="presOf" srcId="{B06D9C17-2636-47C1-8DE3-3BFB09DAA662}" destId="{FDEEDDD0-CD6C-4053-A3C3-0717F8DD4C0A}" srcOrd="0" destOrd="3" presId="urn:microsoft.com/office/officeart/2005/8/layout/default"/>
    <dgm:cxn modelId="{695597C7-87E7-4C9D-8C8C-1A8063A7C471}" srcId="{4A8AFCC0-17D7-47AE-AF00-704DED3C0E86}" destId="{4883229B-D5FF-4B21-B1F2-D1CE7B61BEA7}" srcOrd="3" destOrd="0" parTransId="{C576EEBB-EB08-4040-9727-D245FD8424B1}" sibTransId="{89DBFC86-F343-4F7D-9668-7E9854EA6D92}"/>
    <dgm:cxn modelId="{97E9BC74-6E62-4DF1-A15B-05A09828C480}" type="presOf" srcId="{3DDE9FEA-7475-446C-9B78-DB0D24D84622}" destId="{B382B42D-C307-4755-95D5-0F80C1882CD9}" srcOrd="0" destOrd="5" presId="urn:microsoft.com/office/officeart/2005/8/layout/default"/>
    <dgm:cxn modelId="{2370C310-6FF2-492C-BAE7-B1A7A7E6A948}" type="presOf" srcId="{4883229B-D5FF-4B21-B1F2-D1CE7B61BEA7}" destId="{FDEEDDD0-CD6C-4053-A3C3-0717F8DD4C0A}" srcOrd="0" destOrd="4" presId="urn:microsoft.com/office/officeart/2005/8/layout/default"/>
    <dgm:cxn modelId="{EC6D398A-409E-46EF-81C8-09E3C2F7FB99}" type="presOf" srcId="{1A4E41BA-3F62-4210-9E8E-232C1797D48C}" destId="{FDEEDDD0-CD6C-4053-A3C3-0717F8DD4C0A}" srcOrd="0" destOrd="2" presId="urn:microsoft.com/office/officeart/2005/8/layout/default"/>
    <dgm:cxn modelId="{7497B98C-605C-4EFF-A293-93964A744B97}" srcId="{947DEDB9-0D25-4DB1-8AD5-A0DDBFD34EBD}" destId="{4A8AFCC0-17D7-47AE-AF00-704DED3C0E86}" srcOrd="0" destOrd="0" parTransId="{5ACE4DC6-61A1-40CF-9538-3BAF6588031C}" sibTransId="{20E0CBE8-5D6B-4EBA-B8BD-C63ED0E87CB5}"/>
    <dgm:cxn modelId="{5848B3B4-EDDC-4657-8C73-F69D88CAFB5E}" srcId="{4A8AFCC0-17D7-47AE-AF00-704DED3C0E86}" destId="{3094F463-FC6F-49E7-81B5-8200F61D4DD9}" srcOrd="11" destOrd="0" parTransId="{7E945D55-B63E-4BF2-95FF-67DA40534BC5}" sibTransId="{496D5552-A2B1-404F-AFA8-D21C846A72CF}"/>
    <dgm:cxn modelId="{A4F09BDF-5064-42BF-B51C-977341A6718D}" srcId="{4A8AFCC0-17D7-47AE-AF00-704DED3C0E86}" destId="{1A4E41BA-3F62-4210-9E8E-232C1797D48C}" srcOrd="1" destOrd="0" parTransId="{BCA734E6-C376-44AA-B741-B2E16FB4B3A8}" sibTransId="{D383383D-27B0-4CED-A1F1-4FB45334459C}"/>
    <dgm:cxn modelId="{D3A65871-725C-43E1-A881-4CB16BC19DE1}" srcId="{947DEDB9-0D25-4DB1-8AD5-A0DDBFD34EBD}" destId="{D1FF8DB8-A24E-4839-9552-2C16AEC28A53}" srcOrd="1" destOrd="0" parTransId="{E113DE28-932A-4516-972C-50CE36472D1A}" sibTransId="{D348A7E4-4C53-4036-A0AC-A4B3DACFBCCB}"/>
    <dgm:cxn modelId="{0CF4AEF3-9246-4868-8FB5-F13A6A9D27DE}" type="presOf" srcId="{FC1BF82E-B2B2-4AC6-892F-295A6B4C8D92}" destId="{FDEEDDD0-CD6C-4053-A3C3-0717F8DD4C0A}" srcOrd="0" destOrd="10" presId="urn:microsoft.com/office/officeart/2005/8/layout/default"/>
    <dgm:cxn modelId="{BC2D572D-2EB9-41E8-9E13-189AB5815515}" srcId="{D1FF8DB8-A24E-4839-9552-2C16AEC28A53}" destId="{95A4131C-11FC-49FE-9964-1660198EDBA7}" srcOrd="6" destOrd="0" parTransId="{EDD80DAB-123F-448B-A717-414FD7D11A97}" sibTransId="{95C88756-EF5C-45AB-A6D4-DD4BFC79C5DD}"/>
    <dgm:cxn modelId="{C088F662-4B16-41EC-B1A3-DF1A8957CA31}" type="presOf" srcId="{4A8AFCC0-17D7-47AE-AF00-704DED3C0E86}" destId="{FDEEDDD0-CD6C-4053-A3C3-0717F8DD4C0A}" srcOrd="0" destOrd="0" presId="urn:microsoft.com/office/officeart/2005/8/layout/default"/>
    <dgm:cxn modelId="{669BBD11-93CE-4AF6-A7FC-7BC543D5F457}" srcId="{D1FF8DB8-A24E-4839-9552-2C16AEC28A53}" destId="{3DDE9FEA-7475-446C-9B78-DB0D24D84622}" srcOrd="4" destOrd="0" parTransId="{D9A65ABD-304F-496E-BEB6-F93EFA828C47}" sibTransId="{8CA88AD0-AB0F-4A9E-B0D3-7C0A80102620}"/>
    <dgm:cxn modelId="{D522251D-7384-4919-A7BB-383D173A27FD}" srcId="{D1FF8DB8-A24E-4839-9552-2C16AEC28A53}" destId="{687C84B5-3B99-473D-B1A6-422B5E59E823}" srcOrd="1" destOrd="0" parTransId="{0E4CD74D-84A5-4EF4-A66B-5E93DABB1D51}" sibTransId="{4ECE23C5-C6BA-4804-A82F-9E8448194205}"/>
    <dgm:cxn modelId="{DFA319CC-5AF2-416A-9544-B56941A5F421}" srcId="{D1FF8DB8-A24E-4839-9552-2C16AEC28A53}" destId="{66238EB8-1254-48F6-83CE-02BA25A36342}" srcOrd="3" destOrd="0" parTransId="{69869BB9-019C-48CB-B791-0A88B246BC96}" sibTransId="{C3C38256-1A8B-46C9-BA18-E51EE1BBDDC0}"/>
    <dgm:cxn modelId="{FB77ACB2-236A-4A0E-A59F-28CD71DD18ED}" srcId="{4A8AFCC0-17D7-47AE-AF00-704DED3C0E86}" destId="{84E65160-CC03-49D0-A2BB-9A37B6D2C0D3}" srcOrd="6" destOrd="0" parTransId="{135462BA-C963-41E5-A01C-55375CC10DAB}" sibTransId="{16595B57-B5D8-4D4D-93CE-4DDF57BC0CFB}"/>
    <dgm:cxn modelId="{AD1D70F8-5DF6-4F8C-A66D-3C383FFFEC8B}" type="presOf" srcId="{5335E485-6B0B-4E90-8ECD-12BADD51FAFE}" destId="{B382B42D-C307-4755-95D5-0F80C1882CD9}" srcOrd="0" destOrd="6" presId="urn:microsoft.com/office/officeart/2005/8/layout/default"/>
    <dgm:cxn modelId="{D9C8B0AD-B664-4C50-9B5D-9C3D1CB986B3}" srcId="{4A8AFCC0-17D7-47AE-AF00-704DED3C0E86}" destId="{BEF45FDF-9485-4BE3-A5F3-A7BD07D4B4EA}" srcOrd="10" destOrd="0" parTransId="{15B00A7F-D01A-4590-9BFA-FD497EADD67F}" sibTransId="{8DE61519-EC36-488C-925E-F9FA62C4E3D9}"/>
    <dgm:cxn modelId="{074390C0-33FB-4F2F-9FD9-7880F4D485DE}" type="presOf" srcId="{BFD611CB-43E6-4794-9815-1DB75D110991}" destId="{FDEEDDD0-CD6C-4053-A3C3-0717F8DD4C0A}" srcOrd="0" destOrd="6" presId="urn:microsoft.com/office/officeart/2005/8/layout/default"/>
    <dgm:cxn modelId="{BC174A20-750D-446E-9536-DB93CFE1D389}" type="presOf" srcId="{95A4131C-11FC-49FE-9964-1660198EDBA7}" destId="{B382B42D-C307-4755-95D5-0F80C1882CD9}" srcOrd="0" destOrd="7" presId="urn:microsoft.com/office/officeart/2005/8/layout/default"/>
    <dgm:cxn modelId="{1B4B8F31-D02F-48AC-BB15-ADEC07A88ACE}" type="presParOf" srcId="{66FD2A67-3F28-4410-9E12-88D96164FD86}" destId="{FDEEDDD0-CD6C-4053-A3C3-0717F8DD4C0A}" srcOrd="0" destOrd="0" presId="urn:microsoft.com/office/officeart/2005/8/layout/default"/>
    <dgm:cxn modelId="{79CEB4BE-C697-4E21-AB4B-9D5286E2D25F}" type="presParOf" srcId="{66FD2A67-3F28-4410-9E12-88D96164FD86}" destId="{44F2754E-D485-48F0-A315-38D100E6BF35}" srcOrd="1" destOrd="0" presId="urn:microsoft.com/office/officeart/2005/8/layout/default"/>
    <dgm:cxn modelId="{5AFF241F-4535-4684-BBDD-45DFE155654E}" type="presParOf" srcId="{66FD2A67-3F28-4410-9E12-88D96164FD86}" destId="{B382B42D-C307-4755-95D5-0F80C1882CD9}" srcOrd="2" destOrd="0" presId="urn:microsoft.com/office/officeart/2005/8/layout/default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7DEDB9-0D25-4DB1-8AD5-A0DDBFD34EB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320B15C-44AB-4EB3-8322-E3FD4AA904CF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800" b="1" dirty="0"/>
            <a:t>Costing Segment</a:t>
          </a:r>
        </a:p>
      </dgm:t>
    </dgm:pt>
    <dgm:pt modelId="{E5142D57-8140-4F84-9FA4-87A87E66D46D}" type="parTrans" cxnId="{18E18A67-77D8-437A-84CD-9EA18DA66F8A}">
      <dgm:prSet/>
      <dgm:spPr/>
      <dgm:t>
        <a:bodyPr/>
        <a:lstStyle/>
        <a:p>
          <a:endParaRPr lang="en-ZA"/>
        </a:p>
      </dgm:t>
    </dgm:pt>
    <dgm:pt modelId="{5C245DCC-7487-4C1D-B296-5927FFC3B03B}" type="sibTrans" cxnId="{18E18A67-77D8-437A-84CD-9EA18DA66F8A}">
      <dgm:prSet/>
      <dgm:spPr/>
      <dgm:t>
        <a:bodyPr/>
        <a:lstStyle/>
        <a:p>
          <a:endParaRPr lang="en-ZA"/>
        </a:p>
      </dgm:t>
    </dgm:pt>
    <dgm:pt modelId="{2E54736A-6A35-4816-96BF-520C47B6235D}">
      <dgm:prSet custT="1"/>
      <dgm:spPr/>
      <dgm:t>
        <a:bodyPr/>
        <a:lstStyle/>
        <a:p>
          <a:pPr marL="57150" indent="0"/>
          <a:endParaRPr lang="en-ZA" sz="1050" dirty="0"/>
        </a:p>
      </dgm:t>
    </dgm:pt>
    <dgm:pt modelId="{576669E7-B696-480C-8442-0392B86C5674}" type="parTrans" cxnId="{AEBBB6FA-2609-41E0-AE07-56871F6363BE}">
      <dgm:prSet/>
      <dgm:spPr/>
      <dgm:t>
        <a:bodyPr/>
        <a:lstStyle/>
        <a:p>
          <a:endParaRPr lang="en-ZA"/>
        </a:p>
      </dgm:t>
    </dgm:pt>
    <dgm:pt modelId="{A038D5E0-6E7F-4F55-8352-41D835C65A8F}" type="sibTrans" cxnId="{AEBBB6FA-2609-41E0-AE07-56871F6363BE}">
      <dgm:prSet/>
      <dgm:spPr/>
      <dgm:t>
        <a:bodyPr/>
        <a:lstStyle/>
        <a:p>
          <a:endParaRPr lang="en-ZA"/>
        </a:p>
      </dgm:t>
    </dgm:pt>
    <dgm:pt modelId="{C579C419-6B19-45C3-9A5B-7F80C7933034}">
      <dgm:prSet custT="1"/>
      <dgm:spPr/>
      <dgm:t>
        <a:bodyPr/>
        <a:lstStyle/>
        <a:p>
          <a:pPr marL="57150" indent="0"/>
          <a:endParaRPr lang="en-ZA" sz="1050" dirty="0"/>
        </a:p>
      </dgm:t>
    </dgm:pt>
    <dgm:pt modelId="{9A733FF2-F840-4122-B3DB-F3054C3E5B68}" type="parTrans" cxnId="{A871EC72-7BA5-4DE4-B517-DA1B89C8DC57}">
      <dgm:prSet/>
      <dgm:spPr/>
      <dgm:t>
        <a:bodyPr/>
        <a:lstStyle/>
        <a:p>
          <a:endParaRPr lang="en-ZA"/>
        </a:p>
      </dgm:t>
    </dgm:pt>
    <dgm:pt modelId="{A6BB5D56-E99B-4892-A793-92CB9672A5FA}" type="sibTrans" cxnId="{A871EC72-7BA5-4DE4-B517-DA1B89C8DC57}">
      <dgm:prSet/>
      <dgm:spPr/>
      <dgm:t>
        <a:bodyPr/>
        <a:lstStyle/>
        <a:p>
          <a:endParaRPr lang="en-ZA"/>
        </a:p>
      </dgm:t>
    </dgm:pt>
    <dgm:pt modelId="{5A34995F-BD94-4793-BD6A-5736E9B5CFF3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800" b="1" dirty="0"/>
            <a:t>Costing Segment</a:t>
          </a:r>
        </a:p>
      </dgm:t>
    </dgm:pt>
    <dgm:pt modelId="{F0684A4D-230B-4F89-A337-F06286A80191}" type="parTrans" cxnId="{9290CAFC-3412-44BE-A461-0B039ABF1531}">
      <dgm:prSet/>
      <dgm:spPr/>
      <dgm:t>
        <a:bodyPr/>
        <a:lstStyle/>
        <a:p>
          <a:endParaRPr lang="en-ZA"/>
        </a:p>
      </dgm:t>
    </dgm:pt>
    <dgm:pt modelId="{8AE0B038-9497-477B-A5CC-460240F475BF}" type="sibTrans" cxnId="{9290CAFC-3412-44BE-A461-0B039ABF1531}">
      <dgm:prSet/>
      <dgm:spPr/>
      <dgm:t>
        <a:bodyPr/>
        <a:lstStyle/>
        <a:p>
          <a:endParaRPr lang="en-ZA"/>
        </a:p>
      </dgm:t>
    </dgm:pt>
    <dgm:pt modelId="{D530E487-3797-4D1B-B43A-347F95BDDD83}">
      <dgm:prSet/>
      <dgm:spPr/>
      <dgm:t>
        <a:bodyPr/>
        <a:lstStyle/>
        <a:p>
          <a:pPr marL="57150" indent="0"/>
          <a:endParaRPr lang="en-ZA" sz="1000" b="1" dirty="0"/>
        </a:p>
      </dgm:t>
    </dgm:pt>
    <dgm:pt modelId="{E9B46063-C632-48C7-88F3-DEA9A266C2DF}" type="parTrans" cxnId="{1397C313-E0FF-43A5-AB12-795EF02B1210}">
      <dgm:prSet/>
      <dgm:spPr/>
      <dgm:t>
        <a:bodyPr/>
        <a:lstStyle/>
        <a:p>
          <a:endParaRPr lang="en-ZA"/>
        </a:p>
      </dgm:t>
    </dgm:pt>
    <dgm:pt modelId="{20B5A11F-CDA6-4B8F-B519-6DF1C9837642}" type="sibTrans" cxnId="{1397C313-E0FF-43A5-AB12-795EF02B1210}">
      <dgm:prSet/>
      <dgm:spPr/>
      <dgm:t>
        <a:bodyPr/>
        <a:lstStyle/>
        <a:p>
          <a:endParaRPr lang="en-ZA"/>
        </a:p>
      </dgm:t>
    </dgm:pt>
    <dgm:pt modelId="{88F543CB-661B-4D10-9607-237996A3451E}">
      <dgm:prSet/>
      <dgm:spPr/>
      <dgm:t>
        <a:bodyPr/>
        <a:lstStyle/>
        <a:p>
          <a:pPr marL="57150" indent="0"/>
          <a:endParaRPr lang="en-ZA" sz="1000" dirty="0"/>
        </a:p>
      </dgm:t>
    </dgm:pt>
    <dgm:pt modelId="{407C20FB-F789-48DF-8DB6-FA554E3EDA25}" type="parTrans" cxnId="{5D3FDB6D-6CA1-45F3-B884-6CFBA8450CD8}">
      <dgm:prSet/>
      <dgm:spPr/>
      <dgm:t>
        <a:bodyPr/>
        <a:lstStyle/>
        <a:p>
          <a:endParaRPr lang="en-ZA"/>
        </a:p>
      </dgm:t>
    </dgm:pt>
    <dgm:pt modelId="{0EA5E6F1-69A2-4CE5-9510-589AE480AEB4}" type="sibTrans" cxnId="{5D3FDB6D-6CA1-45F3-B884-6CFBA8450CD8}">
      <dgm:prSet/>
      <dgm:spPr/>
      <dgm:t>
        <a:bodyPr/>
        <a:lstStyle/>
        <a:p>
          <a:endParaRPr lang="en-ZA"/>
        </a:p>
      </dgm:t>
    </dgm:pt>
    <dgm:pt modelId="{A4299F1A-1F17-4161-AEB9-DF0CC1D814E5}">
      <dgm:prSet/>
      <dgm:spPr/>
      <dgm:t>
        <a:bodyPr/>
        <a:lstStyle/>
        <a:p>
          <a:pPr marL="57150" indent="0"/>
          <a:endParaRPr lang="en-ZA" sz="1000" dirty="0"/>
        </a:p>
      </dgm:t>
    </dgm:pt>
    <dgm:pt modelId="{56F1321C-A5BD-43C9-B8E6-14706BDFD2D9}" type="parTrans" cxnId="{623CA9A1-60A6-4488-BC72-FA9A695B0311}">
      <dgm:prSet/>
      <dgm:spPr/>
      <dgm:t>
        <a:bodyPr/>
        <a:lstStyle/>
        <a:p>
          <a:endParaRPr lang="en-ZA"/>
        </a:p>
      </dgm:t>
    </dgm:pt>
    <dgm:pt modelId="{10A5324E-6F33-4A30-BB46-BBEAD01AB872}" type="sibTrans" cxnId="{623CA9A1-60A6-4488-BC72-FA9A695B0311}">
      <dgm:prSet/>
      <dgm:spPr/>
      <dgm:t>
        <a:bodyPr/>
        <a:lstStyle/>
        <a:p>
          <a:endParaRPr lang="en-ZA"/>
        </a:p>
      </dgm:t>
    </dgm:pt>
    <dgm:pt modelId="{CB9426C3-8661-409B-85C8-3A62736EFDC1}">
      <dgm:prSet custT="1"/>
      <dgm:spPr/>
      <dgm:t>
        <a:bodyPr/>
        <a:lstStyle/>
        <a:p>
          <a:pPr marL="361950" indent="0"/>
          <a:r>
            <a:rPr lang="en-ZA" sz="1800" b="0" i="0" dirty="0"/>
            <a:t> Charges to receiving departments  </a:t>
          </a:r>
        </a:p>
      </dgm:t>
    </dgm:pt>
    <dgm:pt modelId="{2F7CFD3E-8CAC-4A5E-A4BA-5679FC205CCA}" type="parTrans" cxnId="{61C131A0-26A1-469A-8DF8-FE9D61BDC5BB}">
      <dgm:prSet/>
      <dgm:spPr/>
      <dgm:t>
        <a:bodyPr/>
        <a:lstStyle/>
        <a:p>
          <a:endParaRPr lang="en-ZA"/>
        </a:p>
      </dgm:t>
    </dgm:pt>
    <dgm:pt modelId="{E26CCF1A-C336-40C0-B887-312DA432E9B7}" type="sibTrans" cxnId="{61C131A0-26A1-469A-8DF8-FE9D61BDC5BB}">
      <dgm:prSet/>
      <dgm:spPr/>
      <dgm:t>
        <a:bodyPr/>
        <a:lstStyle/>
        <a:p>
          <a:endParaRPr lang="en-ZA"/>
        </a:p>
      </dgm:t>
    </dgm:pt>
    <dgm:pt modelId="{4F35FDDD-1D7D-4E80-918E-709C7D64CDEE}">
      <dgm:prSet custT="1"/>
      <dgm:spPr/>
      <dgm:t>
        <a:bodyPr/>
        <a:lstStyle/>
        <a:p>
          <a:pPr marL="361950" indent="0"/>
          <a:r>
            <a:rPr lang="en-ZA" sz="1800" b="0" i="0" dirty="0"/>
            <a:t> Recoveries made by sending departments</a:t>
          </a:r>
        </a:p>
      </dgm:t>
    </dgm:pt>
    <dgm:pt modelId="{4C4E93F5-118B-470E-8161-C7EA9DD0EDFB}" type="parTrans" cxnId="{AA189328-C700-4543-A9F6-E367DE96BEB0}">
      <dgm:prSet/>
      <dgm:spPr/>
      <dgm:t>
        <a:bodyPr/>
        <a:lstStyle/>
        <a:p>
          <a:endParaRPr lang="en-ZA"/>
        </a:p>
      </dgm:t>
    </dgm:pt>
    <dgm:pt modelId="{90BA9766-9D71-4A43-975B-D5C9343272B1}" type="sibTrans" cxnId="{AA189328-C700-4543-A9F6-E367DE96BEB0}">
      <dgm:prSet/>
      <dgm:spPr/>
      <dgm:t>
        <a:bodyPr/>
        <a:lstStyle/>
        <a:p>
          <a:endParaRPr lang="en-ZA"/>
        </a:p>
      </dgm:t>
    </dgm:pt>
    <dgm:pt modelId="{9BCCD72F-E21C-4BBB-B0D3-7D3580702331}">
      <dgm:prSet custT="1"/>
      <dgm:spPr/>
      <dgm:t>
        <a:bodyPr/>
        <a:lstStyle/>
        <a:p>
          <a:pPr marL="114300" indent="0"/>
          <a:r>
            <a:rPr lang="en-ZA" sz="1800" b="0" i="0" dirty="0"/>
            <a:t> Part of cost/management accounting</a:t>
          </a:r>
        </a:p>
      </dgm:t>
    </dgm:pt>
    <dgm:pt modelId="{EEACBFEC-07D7-4B4D-A402-5AC987081E4D}" type="parTrans" cxnId="{0DBD4F1B-9CAA-4EA0-83FA-C6EB0BBE4530}">
      <dgm:prSet/>
      <dgm:spPr/>
      <dgm:t>
        <a:bodyPr/>
        <a:lstStyle/>
        <a:p>
          <a:endParaRPr lang="en-ZA"/>
        </a:p>
      </dgm:t>
    </dgm:pt>
    <dgm:pt modelId="{69A42CEE-9562-44B4-81EC-FB8DA981FE31}" type="sibTrans" cxnId="{0DBD4F1B-9CAA-4EA0-83FA-C6EB0BBE4530}">
      <dgm:prSet/>
      <dgm:spPr/>
      <dgm:t>
        <a:bodyPr/>
        <a:lstStyle/>
        <a:p>
          <a:endParaRPr lang="en-ZA"/>
        </a:p>
      </dgm:t>
    </dgm:pt>
    <dgm:pt modelId="{E4360606-E10E-45E6-BF9C-B7E445B79B0F}">
      <dgm:prSet custT="1"/>
      <dgm:spPr/>
      <dgm:t>
        <a:bodyPr/>
        <a:lstStyle/>
        <a:p>
          <a:pPr marL="114300" indent="0"/>
          <a:r>
            <a:rPr lang="en-ZA" sz="1800" b="0" i="0" dirty="0"/>
            <a:t> Zero sum exercise Charges (dt) = Recoveries (cr)</a:t>
          </a:r>
        </a:p>
      </dgm:t>
    </dgm:pt>
    <dgm:pt modelId="{D7A81C17-95B9-4175-8999-E5026096F9A2}" type="parTrans" cxnId="{CF06277F-8116-46C3-9BE9-9720CE359581}">
      <dgm:prSet/>
      <dgm:spPr/>
      <dgm:t>
        <a:bodyPr/>
        <a:lstStyle/>
        <a:p>
          <a:endParaRPr lang="en-ZA"/>
        </a:p>
      </dgm:t>
    </dgm:pt>
    <dgm:pt modelId="{E0B30E4E-11A1-4C0D-89EF-90D5261A2268}" type="sibTrans" cxnId="{CF06277F-8116-46C3-9BE9-9720CE359581}">
      <dgm:prSet/>
      <dgm:spPr/>
      <dgm:t>
        <a:bodyPr/>
        <a:lstStyle/>
        <a:p>
          <a:endParaRPr lang="en-ZA"/>
        </a:p>
      </dgm:t>
    </dgm:pt>
    <dgm:pt modelId="{E7D14512-AF5A-4E18-90C4-871BCF48A10C}">
      <dgm:prSet custT="1"/>
      <dgm:spPr/>
      <dgm:t>
        <a:bodyPr/>
        <a:lstStyle/>
        <a:p>
          <a:pPr marL="88900" indent="-88900"/>
          <a:r>
            <a:rPr lang="en-ZA" sz="1800" b="0" i="0" dirty="0"/>
            <a:t> Indirect (secondary) cost is initially recorded as direct (primary) cost within the Item Segment and funded according to the Fund Segment.</a:t>
          </a:r>
        </a:p>
      </dgm:t>
    </dgm:pt>
    <dgm:pt modelId="{FF878B4D-8146-4952-8FA8-9232AC545E2D}" type="sibTrans" cxnId="{3DDB308B-3386-4325-8036-358724EE939C}">
      <dgm:prSet/>
      <dgm:spPr/>
      <dgm:t>
        <a:bodyPr/>
        <a:lstStyle/>
        <a:p>
          <a:endParaRPr lang="en-ZA"/>
        </a:p>
      </dgm:t>
    </dgm:pt>
    <dgm:pt modelId="{EF4BA758-8033-487F-A9D7-B55A745223BE}" type="parTrans" cxnId="{3DDB308B-3386-4325-8036-358724EE939C}">
      <dgm:prSet/>
      <dgm:spPr/>
      <dgm:t>
        <a:bodyPr/>
        <a:lstStyle/>
        <a:p>
          <a:endParaRPr lang="en-ZA"/>
        </a:p>
      </dgm:t>
    </dgm:pt>
    <dgm:pt modelId="{515AB207-0BA1-40A2-ABA3-4487694CC0E3}">
      <dgm:prSet custT="1"/>
      <dgm:spPr/>
      <dgm:t>
        <a:bodyPr/>
        <a:lstStyle/>
        <a:p>
          <a:pPr marL="114300" indent="0"/>
          <a:r>
            <a:rPr lang="en-ZA" sz="1800" b="1" i="1" dirty="0"/>
            <a:t> </a:t>
          </a:r>
          <a:r>
            <a:rPr lang="en-ZA" sz="1800" b="0" i="0" dirty="0"/>
            <a:t>Provides for the classification of indirect (secondary) costs that do not directly attribute to the output</a:t>
          </a:r>
          <a:endParaRPr lang="en-ZA" sz="1800" b="0" i="0" u="none" dirty="0"/>
        </a:p>
      </dgm:t>
    </dgm:pt>
    <dgm:pt modelId="{5D1955F7-B5F9-48A6-A814-B0C1E0C15284}" type="parTrans" cxnId="{E3E8595D-47C3-47B6-A2B5-75F1F0F1003B}">
      <dgm:prSet/>
      <dgm:spPr/>
      <dgm:t>
        <a:bodyPr/>
        <a:lstStyle/>
        <a:p>
          <a:endParaRPr lang="en-ZA"/>
        </a:p>
      </dgm:t>
    </dgm:pt>
    <dgm:pt modelId="{0CC8CBFA-7A4C-4D39-A032-8F140D4ECCD9}" type="sibTrans" cxnId="{E3E8595D-47C3-47B6-A2B5-75F1F0F1003B}">
      <dgm:prSet/>
      <dgm:spPr/>
      <dgm:t>
        <a:bodyPr/>
        <a:lstStyle/>
        <a:p>
          <a:endParaRPr lang="en-ZA"/>
        </a:p>
      </dgm:t>
    </dgm:pt>
    <dgm:pt modelId="{A327C54A-D39E-4463-8D01-7429DABDF13C}">
      <dgm:prSet custT="1"/>
      <dgm:spPr/>
      <dgm:t>
        <a:bodyPr/>
        <a:lstStyle/>
        <a:p>
          <a:pPr marL="114300" indent="0"/>
          <a:r>
            <a:rPr lang="en-ZA" sz="1800" b="0" i="0" dirty="0"/>
            <a:t> Distinction is made between</a:t>
          </a:r>
        </a:p>
      </dgm:t>
    </dgm:pt>
    <dgm:pt modelId="{1D83916C-E29A-4F84-A09E-BB46B2B045AA}" type="parTrans" cxnId="{203D70D8-71FC-44B7-BB80-7054EA37D3F9}">
      <dgm:prSet/>
      <dgm:spPr/>
      <dgm:t>
        <a:bodyPr/>
        <a:lstStyle/>
        <a:p>
          <a:endParaRPr lang="en-ZA"/>
        </a:p>
      </dgm:t>
    </dgm:pt>
    <dgm:pt modelId="{44086A9C-6BF4-4984-9E74-1910BEB123F4}" type="sibTrans" cxnId="{203D70D8-71FC-44B7-BB80-7054EA37D3F9}">
      <dgm:prSet/>
      <dgm:spPr/>
      <dgm:t>
        <a:bodyPr/>
        <a:lstStyle/>
        <a:p>
          <a:endParaRPr lang="en-ZA"/>
        </a:p>
      </dgm:t>
    </dgm:pt>
    <dgm:pt modelId="{C4F83E3F-48DB-4956-BFE4-273C6F6E0E24}">
      <dgm:prSet custT="1"/>
      <dgm:spPr/>
      <dgm:t>
        <a:bodyPr/>
        <a:lstStyle/>
        <a:p>
          <a:pPr marL="114300" indent="0"/>
          <a:endParaRPr lang="en-ZA" sz="1200" b="0" i="0" dirty="0"/>
        </a:p>
      </dgm:t>
    </dgm:pt>
    <dgm:pt modelId="{FEBAB8A0-2988-4AE0-861F-FDB48F305406}" type="parTrans" cxnId="{7880DDFD-D79A-4B4A-BB0F-298F7DBA4D91}">
      <dgm:prSet/>
      <dgm:spPr/>
      <dgm:t>
        <a:bodyPr/>
        <a:lstStyle/>
        <a:p>
          <a:endParaRPr lang="en-ZA"/>
        </a:p>
      </dgm:t>
    </dgm:pt>
    <dgm:pt modelId="{F5E9B71A-8BAB-49C9-BA77-44990A6967E3}" type="sibTrans" cxnId="{7880DDFD-D79A-4B4A-BB0F-298F7DBA4D91}">
      <dgm:prSet/>
      <dgm:spPr/>
      <dgm:t>
        <a:bodyPr/>
        <a:lstStyle/>
        <a:p>
          <a:endParaRPr lang="en-ZA"/>
        </a:p>
      </dgm:t>
    </dgm:pt>
    <dgm:pt modelId="{E57EA6FE-270A-44D1-B680-B0EEAB9BD4DB}">
      <dgm:prSet custT="1"/>
      <dgm:spPr/>
      <dgm:t>
        <a:bodyPr/>
        <a:lstStyle/>
        <a:p>
          <a:pPr marL="114300" indent="0"/>
          <a:endParaRPr lang="en-ZA" sz="1200" b="0" i="0" dirty="0"/>
        </a:p>
      </dgm:t>
    </dgm:pt>
    <dgm:pt modelId="{ECC45F37-D405-45F9-9C4D-F42A366BF2DB}" type="parTrans" cxnId="{70669B57-27EB-4A23-B3EE-0962296F9578}">
      <dgm:prSet/>
      <dgm:spPr/>
      <dgm:t>
        <a:bodyPr/>
        <a:lstStyle/>
        <a:p>
          <a:endParaRPr lang="en-ZA"/>
        </a:p>
      </dgm:t>
    </dgm:pt>
    <dgm:pt modelId="{73EE4FE8-107B-41D7-8BD2-D4DDA0832074}" type="sibTrans" cxnId="{70669B57-27EB-4A23-B3EE-0962296F9578}">
      <dgm:prSet/>
      <dgm:spPr/>
      <dgm:t>
        <a:bodyPr/>
        <a:lstStyle/>
        <a:p>
          <a:endParaRPr lang="en-ZA"/>
        </a:p>
      </dgm:t>
    </dgm:pt>
    <dgm:pt modelId="{F9D591E9-4281-4824-8948-09EEC337D991}">
      <dgm:prSet custT="1"/>
      <dgm:spPr/>
      <dgm:t>
        <a:bodyPr/>
        <a:lstStyle/>
        <a:p>
          <a:r>
            <a:rPr lang="en-ZA" sz="1800" b="0" i="0" dirty="0"/>
            <a:t>Extracting information from multiple segments within SCOA would thus provide “full cost” information for the defined core municipal functions</a:t>
          </a:r>
        </a:p>
      </dgm:t>
    </dgm:pt>
    <dgm:pt modelId="{D3F46B06-57E7-49CF-BB67-11FCF06FF0DE}" type="parTrans" cxnId="{BC1D882F-E06A-419A-B037-C813317B82E6}">
      <dgm:prSet/>
      <dgm:spPr/>
      <dgm:t>
        <a:bodyPr/>
        <a:lstStyle/>
        <a:p>
          <a:endParaRPr lang="en-ZA"/>
        </a:p>
      </dgm:t>
    </dgm:pt>
    <dgm:pt modelId="{2C6DEDFB-E263-4FB0-BD08-8BCE3F923CD8}" type="sibTrans" cxnId="{BC1D882F-E06A-419A-B037-C813317B82E6}">
      <dgm:prSet/>
      <dgm:spPr/>
      <dgm:t>
        <a:bodyPr/>
        <a:lstStyle/>
        <a:p>
          <a:endParaRPr lang="en-ZA"/>
        </a:p>
      </dgm:t>
    </dgm:pt>
    <dgm:pt modelId="{8E9222B4-C472-47C8-B44A-C7809530CCF0}">
      <dgm:prSet custT="1"/>
      <dgm:spPr/>
      <dgm:t>
        <a:bodyPr/>
        <a:lstStyle/>
        <a:p>
          <a:r>
            <a:rPr lang="en-ZA" sz="1800" b="0" i="0" dirty="0"/>
            <a:t>Full cost forms the basis for tariff setting</a:t>
          </a:r>
        </a:p>
      </dgm:t>
    </dgm:pt>
    <dgm:pt modelId="{390BE7F3-2585-4579-B90B-2C4AEAF21806}" type="parTrans" cxnId="{31FA4A04-6992-4913-9F99-C3F9C189DC9F}">
      <dgm:prSet/>
      <dgm:spPr/>
      <dgm:t>
        <a:bodyPr/>
        <a:lstStyle/>
        <a:p>
          <a:endParaRPr lang="en-ZA"/>
        </a:p>
      </dgm:t>
    </dgm:pt>
    <dgm:pt modelId="{90CC5375-0A03-4E68-BA5F-81FC9AB9BF4B}" type="sibTrans" cxnId="{31FA4A04-6992-4913-9F99-C3F9C189DC9F}">
      <dgm:prSet/>
      <dgm:spPr/>
      <dgm:t>
        <a:bodyPr/>
        <a:lstStyle/>
        <a:p>
          <a:endParaRPr lang="en-ZA"/>
        </a:p>
      </dgm:t>
    </dgm:pt>
    <dgm:pt modelId="{574FC589-0FE2-42A9-A8A3-775752853DBF}">
      <dgm:prSet custT="1"/>
      <dgm:spPr/>
      <dgm:t>
        <a:bodyPr/>
        <a:lstStyle/>
        <a:p>
          <a:r>
            <a:rPr lang="en-ZA" sz="1800" b="0" i="0" dirty="0"/>
            <a:t>Municipality needs to decide on the cost allocation model to be used</a:t>
          </a:r>
        </a:p>
      </dgm:t>
    </dgm:pt>
    <dgm:pt modelId="{03CC4D65-DFBD-40F0-8996-BE82D6066CAD}" type="parTrans" cxnId="{88CF78F0-9540-413B-BFD9-1DE4A168DB86}">
      <dgm:prSet/>
      <dgm:spPr/>
      <dgm:t>
        <a:bodyPr/>
        <a:lstStyle/>
        <a:p>
          <a:endParaRPr lang="en-ZA"/>
        </a:p>
      </dgm:t>
    </dgm:pt>
    <dgm:pt modelId="{C141E094-4CEA-4630-8394-EFEBDF1907DD}" type="sibTrans" cxnId="{88CF78F0-9540-413B-BFD9-1DE4A168DB86}">
      <dgm:prSet/>
      <dgm:spPr/>
      <dgm:t>
        <a:bodyPr/>
        <a:lstStyle/>
        <a:p>
          <a:endParaRPr lang="en-ZA"/>
        </a:p>
      </dgm:t>
    </dgm:pt>
    <dgm:pt modelId="{3E9AE521-28BF-4096-A63D-D213D5859A59}">
      <dgm:prSet custT="1"/>
      <dgm:spPr/>
      <dgm:t>
        <a:bodyPr/>
        <a:lstStyle/>
        <a:p>
          <a:endParaRPr lang="en-ZA" sz="1800" b="0" i="0" dirty="0"/>
        </a:p>
      </dgm:t>
    </dgm:pt>
    <dgm:pt modelId="{BDCF6361-2684-4793-8E8E-606259B10A2A}" type="parTrans" cxnId="{C143806B-CDF7-46DD-AE50-BDC3C53275FC}">
      <dgm:prSet/>
      <dgm:spPr/>
      <dgm:t>
        <a:bodyPr/>
        <a:lstStyle/>
        <a:p>
          <a:endParaRPr lang="en-ZA"/>
        </a:p>
      </dgm:t>
    </dgm:pt>
    <dgm:pt modelId="{49F3331C-5902-424B-BC67-24B6BF1A76B6}" type="sibTrans" cxnId="{C143806B-CDF7-46DD-AE50-BDC3C53275FC}">
      <dgm:prSet/>
      <dgm:spPr/>
      <dgm:t>
        <a:bodyPr/>
        <a:lstStyle/>
        <a:p>
          <a:endParaRPr lang="en-ZA"/>
        </a:p>
      </dgm:t>
    </dgm:pt>
    <dgm:pt modelId="{A6432A9A-B99A-4FEB-BDE6-59617C9E2C6C}">
      <dgm:prSet custT="1"/>
      <dgm:spPr/>
      <dgm:t>
        <a:bodyPr/>
        <a:lstStyle/>
        <a:p>
          <a:pPr marL="358775" indent="0"/>
          <a:r>
            <a:rPr lang="en-ZA" sz="1800" b="0" i="0" dirty="0"/>
            <a:t> Activity based recoveries</a:t>
          </a:r>
        </a:p>
      </dgm:t>
    </dgm:pt>
    <dgm:pt modelId="{928B561C-927E-43FF-A6F7-4E1E896BBFB1}" type="parTrans" cxnId="{F0FD3344-A31E-4BF5-B3BF-447C0D8E4F03}">
      <dgm:prSet/>
      <dgm:spPr/>
      <dgm:t>
        <a:bodyPr/>
        <a:lstStyle/>
        <a:p>
          <a:endParaRPr lang="en-ZA"/>
        </a:p>
      </dgm:t>
    </dgm:pt>
    <dgm:pt modelId="{FA09DCE6-236D-4A1B-AB63-E531F580CD85}" type="sibTrans" cxnId="{F0FD3344-A31E-4BF5-B3BF-447C0D8E4F03}">
      <dgm:prSet/>
      <dgm:spPr/>
      <dgm:t>
        <a:bodyPr/>
        <a:lstStyle/>
        <a:p>
          <a:endParaRPr lang="en-ZA"/>
        </a:p>
      </dgm:t>
    </dgm:pt>
    <dgm:pt modelId="{A15BC1DF-544B-4993-852F-938706B65A32}">
      <dgm:prSet custT="1"/>
      <dgm:spPr/>
      <dgm:t>
        <a:bodyPr/>
        <a:lstStyle/>
        <a:p>
          <a:pPr marL="358775" indent="0"/>
          <a:r>
            <a:rPr lang="en-ZA" sz="1800" b="0" i="0" dirty="0"/>
            <a:t> Internal service charges (internal billings) </a:t>
          </a:r>
        </a:p>
      </dgm:t>
    </dgm:pt>
    <dgm:pt modelId="{CB3BDFD0-93C6-4282-91B5-50B8C02EDD4A}" type="parTrans" cxnId="{1F8BD0F7-FEBF-4413-B0BB-62F8191F768F}">
      <dgm:prSet/>
      <dgm:spPr/>
      <dgm:t>
        <a:bodyPr/>
        <a:lstStyle/>
        <a:p>
          <a:endParaRPr lang="en-ZA"/>
        </a:p>
      </dgm:t>
    </dgm:pt>
    <dgm:pt modelId="{8B4A2161-E006-48C7-833E-CFF8D081E652}" type="sibTrans" cxnId="{1F8BD0F7-FEBF-4413-B0BB-62F8191F768F}">
      <dgm:prSet/>
      <dgm:spPr/>
      <dgm:t>
        <a:bodyPr/>
        <a:lstStyle/>
        <a:p>
          <a:endParaRPr lang="en-ZA"/>
        </a:p>
      </dgm:t>
    </dgm:pt>
    <dgm:pt modelId="{C1364B78-0E10-4261-B4A9-A5DF81CEA812}">
      <dgm:prSet custT="1"/>
      <dgm:spPr/>
      <dgm:t>
        <a:bodyPr/>
        <a:lstStyle/>
        <a:p>
          <a:pPr marL="358775" indent="0"/>
          <a:r>
            <a:rPr lang="en-ZA" sz="1800" b="0" i="0" dirty="0"/>
            <a:t> Departmental charges</a:t>
          </a:r>
        </a:p>
      </dgm:t>
    </dgm:pt>
    <dgm:pt modelId="{18270683-DAD9-42E6-8AFC-DCFD5BB5444A}" type="parTrans" cxnId="{886BAE81-7DD3-464C-BC07-C9F7E9222537}">
      <dgm:prSet/>
      <dgm:spPr/>
      <dgm:t>
        <a:bodyPr/>
        <a:lstStyle/>
        <a:p>
          <a:endParaRPr lang="en-ZA"/>
        </a:p>
      </dgm:t>
    </dgm:pt>
    <dgm:pt modelId="{DB335A63-8216-4358-9640-867980BF1398}" type="sibTrans" cxnId="{886BAE81-7DD3-464C-BC07-C9F7E9222537}">
      <dgm:prSet/>
      <dgm:spPr/>
      <dgm:t>
        <a:bodyPr/>
        <a:lstStyle/>
        <a:p>
          <a:endParaRPr lang="en-ZA"/>
        </a:p>
      </dgm:t>
    </dgm:pt>
    <dgm:pt modelId="{83D7DB16-E1D6-4EEE-891E-1301EE492A33}">
      <dgm:prSet custT="1"/>
      <dgm:spPr/>
      <dgm:t>
        <a:bodyPr/>
        <a:lstStyle/>
        <a:p>
          <a:pPr marL="88900" indent="0"/>
          <a:r>
            <a:rPr lang="en-ZA" sz="1800" b="0" i="0" dirty="0"/>
            <a:t> Included in mSCOA to provide for the recording of “full cost reflection” for at least the </a:t>
          </a:r>
          <a:r>
            <a:rPr lang="en-ZA" sz="1800" b="0" i="0" u="none" dirty="0"/>
            <a:t>four core municipal functions </a:t>
          </a:r>
          <a:endParaRPr lang="en-ZA" sz="1800" b="0" i="0" dirty="0"/>
        </a:p>
      </dgm:t>
    </dgm:pt>
    <dgm:pt modelId="{9407D800-CFD8-47C1-975E-A9F7C60F9D46}" type="parTrans" cxnId="{9FD3C69A-C59C-4051-A949-D041DF9AFE14}">
      <dgm:prSet/>
      <dgm:spPr/>
      <dgm:t>
        <a:bodyPr/>
        <a:lstStyle/>
        <a:p>
          <a:endParaRPr lang="en-ZA"/>
        </a:p>
      </dgm:t>
    </dgm:pt>
    <dgm:pt modelId="{9F0B4736-D6BD-45AC-ABDF-77D13931E9EC}" type="sibTrans" cxnId="{9FD3C69A-C59C-4051-A949-D041DF9AFE14}">
      <dgm:prSet/>
      <dgm:spPr/>
      <dgm:t>
        <a:bodyPr/>
        <a:lstStyle/>
        <a:p>
          <a:endParaRPr lang="en-ZA"/>
        </a:p>
      </dgm:t>
    </dgm:pt>
    <dgm:pt modelId="{989C8405-732D-4C6A-9C65-D03AC089E1EE}" type="pres">
      <dgm:prSet presAssocID="{947DEDB9-0D25-4DB1-8AD5-A0DDBFD34EBD}" presName="diagram" presStyleCnt="0">
        <dgm:presLayoutVars>
          <dgm:dir/>
          <dgm:resizeHandles val="exact"/>
        </dgm:presLayoutVars>
      </dgm:prSet>
      <dgm:spPr/>
    </dgm:pt>
    <dgm:pt modelId="{A958A564-4870-4A5C-9ACE-60F7F30012A5}" type="pres">
      <dgm:prSet presAssocID="{5320B15C-44AB-4EB3-8322-E3FD4AA904CF}" presName="node" presStyleLbl="node1" presStyleIdx="0" presStyleCnt="2" custScaleY="189630">
        <dgm:presLayoutVars>
          <dgm:bulletEnabled val="1"/>
        </dgm:presLayoutVars>
      </dgm:prSet>
      <dgm:spPr/>
    </dgm:pt>
    <dgm:pt modelId="{63BE8FF1-9A10-465A-A479-B81A03E137B0}" type="pres">
      <dgm:prSet presAssocID="{5C245DCC-7487-4C1D-B296-5927FFC3B03B}" presName="sibTrans" presStyleCnt="0"/>
      <dgm:spPr/>
    </dgm:pt>
    <dgm:pt modelId="{77DC1887-3BF3-417D-AAC0-1151A929D156}" type="pres">
      <dgm:prSet presAssocID="{5A34995F-BD94-4793-BD6A-5736E9B5CFF3}" presName="node" presStyleLbl="node1" presStyleIdx="1" presStyleCnt="2" custScaleY="189630" custLinFactNeighborY="0">
        <dgm:presLayoutVars>
          <dgm:bulletEnabled val="1"/>
        </dgm:presLayoutVars>
      </dgm:prSet>
      <dgm:spPr/>
    </dgm:pt>
  </dgm:ptLst>
  <dgm:cxnLst>
    <dgm:cxn modelId="{7880DDFD-D79A-4B4A-BB0F-298F7DBA4D91}" srcId="{5320B15C-44AB-4EB3-8322-E3FD4AA904CF}" destId="{C4F83E3F-48DB-4956-BFE4-273C6F6E0E24}" srcOrd="8" destOrd="0" parTransId="{FEBAB8A0-2988-4AE0-861F-FDB48F305406}" sibTransId="{F5E9B71A-8BAB-49C9-BA77-44990A6967E3}"/>
    <dgm:cxn modelId="{910BC1F3-C6C0-43C1-8C96-878CA5114A52}" type="presOf" srcId="{C579C419-6B19-45C3-9A5B-7F80C7933034}" destId="{A958A564-4870-4A5C-9ACE-60F7F30012A5}" srcOrd="0" destOrd="13" presId="urn:microsoft.com/office/officeart/2005/8/layout/default"/>
    <dgm:cxn modelId="{282CB57B-2F5F-4AC2-8FB7-4BE3232F3954}" type="presOf" srcId="{A6432A9A-B99A-4FEB-BDE6-59617C9E2C6C}" destId="{A958A564-4870-4A5C-9ACE-60F7F30012A5}" srcOrd="0" destOrd="2" presId="urn:microsoft.com/office/officeart/2005/8/layout/default"/>
    <dgm:cxn modelId="{C143806B-CDF7-46DD-AE50-BDC3C53275FC}" srcId="{5A34995F-BD94-4793-BD6A-5736E9B5CFF3}" destId="{3E9AE521-28BF-4096-A63D-D213D5859A59}" srcOrd="4" destOrd="0" parTransId="{BDCF6361-2684-4793-8E8E-606259B10A2A}" sibTransId="{49F3331C-5902-424B-BC67-24B6BF1A76B6}"/>
    <dgm:cxn modelId="{4FFF90FE-F024-45FE-957C-E5BAE651F3D3}" type="presOf" srcId="{F9D591E9-4281-4824-8948-09EEC337D991}" destId="{77DC1887-3BF3-417D-AAC0-1151A929D156}" srcOrd="0" destOrd="2" presId="urn:microsoft.com/office/officeart/2005/8/layout/default"/>
    <dgm:cxn modelId="{61E7D663-9DD2-4C6D-B311-0E7AAA3D4BA4}" type="presOf" srcId="{9BCCD72F-E21C-4BBB-B0D3-7D3580702331}" destId="{A958A564-4870-4A5C-9ACE-60F7F30012A5}" srcOrd="0" destOrd="9" presId="urn:microsoft.com/office/officeart/2005/8/layout/default"/>
    <dgm:cxn modelId="{1C7EE1B1-EFF8-4A9A-AF73-263AB3BAEE0F}" type="presOf" srcId="{5A34995F-BD94-4793-BD6A-5736E9B5CFF3}" destId="{77DC1887-3BF3-417D-AAC0-1151A929D156}" srcOrd="0" destOrd="0" presId="urn:microsoft.com/office/officeart/2005/8/layout/default"/>
    <dgm:cxn modelId="{430F90E5-70C2-4F04-B8C9-0485A220B90F}" type="presOf" srcId="{5320B15C-44AB-4EB3-8322-E3FD4AA904CF}" destId="{A958A564-4870-4A5C-9ACE-60F7F30012A5}" srcOrd="0" destOrd="0" presId="urn:microsoft.com/office/officeart/2005/8/layout/default"/>
    <dgm:cxn modelId="{462E8924-7BC5-40E8-978F-FDD814F2189E}" type="presOf" srcId="{3E9AE521-28BF-4096-A63D-D213D5859A59}" destId="{77DC1887-3BF3-417D-AAC0-1151A929D156}" srcOrd="0" destOrd="5" presId="urn:microsoft.com/office/officeart/2005/8/layout/default"/>
    <dgm:cxn modelId="{2EE2161A-BA55-4C79-8162-869AA7834662}" type="presOf" srcId="{CB9426C3-8661-409B-85C8-3A62736EFDC1}" destId="{A958A564-4870-4A5C-9ACE-60F7F30012A5}" srcOrd="0" destOrd="7" presId="urn:microsoft.com/office/officeart/2005/8/layout/default"/>
    <dgm:cxn modelId="{3DDB308B-3386-4325-8036-358724EE939C}" srcId="{5A34995F-BD94-4793-BD6A-5736E9B5CFF3}" destId="{E7D14512-AF5A-4E18-90C4-871BCF48A10C}" srcOrd="0" destOrd="0" parTransId="{EF4BA758-8033-487F-A9D7-B55A745223BE}" sibTransId="{FF878B4D-8146-4952-8FA8-9232AC545E2D}"/>
    <dgm:cxn modelId="{886BAE81-7DD3-464C-BC07-C9F7E9222537}" srcId="{5320B15C-44AB-4EB3-8322-E3FD4AA904CF}" destId="{C1364B78-0E10-4261-B4A9-A5DF81CEA812}" srcOrd="3" destOrd="0" parTransId="{18270683-DAD9-42E6-8AFC-DCFD5BB5444A}" sibTransId="{DB335A63-8216-4358-9640-867980BF1398}"/>
    <dgm:cxn modelId="{AA189328-C700-4543-A9F6-E367DE96BEB0}" srcId="{A327C54A-D39E-4463-8D01-7429DABDF13C}" destId="{4F35FDDD-1D7D-4E80-918E-709C7D64CDEE}" srcOrd="1" destOrd="0" parTransId="{4C4E93F5-118B-470E-8161-C7EA9DD0EDFB}" sibTransId="{90BA9766-9D71-4A43-975B-D5C9343272B1}"/>
    <dgm:cxn modelId="{1A349668-25D2-4D2F-AC57-BE7FED45DBC0}" type="presOf" srcId="{2E54736A-6A35-4816-96BF-520C47B6235D}" destId="{A958A564-4870-4A5C-9ACE-60F7F30012A5}" srcOrd="0" destOrd="14" presId="urn:microsoft.com/office/officeart/2005/8/layout/default"/>
    <dgm:cxn modelId="{18E18A67-77D8-437A-84CD-9EA18DA66F8A}" srcId="{947DEDB9-0D25-4DB1-8AD5-A0DDBFD34EBD}" destId="{5320B15C-44AB-4EB3-8322-E3FD4AA904CF}" srcOrd="0" destOrd="0" parTransId="{E5142D57-8140-4F84-9FA4-87A87E66D46D}" sibTransId="{5C245DCC-7487-4C1D-B296-5927FFC3B03B}"/>
    <dgm:cxn modelId="{38FCACC1-4104-4EBF-952F-41CF528E1058}" type="presOf" srcId="{A327C54A-D39E-4463-8D01-7429DABDF13C}" destId="{A958A564-4870-4A5C-9ACE-60F7F30012A5}" srcOrd="0" destOrd="6" presId="urn:microsoft.com/office/officeart/2005/8/layout/default"/>
    <dgm:cxn modelId="{5D3FDB6D-6CA1-45F3-B884-6CFBA8450CD8}" srcId="{5A34995F-BD94-4793-BD6A-5736E9B5CFF3}" destId="{88F543CB-661B-4D10-9607-237996A3451E}" srcOrd="6" destOrd="0" parTransId="{407C20FB-F789-48DF-8DB6-FA554E3EDA25}" sibTransId="{0EA5E6F1-69A2-4CE5-9510-589AE480AEB4}"/>
    <dgm:cxn modelId="{DC93591B-A271-4F2B-BB88-3EBA4F73F25C}" type="presOf" srcId="{A15BC1DF-544B-4993-852F-938706B65A32}" destId="{A958A564-4870-4A5C-9ACE-60F7F30012A5}" srcOrd="0" destOrd="3" presId="urn:microsoft.com/office/officeart/2005/8/layout/default"/>
    <dgm:cxn modelId="{623CA9A1-60A6-4488-BC72-FA9A695B0311}" srcId="{5A34995F-BD94-4793-BD6A-5736E9B5CFF3}" destId="{A4299F1A-1F17-4161-AEB9-DF0CC1D814E5}" srcOrd="7" destOrd="0" parTransId="{56F1321C-A5BD-43C9-B8E6-14706BDFD2D9}" sibTransId="{10A5324E-6F33-4A30-BB46-BBEAD01AB872}"/>
    <dgm:cxn modelId="{BC1D882F-E06A-419A-B037-C813317B82E6}" srcId="{5A34995F-BD94-4793-BD6A-5736E9B5CFF3}" destId="{F9D591E9-4281-4824-8948-09EEC337D991}" srcOrd="1" destOrd="0" parTransId="{D3F46B06-57E7-49CF-BB67-11FCF06FF0DE}" sibTransId="{2C6DEDFB-E263-4FB0-BD08-8BCE3F923CD8}"/>
    <dgm:cxn modelId="{E3E8595D-47C3-47B6-A2B5-75F1F0F1003B}" srcId="{5320B15C-44AB-4EB3-8322-E3FD4AA904CF}" destId="{515AB207-0BA1-40A2-ABA3-4487694CC0E3}" srcOrd="0" destOrd="0" parTransId="{5D1955F7-B5F9-48A6-A814-B0C1E0C15284}" sibTransId="{0CC8CBFA-7A4C-4D39-A032-8F140D4ECCD9}"/>
    <dgm:cxn modelId="{61C131A0-26A1-469A-8DF8-FE9D61BDC5BB}" srcId="{A327C54A-D39E-4463-8D01-7429DABDF13C}" destId="{CB9426C3-8661-409B-85C8-3A62736EFDC1}" srcOrd="0" destOrd="0" parTransId="{2F7CFD3E-8CAC-4A5E-A4BA-5679FC205CCA}" sibTransId="{E26CCF1A-C336-40C0-B887-312DA432E9B7}"/>
    <dgm:cxn modelId="{31FA4A04-6992-4913-9F99-C3F9C189DC9F}" srcId="{5A34995F-BD94-4793-BD6A-5736E9B5CFF3}" destId="{8E9222B4-C472-47C8-B44A-C7809530CCF0}" srcOrd="2" destOrd="0" parTransId="{390BE7F3-2585-4579-B90B-2C4AEAF21806}" sibTransId="{90CC5375-0A03-4E68-BA5F-81FC9AB9BF4B}"/>
    <dgm:cxn modelId="{997D5AE1-0CE1-4F2C-A805-E32D663627C3}" type="presOf" srcId="{83D7DB16-E1D6-4EEE-891E-1301EE492A33}" destId="{A958A564-4870-4A5C-9ACE-60F7F30012A5}" srcOrd="0" destOrd="5" presId="urn:microsoft.com/office/officeart/2005/8/layout/default"/>
    <dgm:cxn modelId="{9FD3C69A-C59C-4051-A949-D041DF9AFE14}" srcId="{5320B15C-44AB-4EB3-8322-E3FD4AA904CF}" destId="{83D7DB16-E1D6-4EEE-891E-1301EE492A33}" srcOrd="4" destOrd="0" parTransId="{9407D800-CFD8-47C1-975E-A9F7C60F9D46}" sibTransId="{9F0B4736-D6BD-45AC-ABDF-77D13931E9EC}"/>
    <dgm:cxn modelId="{5B698A88-B4E9-42A4-ABB2-5139E1BD3B83}" type="presOf" srcId="{4F35FDDD-1D7D-4E80-918E-709C7D64CDEE}" destId="{A958A564-4870-4A5C-9ACE-60F7F30012A5}" srcOrd="0" destOrd="8" presId="urn:microsoft.com/office/officeart/2005/8/layout/default"/>
    <dgm:cxn modelId="{467697C4-62B2-48D7-8319-DF5A522989D2}" type="presOf" srcId="{88F543CB-661B-4D10-9607-237996A3451E}" destId="{77DC1887-3BF3-417D-AAC0-1151A929D156}" srcOrd="0" destOrd="7" presId="urn:microsoft.com/office/officeart/2005/8/layout/default"/>
    <dgm:cxn modelId="{AEBBB6FA-2609-41E0-AE07-56871F6363BE}" srcId="{5320B15C-44AB-4EB3-8322-E3FD4AA904CF}" destId="{2E54736A-6A35-4816-96BF-520C47B6235D}" srcOrd="11" destOrd="0" parTransId="{576669E7-B696-480C-8442-0392B86C5674}" sibTransId="{A038D5E0-6E7F-4F55-8352-41D835C65A8F}"/>
    <dgm:cxn modelId="{B45F2126-1166-461F-8167-189E36C8C40D}" type="presOf" srcId="{8E9222B4-C472-47C8-B44A-C7809530CCF0}" destId="{77DC1887-3BF3-417D-AAC0-1151A929D156}" srcOrd="0" destOrd="3" presId="urn:microsoft.com/office/officeart/2005/8/layout/default"/>
    <dgm:cxn modelId="{70669B57-27EB-4A23-B3EE-0962296F9578}" srcId="{5320B15C-44AB-4EB3-8322-E3FD4AA904CF}" destId="{E57EA6FE-270A-44D1-B680-B0EEAB9BD4DB}" srcOrd="9" destOrd="0" parTransId="{ECC45F37-D405-45F9-9C4D-F42A366BF2DB}" sibTransId="{73EE4FE8-107B-41D7-8BD2-D4DDA0832074}"/>
    <dgm:cxn modelId="{9D43B189-8F40-43CB-AA4C-2AC76D993B55}" type="presOf" srcId="{D530E487-3797-4D1B-B43A-347F95BDDD83}" destId="{77DC1887-3BF3-417D-AAC0-1151A929D156}" srcOrd="0" destOrd="6" presId="urn:microsoft.com/office/officeart/2005/8/layout/default"/>
    <dgm:cxn modelId="{8AB62C95-DBFC-476B-AFFA-CFB17E0DA878}" type="presOf" srcId="{C4F83E3F-48DB-4956-BFE4-273C6F6E0E24}" destId="{A958A564-4870-4A5C-9ACE-60F7F30012A5}" srcOrd="0" destOrd="11" presId="urn:microsoft.com/office/officeart/2005/8/layout/default"/>
    <dgm:cxn modelId="{0DBD4F1B-9CAA-4EA0-83FA-C6EB0BBE4530}" srcId="{5320B15C-44AB-4EB3-8322-E3FD4AA904CF}" destId="{9BCCD72F-E21C-4BBB-B0D3-7D3580702331}" srcOrd="6" destOrd="0" parTransId="{EEACBFEC-07D7-4B4D-A402-5AC987081E4D}" sibTransId="{69A42CEE-9562-44B4-81EC-FB8DA981FE31}"/>
    <dgm:cxn modelId="{F0FD3344-A31E-4BF5-B3BF-447C0D8E4F03}" srcId="{5320B15C-44AB-4EB3-8322-E3FD4AA904CF}" destId="{A6432A9A-B99A-4FEB-BDE6-59617C9E2C6C}" srcOrd="1" destOrd="0" parTransId="{928B561C-927E-43FF-A6F7-4E1E896BBFB1}" sibTransId="{FA09DCE6-236D-4A1B-AB63-E531F580CD85}"/>
    <dgm:cxn modelId="{C0CBB440-87F4-4593-AC6B-551ABC2F0BA0}" type="presOf" srcId="{E4360606-E10E-45E6-BF9C-B7E445B79B0F}" destId="{A958A564-4870-4A5C-9ACE-60F7F30012A5}" srcOrd="0" destOrd="10" presId="urn:microsoft.com/office/officeart/2005/8/layout/default"/>
    <dgm:cxn modelId="{88CF78F0-9540-413B-BFD9-1DE4A168DB86}" srcId="{5A34995F-BD94-4793-BD6A-5736E9B5CFF3}" destId="{574FC589-0FE2-42A9-A8A3-775752853DBF}" srcOrd="3" destOrd="0" parTransId="{03CC4D65-DFBD-40F0-8996-BE82D6066CAD}" sibTransId="{C141E094-4CEA-4630-8394-EFEBDF1907DD}"/>
    <dgm:cxn modelId="{CF06277F-8116-46C3-9BE9-9720CE359581}" srcId="{5320B15C-44AB-4EB3-8322-E3FD4AA904CF}" destId="{E4360606-E10E-45E6-BF9C-B7E445B79B0F}" srcOrd="7" destOrd="0" parTransId="{D7A81C17-95B9-4175-8999-E5026096F9A2}" sibTransId="{E0B30E4E-11A1-4C0D-89EF-90D5261A2268}"/>
    <dgm:cxn modelId="{04F335B3-2971-4B65-9C72-D01430B057DF}" type="presOf" srcId="{947DEDB9-0D25-4DB1-8AD5-A0DDBFD34EBD}" destId="{989C8405-732D-4C6A-9C65-D03AC089E1EE}" srcOrd="0" destOrd="0" presId="urn:microsoft.com/office/officeart/2005/8/layout/default"/>
    <dgm:cxn modelId="{97043487-7583-4C41-B817-F1DBE7F97DAB}" type="presOf" srcId="{574FC589-0FE2-42A9-A8A3-775752853DBF}" destId="{77DC1887-3BF3-417D-AAC0-1151A929D156}" srcOrd="0" destOrd="4" presId="urn:microsoft.com/office/officeart/2005/8/layout/default"/>
    <dgm:cxn modelId="{203D70D8-71FC-44B7-BB80-7054EA37D3F9}" srcId="{5320B15C-44AB-4EB3-8322-E3FD4AA904CF}" destId="{A327C54A-D39E-4463-8D01-7429DABDF13C}" srcOrd="5" destOrd="0" parTransId="{1D83916C-E29A-4F84-A09E-BB46B2B045AA}" sibTransId="{44086A9C-6BF4-4984-9E74-1910BEB123F4}"/>
    <dgm:cxn modelId="{1397C313-E0FF-43A5-AB12-795EF02B1210}" srcId="{5A34995F-BD94-4793-BD6A-5736E9B5CFF3}" destId="{D530E487-3797-4D1B-B43A-347F95BDDD83}" srcOrd="5" destOrd="0" parTransId="{E9B46063-C632-48C7-88F3-DEA9A266C2DF}" sibTransId="{20B5A11F-CDA6-4B8F-B519-6DF1C9837642}"/>
    <dgm:cxn modelId="{A871EC72-7BA5-4DE4-B517-DA1B89C8DC57}" srcId="{5320B15C-44AB-4EB3-8322-E3FD4AA904CF}" destId="{C579C419-6B19-45C3-9A5B-7F80C7933034}" srcOrd="10" destOrd="0" parTransId="{9A733FF2-F840-4122-B3DB-F3054C3E5B68}" sibTransId="{A6BB5D56-E99B-4892-A793-92CB9672A5FA}"/>
    <dgm:cxn modelId="{A349530D-57E1-4CA4-A791-0729913CBC54}" type="presOf" srcId="{515AB207-0BA1-40A2-ABA3-4487694CC0E3}" destId="{A958A564-4870-4A5C-9ACE-60F7F30012A5}" srcOrd="0" destOrd="1" presId="urn:microsoft.com/office/officeart/2005/8/layout/default"/>
    <dgm:cxn modelId="{1F8BD0F7-FEBF-4413-B0BB-62F8191F768F}" srcId="{5320B15C-44AB-4EB3-8322-E3FD4AA904CF}" destId="{A15BC1DF-544B-4993-852F-938706B65A32}" srcOrd="2" destOrd="0" parTransId="{CB3BDFD0-93C6-4282-91B5-50B8C02EDD4A}" sibTransId="{8B4A2161-E006-48C7-833E-CFF8D081E652}"/>
    <dgm:cxn modelId="{E9AF2D81-67C7-4542-BC0D-B0AA2332CB81}" type="presOf" srcId="{E7D14512-AF5A-4E18-90C4-871BCF48A10C}" destId="{77DC1887-3BF3-417D-AAC0-1151A929D156}" srcOrd="0" destOrd="1" presId="urn:microsoft.com/office/officeart/2005/8/layout/default"/>
    <dgm:cxn modelId="{BC03AE31-E551-4746-85A1-224A453E014D}" type="presOf" srcId="{A4299F1A-1F17-4161-AEB9-DF0CC1D814E5}" destId="{77DC1887-3BF3-417D-AAC0-1151A929D156}" srcOrd="0" destOrd="8" presId="urn:microsoft.com/office/officeart/2005/8/layout/default"/>
    <dgm:cxn modelId="{9290CAFC-3412-44BE-A461-0B039ABF1531}" srcId="{947DEDB9-0D25-4DB1-8AD5-A0DDBFD34EBD}" destId="{5A34995F-BD94-4793-BD6A-5736E9B5CFF3}" srcOrd="1" destOrd="0" parTransId="{F0684A4D-230B-4F89-A337-F06286A80191}" sibTransId="{8AE0B038-9497-477B-A5CC-460240F475BF}"/>
    <dgm:cxn modelId="{E7E88272-788C-478A-8303-3BFC66F7AF75}" type="presOf" srcId="{E57EA6FE-270A-44D1-B680-B0EEAB9BD4DB}" destId="{A958A564-4870-4A5C-9ACE-60F7F30012A5}" srcOrd="0" destOrd="12" presId="urn:microsoft.com/office/officeart/2005/8/layout/default"/>
    <dgm:cxn modelId="{D50E2B6C-488F-45EF-8B0B-D473D7771036}" type="presOf" srcId="{C1364B78-0E10-4261-B4A9-A5DF81CEA812}" destId="{A958A564-4870-4A5C-9ACE-60F7F30012A5}" srcOrd="0" destOrd="4" presId="urn:microsoft.com/office/officeart/2005/8/layout/default"/>
    <dgm:cxn modelId="{F5B6A382-EF45-490C-AA11-3E465904595A}" type="presParOf" srcId="{989C8405-732D-4C6A-9C65-D03AC089E1EE}" destId="{A958A564-4870-4A5C-9ACE-60F7F30012A5}" srcOrd="0" destOrd="0" presId="urn:microsoft.com/office/officeart/2005/8/layout/default"/>
    <dgm:cxn modelId="{59DABF3F-3280-4B96-8C7D-1D36DD63B1BF}" type="presParOf" srcId="{989C8405-732D-4C6A-9C65-D03AC089E1EE}" destId="{63BE8FF1-9A10-465A-A479-B81A03E137B0}" srcOrd="1" destOrd="0" presId="urn:microsoft.com/office/officeart/2005/8/layout/default"/>
    <dgm:cxn modelId="{15B36689-1F85-482E-84BD-E0FCFDCAC398}" type="presParOf" srcId="{989C8405-732D-4C6A-9C65-D03AC089E1EE}" destId="{77DC1887-3BF3-417D-AAC0-1151A929D156}" srcOrd="2" destOrd="0" presId="urn:microsoft.com/office/officeart/2005/8/layout/default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7DEDB9-0D25-4DB1-8AD5-A0DDBFD34EB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320B15C-44AB-4EB3-8322-E3FD4AA904CF}">
      <dgm:prSet phldrT="[Text]" custT="1"/>
      <dgm:spPr>
        <a:solidFill>
          <a:srgbClr val="8A0000"/>
        </a:solidFill>
      </dgm:spPr>
      <dgm:t>
        <a:bodyPr/>
        <a:lstStyle/>
        <a:p>
          <a:r>
            <a:rPr lang="en-ZA" sz="1750" b="1" dirty="0"/>
            <a:t>Internal Billing</a:t>
          </a:r>
        </a:p>
      </dgm:t>
    </dgm:pt>
    <dgm:pt modelId="{E5142D57-8140-4F84-9FA4-87A87E66D46D}" type="parTrans" cxnId="{18E18A67-77D8-437A-84CD-9EA18DA66F8A}">
      <dgm:prSet/>
      <dgm:spPr/>
      <dgm:t>
        <a:bodyPr/>
        <a:lstStyle/>
        <a:p>
          <a:endParaRPr lang="en-ZA"/>
        </a:p>
      </dgm:t>
    </dgm:pt>
    <dgm:pt modelId="{5C245DCC-7487-4C1D-B296-5927FFC3B03B}" type="sibTrans" cxnId="{18E18A67-77D8-437A-84CD-9EA18DA66F8A}">
      <dgm:prSet/>
      <dgm:spPr/>
      <dgm:t>
        <a:bodyPr/>
        <a:lstStyle/>
        <a:p>
          <a:endParaRPr lang="en-ZA"/>
        </a:p>
      </dgm:t>
    </dgm:pt>
    <dgm:pt modelId="{2E54736A-6A35-4816-96BF-520C47B6235D}">
      <dgm:prSet custT="1"/>
      <dgm:spPr/>
      <dgm:t>
        <a:bodyPr/>
        <a:lstStyle/>
        <a:p>
          <a:pPr marL="57150" indent="0"/>
          <a:endParaRPr lang="en-ZA" sz="1050" dirty="0"/>
        </a:p>
      </dgm:t>
    </dgm:pt>
    <dgm:pt modelId="{576669E7-B696-480C-8442-0392B86C5674}" type="parTrans" cxnId="{AEBBB6FA-2609-41E0-AE07-56871F6363BE}">
      <dgm:prSet/>
      <dgm:spPr/>
      <dgm:t>
        <a:bodyPr/>
        <a:lstStyle/>
        <a:p>
          <a:endParaRPr lang="en-ZA"/>
        </a:p>
      </dgm:t>
    </dgm:pt>
    <dgm:pt modelId="{A038D5E0-6E7F-4F55-8352-41D835C65A8F}" type="sibTrans" cxnId="{AEBBB6FA-2609-41E0-AE07-56871F6363BE}">
      <dgm:prSet/>
      <dgm:spPr/>
      <dgm:t>
        <a:bodyPr/>
        <a:lstStyle/>
        <a:p>
          <a:endParaRPr lang="en-ZA"/>
        </a:p>
      </dgm:t>
    </dgm:pt>
    <dgm:pt modelId="{C579C419-6B19-45C3-9A5B-7F80C7933034}">
      <dgm:prSet custT="1"/>
      <dgm:spPr/>
      <dgm:t>
        <a:bodyPr/>
        <a:lstStyle/>
        <a:p>
          <a:pPr marL="57150" indent="0"/>
          <a:r>
            <a:rPr lang="en-ZA" sz="1750" dirty="0"/>
            <a:t> Internal Billing –Departmental use of internal services such as</a:t>
          </a:r>
        </a:p>
      </dgm:t>
    </dgm:pt>
    <dgm:pt modelId="{9A733FF2-F840-4122-B3DB-F3054C3E5B68}" type="parTrans" cxnId="{A871EC72-7BA5-4DE4-B517-DA1B89C8DC57}">
      <dgm:prSet/>
      <dgm:spPr/>
      <dgm:t>
        <a:bodyPr/>
        <a:lstStyle/>
        <a:p>
          <a:endParaRPr lang="en-ZA"/>
        </a:p>
      </dgm:t>
    </dgm:pt>
    <dgm:pt modelId="{A6BB5D56-E99B-4892-A793-92CB9672A5FA}" type="sibTrans" cxnId="{A871EC72-7BA5-4DE4-B517-DA1B89C8DC57}">
      <dgm:prSet/>
      <dgm:spPr/>
      <dgm:t>
        <a:bodyPr/>
        <a:lstStyle/>
        <a:p>
          <a:endParaRPr lang="en-ZA"/>
        </a:p>
      </dgm:t>
    </dgm:pt>
    <dgm:pt modelId="{8CFDF5F4-5DAA-49CD-AF48-6F0E5FA1C864}">
      <dgm:prSet custT="1"/>
      <dgm:spPr/>
      <dgm:t>
        <a:bodyPr/>
        <a:lstStyle/>
        <a:p>
          <a:pPr marL="0" indent="179388"/>
          <a:r>
            <a:rPr lang="en-ZA" sz="1750" dirty="0"/>
            <a:t> electricity</a:t>
          </a:r>
        </a:p>
      </dgm:t>
    </dgm:pt>
    <dgm:pt modelId="{C3E20679-3074-4458-8C23-BF11CE5E13D3}" type="parTrans" cxnId="{DEF400D8-094B-4A40-B559-69BF397DF926}">
      <dgm:prSet/>
      <dgm:spPr/>
      <dgm:t>
        <a:bodyPr/>
        <a:lstStyle/>
        <a:p>
          <a:endParaRPr lang="en-ZA"/>
        </a:p>
      </dgm:t>
    </dgm:pt>
    <dgm:pt modelId="{EF90DEAB-EE9F-44E8-91D8-F7371B287A8B}" type="sibTrans" cxnId="{DEF400D8-094B-4A40-B559-69BF397DF926}">
      <dgm:prSet/>
      <dgm:spPr/>
      <dgm:t>
        <a:bodyPr/>
        <a:lstStyle/>
        <a:p>
          <a:endParaRPr lang="en-ZA"/>
        </a:p>
      </dgm:t>
    </dgm:pt>
    <dgm:pt modelId="{08394265-6A1F-4DAF-8510-D86DC43071DB}">
      <dgm:prSet custT="1"/>
      <dgm:spPr/>
      <dgm:t>
        <a:bodyPr/>
        <a:lstStyle/>
        <a:p>
          <a:pPr marL="114300" indent="0"/>
          <a:r>
            <a:rPr lang="en-ZA" sz="1750" dirty="0"/>
            <a:t> In illustrating - the electricity consumed during water purification</a:t>
          </a:r>
        </a:p>
      </dgm:t>
    </dgm:pt>
    <dgm:pt modelId="{D307465D-9BCB-4E08-8EAF-703A5BDC4750}" type="parTrans" cxnId="{13D3B416-AB5B-432C-99B9-3D3BDE6194D9}">
      <dgm:prSet/>
      <dgm:spPr/>
      <dgm:t>
        <a:bodyPr/>
        <a:lstStyle/>
        <a:p>
          <a:endParaRPr lang="en-ZA"/>
        </a:p>
      </dgm:t>
    </dgm:pt>
    <dgm:pt modelId="{3B9582B1-FBA3-44D4-82B2-3AA0A2039CE9}" type="sibTrans" cxnId="{13D3B416-AB5B-432C-99B9-3D3BDE6194D9}">
      <dgm:prSet/>
      <dgm:spPr/>
      <dgm:t>
        <a:bodyPr/>
        <a:lstStyle/>
        <a:p>
          <a:endParaRPr lang="en-ZA"/>
        </a:p>
      </dgm:t>
    </dgm:pt>
    <dgm:pt modelId="{AFD14521-46F0-412E-A356-B1ABB7467996}">
      <dgm:prSet custT="1"/>
      <dgm:spPr/>
      <dgm:t>
        <a:bodyPr/>
        <a:lstStyle/>
        <a:p>
          <a:pPr marL="0" indent="179388"/>
          <a:r>
            <a:rPr lang="en-ZA" sz="1750" dirty="0"/>
            <a:t> waste management  </a:t>
          </a:r>
        </a:p>
      </dgm:t>
    </dgm:pt>
    <dgm:pt modelId="{A6BB3373-F5D5-4A93-9443-29195F2A2F93}" type="sibTrans" cxnId="{A6A51EB4-E636-4ED2-86E5-0BDCFEFA3B53}">
      <dgm:prSet/>
      <dgm:spPr/>
      <dgm:t>
        <a:bodyPr/>
        <a:lstStyle/>
        <a:p>
          <a:endParaRPr lang="en-ZA"/>
        </a:p>
      </dgm:t>
    </dgm:pt>
    <dgm:pt modelId="{93996A80-1361-407C-A6B9-33BCE437015D}" type="parTrans" cxnId="{A6A51EB4-E636-4ED2-86E5-0BDCFEFA3B53}">
      <dgm:prSet/>
      <dgm:spPr/>
      <dgm:t>
        <a:bodyPr/>
        <a:lstStyle/>
        <a:p>
          <a:endParaRPr lang="en-ZA"/>
        </a:p>
      </dgm:t>
    </dgm:pt>
    <dgm:pt modelId="{3F944CEB-649E-4A67-B2F6-4B0BFC2FCD15}">
      <dgm:prSet custT="1"/>
      <dgm:spPr/>
      <dgm:t>
        <a:bodyPr/>
        <a:lstStyle/>
        <a:p>
          <a:pPr marL="0" indent="179388"/>
          <a:r>
            <a:rPr lang="en-ZA" sz="1750" dirty="0"/>
            <a:t> waste water management</a:t>
          </a:r>
        </a:p>
      </dgm:t>
    </dgm:pt>
    <dgm:pt modelId="{B544FAA7-17AD-429E-8CD9-88C211A05951}" type="sibTrans" cxnId="{8F0C71DA-31AD-4A78-9618-79C0461B4012}">
      <dgm:prSet/>
      <dgm:spPr/>
      <dgm:t>
        <a:bodyPr/>
        <a:lstStyle/>
        <a:p>
          <a:endParaRPr lang="en-ZA"/>
        </a:p>
      </dgm:t>
    </dgm:pt>
    <dgm:pt modelId="{9CCB6DAC-392C-4AEC-8DEA-AD1E802CC7C4}" type="parTrans" cxnId="{8F0C71DA-31AD-4A78-9618-79C0461B4012}">
      <dgm:prSet/>
      <dgm:spPr/>
      <dgm:t>
        <a:bodyPr/>
        <a:lstStyle/>
        <a:p>
          <a:endParaRPr lang="en-ZA"/>
        </a:p>
      </dgm:t>
    </dgm:pt>
    <dgm:pt modelId="{75FDDC43-9BA2-4B56-82AC-231C13BD91F6}">
      <dgm:prSet custT="1"/>
      <dgm:spPr/>
      <dgm:t>
        <a:bodyPr/>
        <a:lstStyle/>
        <a:p>
          <a:pPr marL="0" indent="179388"/>
          <a:r>
            <a:rPr lang="en-ZA" sz="1750" dirty="0"/>
            <a:t> water </a:t>
          </a:r>
        </a:p>
      </dgm:t>
    </dgm:pt>
    <dgm:pt modelId="{AADE3222-81E3-4158-B2FC-B89F0BC529D3}" type="sibTrans" cxnId="{0FBCF84D-F24E-4F6A-AD2D-877963A322F4}">
      <dgm:prSet/>
      <dgm:spPr/>
      <dgm:t>
        <a:bodyPr/>
        <a:lstStyle/>
        <a:p>
          <a:endParaRPr lang="en-ZA"/>
        </a:p>
      </dgm:t>
    </dgm:pt>
    <dgm:pt modelId="{50531B78-7536-47EA-929D-2B47261F9072}" type="parTrans" cxnId="{0FBCF84D-F24E-4F6A-AD2D-877963A322F4}">
      <dgm:prSet/>
      <dgm:spPr/>
      <dgm:t>
        <a:bodyPr/>
        <a:lstStyle/>
        <a:p>
          <a:endParaRPr lang="en-ZA"/>
        </a:p>
      </dgm:t>
    </dgm:pt>
    <dgm:pt modelId="{596E91FD-9F68-4831-85F0-1A25C83E500F}">
      <dgm:prSet phldrT="[Text]" custT="1"/>
      <dgm:spPr>
        <a:solidFill>
          <a:srgbClr val="8A0000"/>
        </a:solidFill>
      </dgm:spPr>
      <dgm:t>
        <a:bodyPr/>
        <a:lstStyle/>
        <a:p>
          <a:pPr algn="l"/>
          <a:r>
            <a:rPr lang="en-ZA" sz="1800" b="1" dirty="0"/>
            <a:t>Activity Based Recoveries </a:t>
          </a:r>
        </a:p>
      </dgm:t>
    </dgm:pt>
    <dgm:pt modelId="{6FB0B845-112A-4B7B-B3F3-0CD5F946A1FE}" type="parTrans" cxnId="{FA3E352E-163A-4B81-90B3-A67914F0D015}">
      <dgm:prSet/>
      <dgm:spPr/>
      <dgm:t>
        <a:bodyPr/>
        <a:lstStyle/>
        <a:p>
          <a:endParaRPr lang="en-ZA"/>
        </a:p>
      </dgm:t>
    </dgm:pt>
    <dgm:pt modelId="{2D2DAA51-658B-49C4-A502-9334FD319DC4}" type="sibTrans" cxnId="{FA3E352E-163A-4B81-90B3-A67914F0D015}">
      <dgm:prSet/>
      <dgm:spPr/>
      <dgm:t>
        <a:bodyPr/>
        <a:lstStyle/>
        <a:p>
          <a:endParaRPr lang="en-ZA"/>
        </a:p>
      </dgm:t>
    </dgm:pt>
    <dgm:pt modelId="{CE029E14-D888-47F9-ABB6-F37557FFC646}">
      <dgm:prSet custT="1"/>
      <dgm:spPr/>
      <dgm:t>
        <a:bodyPr/>
        <a:lstStyle/>
        <a:p>
          <a:pPr marL="57150" indent="0" algn="l"/>
          <a:r>
            <a:rPr lang="en-ZA" sz="1800" b="0" dirty="0"/>
            <a:t> Allocation of resources  utilised by trading &amp; economic    services &amp; various departments </a:t>
          </a:r>
        </a:p>
      </dgm:t>
    </dgm:pt>
    <dgm:pt modelId="{0F934662-B355-4CB6-B019-169D440F1746}" type="parTrans" cxnId="{ECA41F70-E3C8-4BE0-BFBB-504F8ACD47EA}">
      <dgm:prSet/>
      <dgm:spPr/>
      <dgm:t>
        <a:bodyPr/>
        <a:lstStyle/>
        <a:p>
          <a:endParaRPr lang="en-ZA"/>
        </a:p>
      </dgm:t>
    </dgm:pt>
    <dgm:pt modelId="{B4A7E6DB-821E-4600-A0BA-E716509EFEAC}" type="sibTrans" cxnId="{ECA41F70-E3C8-4BE0-BFBB-504F8ACD47EA}">
      <dgm:prSet/>
      <dgm:spPr/>
      <dgm:t>
        <a:bodyPr/>
        <a:lstStyle/>
        <a:p>
          <a:endParaRPr lang="en-ZA"/>
        </a:p>
      </dgm:t>
    </dgm:pt>
    <dgm:pt modelId="{8DC5264A-D9C1-48F5-8B87-5B61F1FFCDA1}">
      <dgm:prSet custT="1"/>
      <dgm:spPr/>
      <dgm:t>
        <a:bodyPr/>
        <a:lstStyle/>
        <a:p>
          <a:pPr marL="114300" indent="0" algn="l"/>
          <a:r>
            <a:rPr lang="en-ZA" sz="1800" b="0" dirty="0"/>
            <a:t> Examples</a:t>
          </a:r>
        </a:p>
      </dgm:t>
    </dgm:pt>
    <dgm:pt modelId="{AF9B5DE5-BC8E-4811-8702-2DED6C246DE1}" type="parTrans" cxnId="{244402CC-EFA9-4E4E-A70B-19594335991F}">
      <dgm:prSet/>
      <dgm:spPr/>
      <dgm:t>
        <a:bodyPr/>
        <a:lstStyle/>
        <a:p>
          <a:endParaRPr lang="en-ZA"/>
        </a:p>
      </dgm:t>
    </dgm:pt>
    <dgm:pt modelId="{6EFFEAA0-E329-4CE7-917C-6CCE9B8E9DA6}" type="sibTrans" cxnId="{244402CC-EFA9-4E4E-A70B-19594335991F}">
      <dgm:prSet/>
      <dgm:spPr/>
      <dgm:t>
        <a:bodyPr/>
        <a:lstStyle/>
        <a:p>
          <a:endParaRPr lang="en-ZA"/>
        </a:p>
      </dgm:t>
    </dgm:pt>
    <dgm:pt modelId="{DDA06958-5A22-4963-AD81-87753D4DF3B7}">
      <dgm:prSet custT="1"/>
      <dgm:spPr/>
      <dgm:t>
        <a:bodyPr/>
        <a:lstStyle/>
        <a:p>
          <a:pPr marL="358775" indent="0" algn="l"/>
          <a:r>
            <a:rPr lang="en-ZA" sz="1800" b="0" dirty="0"/>
            <a:t> Allocation of labour costs are based on time sheets </a:t>
          </a:r>
        </a:p>
      </dgm:t>
    </dgm:pt>
    <dgm:pt modelId="{D351837C-1DE5-4C3A-9675-E4D7712AB626}" type="parTrans" cxnId="{CE39E371-FC88-439B-8044-DA435F7DBB5B}">
      <dgm:prSet/>
      <dgm:spPr/>
      <dgm:t>
        <a:bodyPr/>
        <a:lstStyle/>
        <a:p>
          <a:endParaRPr lang="en-ZA"/>
        </a:p>
      </dgm:t>
    </dgm:pt>
    <dgm:pt modelId="{14C96235-60CF-40C7-BC2B-D77A078FA60F}" type="sibTrans" cxnId="{CE39E371-FC88-439B-8044-DA435F7DBB5B}">
      <dgm:prSet/>
      <dgm:spPr/>
      <dgm:t>
        <a:bodyPr/>
        <a:lstStyle/>
        <a:p>
          <a:endParaRPr lang="en-ZA"/>
        </a:p>
      </dgm:t>
    </dgm:pt>
    <dgm:pt modelId="{853943E9-412B-4804-B4AD-5AD6620BB015}">
      <dgm:prSet custT="1"/>
      <dgm:spPr/>
      <dgm:t>
        <a:bodyPr/>
        <a:lstStyle/>
        <a:p>
          <a:pPr marL="358775" indent="0" algn="l"/>
          <a:r>
            <a:rPr lang="en-ZA" sz="1800" b="0" dirty="0"/>
            <a:t> Allocation of vehicles and plant equipment cost are based on log sheets</a:t>
          </a:r>
        </a:p>
      </dgm:t>
    </dgm:pt>
    <dgm:pt modelId="{7952911D-525D-417F-AE4C-FC3A6EDB228E}" type="parTrans" cxnId="{173DF81F-D6ED-4E65-BF7D-92C4800F04A2}">
      <dgm:prSet/>
      <dgm:spPr/>
      <dgm:t>
        <a:bodyPr/>
        <a:lstStyle/>
        <a:p>
          <a:endParaRPr lang="en-ZA"/>
        </a:p>
      </dgm:t>
    </dgm:pt>
    <dgm:pt modelId="{22443960-614D-40AE-BA71-9905736BBEF0}" type="sibTrans" cxnId="{173DF81F-D6ED-4E65-BF7D-92C4800F04A2}">
      <dgm:prSet/>
      <dgm:spPr/>
      <dgm:t>
        <a:bodyPr/>
        <a:lstStyle/>
        <a:p>
          <a:endParaRPr lang="en-ZA"/>
        </a:p>
      </dgm:t>
    </dgm:pt>
    <dgm:pt modelId="{4B6802A7-F7AD-4F7E-BEE6-1CA68CEED048}">
      <dgm:prSet custT="1"/>
      <dgm:spPr/>
      <dgm:t>
        <a:bodyPr/>
        <a:lstStyle/>
        <a:p>
          <a:pPr marL="114300" indent="0" algn="l"/>
          <a:r>
            <a:rPr lang="en-ZA" sz="1800" b="0" dirty="0"/>
            <a:t> This usually requires use of a costing module of the financial application</a:t>
          </a:r>
        </a:p>
      </dgm:t>
    </dgm:pt>
    <dgm:pt modelId="{CCE9FA82-C9E6-4B6C-A708-CDFB56C8FFBE}" type="parTrans" cxnId="{D3F3EE46-4640-4C40-BE3C-BEBF96B192A1}">
      <dgm:prSet/>
      <dgm:spPr/>
      <dgm:t>
        <a:bodyPr/>
        <a:lstStyle/>
        <a:p>
          <a:endParaRPr lang="en-ZA"/>
        </a:p>
      </dgm:t>
    </dgm:pt>
    <dgm:pt modelId="{2F090219-4ECB-45FF-AE7F-EFAA924ED411}" type="sibTrans" cxnId="{D3F3EE46-4640-4C40-BE3C-BEBF96B192A1}">
      <dgm:prSet/>
      <dgm:spPr/>
      <dgm:t>
        <a:bodyPr/>
        <a:lstStyle/>
        <a:p>
          <a:endParaRPr lang="en-ZA"/>
        </a:p>
      </dgm:t>
    </dgm:pt>
    <dgm:pt modelId="{9E0B6106-49BF-4635-8EE4-305AC69FE754}">
      <dgm:prSet custT="1"/>
      <dgm:spPr/>
      <dgm:t>
        <a:bodyPr/>
        <a:lstStyle/>
        <a:p>
          <a:pPr marL="114300" indent="0" algn="l"/>
          <a:r>
            <a:rPr lang="en-ZA" sz="1800" b="0" dirty="0"/>
            <a:t> Requires weekly time &amp; log sheet processing</a:t>
          </a:r>
        </a:p>
      </dgm:t>
    </dgm:pt>
    <dgm:pt modelId="{3832589C-8CF1-4B33-9204-1ECF0E378878}" type="parTrans" cxnId="{CC30C3CD-C4A0-4FC2-88D5-03F1F435F787}">
      <dgm:prSet/>
      <dgm:spPr/>
      <dgm:t>
        <a:bodyPr/>
        <a:lstStyle/>
        <a:p>
          <a:endParaRPr lang="en-ZA"/>
        </a:p>
      </dgm:t>
    </dgm:pt>
    <dgm:pt modelId="{C3A7495F-4402-41E8-9A77-6493E70428C9}" type="sibTrans" cxnId="{CC30C3CD-C4A0-4FC2-88D5-03F1F435F787}">
      <dgm:prSet/>
      <dgm:spPr/>
      <dgm:t>
        <a:bodyPr/>
        <a:lstStyle/>
        <a:p>
          <a:endParaRPr lang="en-ZA"/>
        </a:p>
      </dgm:t>
    </dgm:pt>
    <dgm:pt modelId="{4DC1B302-E3D6-4837-B1AA-385CDBEA4B41}">
      <dgm:prSet/>
      <dgm:spPr/>
      <dgm:t>
        <a:bodyPr/>
        <a:lstStyle/>
        <a:p>
          <a:pPr marL="114300" indent="0" algn="l"/>
          <a:endParaRPr lang="en-ZA" sz="1000" b="1" dirty="0"/>
        </a:p>
      </dgm:t>
    </dgm:pt>
    <dgm:pt modelId="{394828C3-5971-4605-A3A6-89A32B94D1B7}" type="parTrans" cxnId="{EA176A2D-F6CC-4E85-BCBB-435A25E1C032}">
      <dgm:prSet/>
      <dgm:spPr/>
      <dgm:t>
        <a:bodyPr/>
        <a:lstStyle/>
        <a:p>
          <a:endParaRPr lang="en-ZA"/>
        </a:p>
      </dgm:t>
    </dgm:pt>
    <dgm:pt modelId="{44D9CBEE-E55E-45B5-874F-5F9C26595D04}" type="sibTrans" cxnId="{EA176A2D-F6CC-4E85-BCBB-435A25E1C032}">
      <dgm:prSet/>
      <dgm:spPr/>
      <dgm:t>
        <a:bodyPr/>
        <a:lstStyle/>
        <a:p>
          <a:endParaRPr lang="en-ZA"/>
        </a:p>
      </dgm:t>
    </dgm:pt>
    <dgm:pt modelId="{8C9203A3-57BD-4D61-86AB-0EB23D094FCF}">
      <dgm:prSet/>
      <dgm:spPr/>
      <dgm:t>
        <a:bodyPr/>
        <a:lstStyle/>
        <a:p>
          <a:pPr marL="57150" indent="0" algn="l"/>
          <a:endParaRPr lang="en-ZA" sz="1000" b="1" dirty="0"/>
        </a:p>
      </dgm:t>
    </dgm:pt>
    <dgm:pt modelId="{270F930F-9A26-4B88-8394-9BD909F47198}" type="parTrans" cxnId="{225CB04A-A56E-4608-A3C9-CAF9CA1C8718}">
      <dgm:prSet/>
      <dgm:spPr/>
      <dgm:t>
        <a:bodyPr/>
        <a:lstStyle/>
        <a:p>
          <a:endParaRPr lang="en-ZA"/>
        </a:p>
      </dgm:t>
    </dgm:pt>
    <dgm:pt modelId="{7E39282D-1B33-475A-AE27-4CDD78A4F479}" type="sibTrans" cxnId="{225CB04A-A56E-4608-A3C9-CAF9CA1C8718}">
      <dgm:prSet/>
      <dgm:spPr/>
      <dgm:t>
        <a:bodyPr/>
        <a:lstStyle/>
        <a:p>
          <a:endParaRPr lang="en-ZA"/>
        </a:p>
      </dgm:t>
    </dgm:pt>
    <dgm:pt modelId="{F7B88096-3EAF-4607-BEC7-0BBD7C7772B4}">
      <dgm:prSet/>
      <dgm:spPr/>
      <dgm:t>
        <a:bodyPr/>
        <a:lstStyle/>
        <a:p>
          <a:pPr marL="57150" indent="0" algn="l"/>
          <a:endParaRPr lang="en-ZA" sz="1000" dirty="0"/>
        </a:p>
      </dgm:t>
    </dgm:pt>
    <dgm:pt modelId="{BCE36C3E-ED6A-4155-A61E-EA927E2FC7D1}" type="parTrans" cxnId="{D3458C8E-6DBD-47D7-B643-71D7923ECC15}">
      <dgm:prSet/>
      <dgm:spPr/>
      <dgm:t>
        <a:bodyPr/>
        <a:lstStyle/>
        <a:p>
          <a:endParaRPr lang="en-ZA"/>
        </a:p>
      </dgm:t>
    </dgm:pt>
    <dgm:pt modelId="{9663DFEF-48C3-451D-829B-DC26FECCE857}" type="sibTrans" cxnId="{D3458C8E-6DBD-47D7-B643-71D7923ECC15}">
      <dgm:prSet/>
      <dgm:spPr/>
      <dgm:t>
        <a:bodyPr/>
        <a:lstStyle/>
        <a:p>
          <a:endParaRPr lang="en-ZA"/>
        </a:p>
      </dgm:t>
    </dgm:pt>
    <dgm:pt modelId="{F4DEFE9D-E4C5-4031-B1BA-89D11C20A40E}">
      <dgm:prSet/>
      <dgm:spPr/>
      <dgm:t>
        <a:bodyPr/>
        <a:lstStyle/>
        <a:p>
          <a:pPr marL="57150" indent="0" algn="l"/>
          <a:endParaRPr lang="en-ZA" sz="1000" dirty="0"/>
        </a:p>
      </dgm:t>
    </dgm:pt>
    <dgm:pt modelId="{80E5D4B9-18C3-4864-B4ED-8CE88F1F03C4}" type="parTrans" cxnId="{FE0F4239-3DC4-42FE-AD06-58519ADBD862}">
      <dgm:prSet/>
      <dgm:spPr/>
      <dgm:t>
        <a:bodyPr/>
        <a:lstStyle/>
        <a:p>
          <a:endParaRPr lang="en-ZA"/>
        </a:p>
      </dgm:t>
    </dgm:pt>
    <dgm:pt modelId="{DB12F218-6C1A-434F-BA3C-BB95BC4372F5}" type="sibTrans" cxnId="{FE0F4239-3DC4-42FE-AD06-58519ADBD862}">
      <dgm:prSet/>
      <dgm:spPr/>
      <dgm:t>
        <a:bodyPr/>
        <a:lstStyle/>
        <a:p>
          <a:endParaRPr lang="en-ZA"/>
        </a:p>
      </dgm:t>
    </dgm:pt>
    <dgm:pt modelId="{B317A4EB-2C2F-49D5-9CDD-B3C155FA4EA6}">
      <dgm:prSet custT="1"/>
      <dgm:spPr/>
      <dgm:t>
        <a:bodyPr/>
        <a:lstStyle/>
        <a:p>
          <a:pPr marL="114300" indent="0" algn="l"/>
          <a:r>
            <a:rPr lang="en-ZA" sz="1800" b="0" dirty="0"/>
            <a:t> Initially lack of information will complicate budget preparation</a:t>
          </a:r>
        </a:p>
      </dgm:t>
    </dgm:pt>
    <dgm:pt modelId="{AACB9D44-58FE-48CA-B717-24EC4E045C3C}" type="parTrans" cxnId="{E83C83F0-B185-4492-B91C-979AD23BCB13}">
      <dgm:prSet/>
      <dgm:spPr/>
      <dgm:t>
        <a:bodyPr/>
        <a:lstStyle/>
        <a:p>
          <a:endParaRPr lang="en-ZA"/>
        </a:p>
      </dgm:t>
    </dgm:pt>
    <dgm:pt modelId="{B71D243F-D88C-4027-94D6-2DA0D14336DF}" type="sibTrans" cxnId="{E83C83F0-B185-4492-B91C-979AD23BCB13}">
      <dgm:prSet/>
      <dgm:spPr/>
      <dgm:t>
        <a:bodyPr/>
        <a:lstStyle/>
        <a:p>
          <a:endParaRPr lang="en-ZA"/>
        </a:p>
      </dgm:t>
    </dgm:pt>
    <dgm:pt modelId="{C0FA56AA-36EF-4EDE-8188-C746F62E6656}">
      <dgm:prSet custT="1"/>
      <dgm:spPr/>
      <dgm:t>
        <a:bodyPr/>
        <a:lstStyle/>
        <a:p>
          <a:pPr marL="114300" indent="0"/>
          <a:r>
            <a:rPr lang="en-ZA" sz="1800" b="1" dirty="0"/>
            <a:t>Departmental Charges </a:t>
          </a:r>
        </a:p>
      </dgm:t>
    </dgm:pt>
    <dgm:pt modelId="{3679BF30-E1CE-476D-B27F-E5F9784DA057}" type="parTrans" cxnId="{77612C3C-F79E-4323-8166-D74766EF8D74}">
      <dgm:prSet/>
      <dgm:spPr/>
      <dgm:t>
        <a:bodyPr/>
        <a:lstStyle/>
        <a:p>
          <a:endParaRPr lang="en-ZA"/>
        </a:p>
      </dgm:t>
    </dgm:pt>
    <dgm:pt modelId="{F1690B52-F111-4A56-8964-F26D051D3D66}" type="sibTrans" cxnId="{77612C3C-F79E-4323-8166-D74766EF8D74}">
      <dgm:prSet/>
      <dgm:spPr/>
      <dgm:t>
        <a:bodyPr/>
        <a:lstStyle/>
        <a:p>
          <a:endParaRPr lang="en-ZA"/>
        </a:p>
      </dgm:t>
    </dgm:pt>
    <dgm:pt modelId="{73BBFDBB-60F4-48DE-A7E4-8EC8D0FC41C9}">
      <dgm:prSet custT="1"/>
      <dgm:spPr/>
      <dgm:t>
        <a:bodyPr/>
        <a:lstStyle/>
        <a:p>
          <a:r>
            <a:rPr lang="en-ZA" sz="1750" dirty="0"/>
            <a:t> Department Charges (Support Services) - Allocation of overheads to cost centres:</a:t>
          </a:r>
        </a:p>
      </dgm:t>
    </dgm:pt>
    <dgm:pt modelId="{123C6187-AA18-483E-AE70-461F41613CBF}" type="parTrans" cxnId="{5053315B-DB10-4C59-B40B-2DDA46BA741A}">
      <dgm:prSet/>
      <dgm:spPr/>
      <dgm:t>
        <a:bodyPr/>
        <a:lstStyle/>
        <a:p>
          <a:endParaRPr lang="en-ZA"/>
        </a:p>
      </dgm:t>
    </dgm:pt>
    <dgm:pt modelId="{68AB86A5-5E0A-4389-AAA7-4475E5968F74}" type="sibTrans" cxnId="{5053315B-DB10-4C59-B40B-2DDA46BA741A}">
      <dgm:prSet/>
      <dgm:spPr/>
      <dgm:t>
        <a:bodyPr/>
        <a:lstStyle/>
        <a:p>
          <a:endParaRPr lang="en-ZA"/>
        </a:p>
      </dgm:t>
    </dgm:pt>
    <dgm:pt modelId="{5FAF98FA-5577-4E4F-8AF1-C7600EAECD31}">
      <dgm:prSet custT="1"/>
      <dgm:spPr/>
      <dgm:t>
        <a:bodyPr/>
        <a:lstStyle/>
        <a:p>
          <a:r>
            <a:rPr lang="en-ZA" sz="1750" dirty="0"/>
            <a:t>Information technology used by multiple functions  </a:t>
          </a:r>
        </a:p>
      </dgm:t>
    </dgm:pt>
    <dgm:pt modelId="{8680847B-BE80-4288-A4E0-FD14002C8655}" type="parTrans" cxnId="{8B20DBF6-DB2C-4456-B9F2-83BFEC071A64}">
      <dgm:prSet/>
      <dgm:spPr/>
      <dgm:t>
        <a:bodyPr/>
        <a:lstStyle/>
        <a:p>
          <a:endParaRPr lang="en-ZA"/>
        </a:p>
      </dgm:t>
    </dgm:pt>
    <dgm:pt modelId="{05F53E2F-A75D-47B2-BB2C-F3FB644746B5}" type="sibTrans" cxnId="{8B20DBF6-DB2C-4456-B9F2-83BFEC071A64}">
      <dgm:prSet/>
      <dgm:spPr/>
      <dgm:t>
        <a:bodyPr/>
        <a:lstStyle/>
        <a:p>
          <a:endParaRPr lang="en-ZA"/>
        </a:p>
      </dgm:t>
    </dgm:pt>
    <dgm:pt modelId="{A0A09ABC-85B9-493A-845E-2191AFDEEAAF}">
      <dgm:prSet custT="1"/>
      <dgm:spPr/>
      <dgm:t>
        <a:bodyPr/>
        <a:lstStyle/>
        <a:p>
          <a:r>
            <a:rPr lang="en-ZA" sz="1750" dirty="0"/>
            <a:t>Pro rata allocation based on the number of service points or users such as the electricity department</a:t>
          </a:r>
        </a:p>
      </dgm:t>
    </dgm:pt>
    <dgm:pt modelId="{02E370C4-E71C-4FA8-AD30-F3C4124223B6}" type="parTrans" cxnId="{066B1699-3852-4C08-A122-982556EF89D2}">
      <dgm:prSet/>
      <dgm:spPr/>
      <dgm:t>
        <a:bodyPr/>
        <a:lstStyle/>
        <a:p>
          <a:endParaRPr lang="en-ZA"/>
        </a:p>
      </dgm:t>
    </dgm:pt>
    <dgm:pt modelId="{7F843286-F5EA-4C0E-BB01-6834DA9CD39D}" type="sibTrans" cxnId="{066B1699-3852-4C08-A122-982556EF89D2}">
      <dgm:prSet/>
      <dgm:spPr/>
      <dgm:t>
        <a:bodyPr/>
        <a:lstStyle/>
        <a:p>
          <a:endParaRPr lang="en-ZA"/>
        </a:p>
      </dgm:t>
    </dgm:pt>
    <dgm:pt modelId="{D440A3E7-2FA4-4B1E-86E4-22F29F43FF8E}">
      <dgm:prSet custT="1"/>
      <dgm:spPr/>
      <dgm:t>
        <a:bodyPr/>
        <a:lstStyle/>
        <a:p>
          <a:endParaRPr lang="en-ZA" sz="1750" dirty="0"/>
        </a:p>
      </dgm:t>
    </dgm:pt>
    <dgm:pt modelId="{9CF5880A-76A7-4FB4-8004-E7B3A9EE0E9E}" type="parTrans" cxnId="{A2EB91AE-BEB8-4CCE-9F0F-35E24DD27AF6}">
      <dgm:prSet/>
      <dgm:spPr/>
      <dgm:t>
        <a:bodyPr/>
        <a:lstStyle/>
        <a:p>
          <a:endParaRPr lang="en-ZA"/>
        </a:p>
      </dgm:t>
    </dgm:pt>
    <dgm:pt modelId="{BD4958D9-F03E-4A50-94C3-AC688332B3C8}" type="sibTrans" cxnId="{A2EB91AE-BEB8-4CCE-9F0F-35E24DD27AF6}">
      <dgm:prSet/>
      <dgm:spPr/>
      <dgm:t>
        <a:bodyPr/>
        <a:lstStyle/>
        <a:p>
          <a:endParaRPr lang="en-ZA"/>
        </a:p>
      </dgm:t>
    </dgm:pt>
    <dgm:pt modelId="{9E4865F5-4CBF-461F-B29C-5E42AB08A2EF}">
      <dgm:prSet custT="1"/>
      <dgm:spPr/>
      <dgm:t>
        <a:bodyPr/>
        <a:lstStyle/>
        <a:p>
          <a:endParaRPr lang="en-ZA" sz="1200" dirty="0"/>
        </a:p>
      </dgm:t>
    </dgm:pt>
    <dgm:pt modelId="{D0B411E3-A322-4179-BF59-2E6FD58F582C}" type="parTrans" cxnId="{2866FCDD-304B-47EF-81A5-E8437CFB7675}">
      <dgm:prSet/>
      <dgm:spPr/>
      <dgm:t>
        <a:bodyPr/>
        <a:lstStyle/>
        <a:p>
          <a:endParaRPr lang="en-ZA"/>
        </a:p>
      </dgm:t>
    </dgm:pt>
    <dgm:pt modelId="{31302D82-82B4-4060-93A3-74CF699400B1}" type="sibTrans" cxnId="{2866FCDD-304B-47EF-81A5-E8437CFB7675}">
      <dgm:prSet/>
      <dgm:spPr/>
      <dgm:t>
        <a:bodyPr/>
        <a:lstStyle/>
        <a:p>
          <a:endParaRPr lang="en-ZA"/>
        </a:p>
      </dgm:t>
    </dgm:pt>
    <dgm:pt modelId="{97D5924F-BAE8-485C-86B4-73499FF5B84A}">
      <dgm:prSet custT="1"/>
      <dgm:spPr/>
      <dgm:t>
        <a:bodyPr/>
        <a:lstStyle/>
        <a:p>
          <a:pPr marL="114300" indent="0"/>
          <a:endParaRPr lang="en-ZA" sz="1750" dirty="0"/>
        </a:p>
      </dgm:t>
    </dgm:pt>
    <dgm:pt modelId="{A74AF188-9E40-4A03-BE1F-AEB9E0030536}" type="parTrans" cxnId="{15F1E3F5-47EE-4F82-9BDB-38359F9A0949}">
      <dgm:prSet/>
      <dgm:spPr/>
      <dgm:t>
        <a:bodyPr/>
        <a:lstStyle/>
        <a:p>
          <a:endParaRPr lang="en-ZA"/>
        </a:p>
      </dgm:t>
    </dgm:pt>
    <dgm:pt modelId="{D79394E8-7A27-4F9F-820E-5DE6DC527549}" type="sibTrans" cxnId="{15F1E3F5-47EE-4F82-9BDB-38359F9A0949}">
      <dgm:prSet/>
      <dgm:spPr/>
      <dgm:t>
        <a:bodyPr/>
        <a:lstStyle/>
        <a:p>
          <a:endParaRPr lang="en-ZA"/>
        </a:p>
      </dgm:t>
    </dgm:pt>
    <dgm:pt modelId="{ADB62A0B-45DB-4017-8011-BA795F5C0409}" type="pres">
      <dgm:prSet presAssocID="{947DEDB9-0D25-4DB1-8AD5-A0DDBFD34EBD}" presName="diagram" presStyleCnt="0">
        <dgm:presLayoutVars>
          <dgm:dir/>
          <dgm:resizeHandles val="exact"/>
        </dgm:presLayoutVars>
      </dgm:prSet>
      <dgm:spPr/>
    </dgm:pt>
    <dgm:pt modelId="{A0C0032B-AFCC-48E3-8673-7444D5769592}" type="pres">
      <dgm:prSet presAssocID="{5320B15C-44AB-4EB3-8322-E3FD4AA904CF}" presName="node" presStyleLbl="node1" presStyleIdx="0" presStyleCnt="2" custScaleY="189630" custLinFactX="10133" custLinFactNeighborX="100000" custLinFactNeighborY="-97">
        <dgm:presLayoutVars>
          <dgm:bulletEnabled val="1"/>
        </dgm:presLayoutVars>
      </dgm:prSet>
      <dgm:spPr/>
    </dgm:pt>
    <dgm:pt modelId="{37325F5A-BA89-4987-8B01-9779038ADEA2}" type="pres">
      <dgm:prSet presAssocID="{5C245DCC-7487-4C1D-B296-5927FFC3B03B}" presName="sibTrans" presStyleCnt="0"/>
      <dgm:spPr/>
    </dgm:pt>
    <dgm:pt modelId="{3A786E25-F995-4774-A3EB-D91D1D489683}" type="pres">
      <dgm:prSet presAssocID="{596E91FD-9F68-4831-85F0-1A25C83E500F}" presName="node" presStyleLbl="node1" presStyleIdx="1" presStyleCnt="2" custScaleY="189824" custLinFactX="-10026" custLinFactNeighborX="-100000" custLinFactNeighborY="-5042">
        <dgm:presLayoutVars>
          <dgm:bulletEnabled val="1"/>
        </dgm:presLayoutVars>
      </dgm:prSet>
      <dgm:spPr/>
    </dgm:pt>
  </dgm:ptLst>
  <dgm:cxnLst>
    <dgm:cxn modelId="{8B20DBF6-DB2C-4456-B9F2-83BFEC071A64}" srcId="{C0FA56AA-36EF-4EDE-8188-C746F62E6656}" destId="{5FAF98FA-5577-4E4F-8AF1-C7600EAECD31}" srcOrd="1" destOrd="0" parTransId="{8680847B-BE80-4288-A4E0-FD14002C8655}" sibTransId="{05F53E2F-A75D-47B2-BB2C-F3FB644746B5}"/>
    <dgm:cxn modelId="{173DF81F-D6ED-4E65-BF7D-92C4800F04A2}" srcId="{596E91FD-9F68-4831-85F0-1A25C83E500F}" destId="{853943E9-412B-4804-B4AD-5AD6620BB015}" srcOrd="3" destOrd="0" parTransId="{7952911D-525D-417F-AE4C-FC3A6EDB228E}" sibTransId="{22443960-614D-40AE-BA71-9905736BBEF0}"/>
    <dgm:cxn modelId="{8805DD83-D0A8-4700-A8DE-48AEB3B4B650}" type="presOf" srcId="{4B6802A7-F7AD-4F7E-BEE6-1CA68CEED048}" destId="{3A786E25-F995-4774-A3EB-D91D1D489683}" srcOrd="0" destOrd="5" presId="urn:microsoft.com/office/officeart/2005/8/layout/default"/>
    <dgm:cxn modelId="{20A45ED5-E397-4060-939E-751174276FD6}" type="presOf" srcId="{75FDDC43-9BA2-4B56-82AC-231C13BD91F6}" destId="{A0C0032B-AFCC-48E3-8673-7444D5769592}" srcOrd="0" destOrd="3" presId="urn:microsoft.com/office/officeart/2005/8/layout/default"/>
    <dgm:cxn modelId="{676DB605-7828-4AB2-A6EB-313800D62319}" type="presOf" srcId="{8DC5264A-D9C1-48F5-8B87-5B61F1FFCDA1}" destId="{3A786E25-F995-4774-A3EB-D91D1D489683}" srcOrd="0" destOrd="2" presId="urn:microsoft.com/office/officeart/2005/8/layout/default"/>
    <dgm:cxn modelId="{5F80011F-9A9E-4C6B-BA79-DC16C0FB1AFD}" type="presOf" srcId="{F7B88096-3EAF-4607-BEC7-0BBD7C7772B4}" destId="{3A786E25-F995-4774-A3EB-D91D1D489683}" srcOrd="0" destOrd="10" presId="urn:microsoft.com/office/officeart/2005/8/layout/default"/>
    <dgm:cxn modelId="{ECA41F70-E3C8-4BE0-BFBB-504F8ACD47EA}" srcId="{596E91FD-9F68-4831-85F0-1A25C83E500F}" destId="{CE029E14-D888-47F9-ABB6-F37557FFC646}" srcOrd="0" destOrd="0" parTransId="{0F934662-B355-4CB6-B019-169D440F1746}" sibTransId="{B4A7E6DB-821E-4600-A0BA-E716509EFEAC}"/>
    <dgm:cxn modelId="{D3458C8E-6DBD-47D7-B643-71D7923ECC15}" srcId="{596E91FD-9F68-4831-85F0-1A25C83E500F}" destId="{F7B88096-3EAF-4607-BEC7-0BBD7C7772B4}" srcOrd="8" destOrd="0" parTransId="{BCE36C3E-ED6A-4155-A61E-EA927E2FC7D1}" sibTransId="{9663DFEF-48C3-451D-829B-DC26FECCE857}"/>
    <dgm:cxn modelId="{2829E23B-4B76-4616-B020-E1E53E08743F}" type="presOf" srcId="{5FAF98FA-5577-4E4F-8AF1-C7600EAECD31}" destId="{A0C0032B-AFCC-48E3-8673-7444D5769592}" srcOrd="0" destOrd="10" presId="urn:microsoft.com/office/officeart/2005/8/layout/default"/>
    <dgm:cxn modelId="{18E18A67-77D8-437A-84CD-9EA18DA66F8A}" srcId="{947DEDB9-0D25-4DB1-8AD5-A0DDBFD34EBD}" destId="{5320B15C-44AB-4EB3-8322-E3FD4AA904CF}" srcOrd="0" destOrd="0" parTransId="{E5142D57-8140-4F84-9FA4-87A87E66D46D}" sibTransId="{5C245DCC-7487-4C1D-B296-5927FFC3B03B}"/>
    <dgm:cxn modelId="{A1AFCDDA-AB17-4000-9BAB-297AEA32E64A}" type="presOf" srcId="{F4DEFE9D-E4C5-4031-B1BA-89D11C20A40E}" destId="{3A786E25-F995-4774-A3EB-D91D1D489683}" srcOrd="0" destOrd="11" presId="urn:microsoft.com/office/officeart/2005/8/layout/default"/>
    <dgm:cxn modelId="{C73D1061-8F40-4000-B6C8-5A3C805AA513}" type="presOf" srcId="{C579C419-6B19-45C3-9A5B-7F80C7933034}" destId="{A0C0032B-AFCC-48E3-8673-7444D5769592}" srcOrd="0" destOrd="1" presId="urn:microsoft.com/office/officeart/2005/8/layout/default"/>
    <dgm:cxn modelId="{74AFAE78-77FA-44B2-A4DE-37768E85324D}" type="presOf" srcId="{8CFDF5F4-5DAA-49CD-AF48-6F0E5FA1C864}" destId="{A0C0032B-AFCC-48E3-8673-7444D5769592}" srcOrd="0" destOrd="2" presId="urn:microsoft.com/office/officeart/2005/8/layout/default"/>
    <dgm:cxn modelId="{15F1E3F5-47EE-4F82-9BDB-38359F9A0949}" srcId="{5320B15C-44AB-4EB3-8322-E3FD4AA904CF}" destId="{97D5924F-BAE8-485C-86B4-73499FF5B84A}" srcOrd="6" destOrd="0" parTransId="{A74AF188-9E40-4A03-BE1F-AEB9E0030536}" sibTransId="{D79394E8-7A27-4F9F-820E-5DE6DC527549}"/>
    <dgm:cxn modelId="{259F61B7-7797-4BC9-B02C-5C6006DC48EA}" type="presOf" srcId="{C0FA56AA-36EF-4EDE-8188-C746F62E6656}" destId="{A0C0032B-AFCC-48E3-8673-7444D5769592}" srcOrd="0" destOrd="8" presId="urn:microsoft.com/office/officeart/2005/8/layout/default"/>
    <dgm:cxn modelId="{A6A51EB4-E636-4ED2-86E5-0BDCFEFA3B53}" srcId="{5320B15C-44AB-4EB3-8322-E3FD4AA904CF}" destId="{AFD14521-46F0-412E-A356-B1ABB7467996}" srcOrd="4" destOrd="0" parTransId="{93996A80-1361-407C-A6B9-33BCE437015D}" sibTransId="{A6BB3373-F5D5-4A93-9443-29195F2A2F93}"/>
    <dgm:cxn modelId="{225CB04A-A56E-4608-A3C9-CAF9CA1C8718}" srcId="{596E91FD-9F68-4831-85F0-1A25C83E500F}" destId="{8C9203A3-57BD-4D61-86AB-0EB23D094FCF}" srcOrd="7" destOrd="0" parTransId="{270F930F-9A26-4B88-8394-9BD909F47198}" sibTransId="{7E39282D-1B33-475A-AE27-4CDD78A4F479}"/>
    <dgm:cxn modelId="{E336A0C1-112A-4EB8-B185-B71C228BDF7D}" type="presOf" srcId="{947DEDB9-0D25-4DB1-8AD5-A0DDBFD34EBD}" destId="{ADB62A0B-45DB-4017-8011-BA795F5C0409}" srcOrd="0" destOrd="0" presId="urn:microsoft.com/office/officeart/2005/8/layout/default"/>
    <dgm:cxn modelId="{244402CC-EFA9-4E4E-A70B-19594335991F}" srcId="{596E91FD-9F68-4831-85F0-1A25C83E500F}" destId="{8DC5264A-D9C1-48F5-8B87-5B61F1FFCDA1}" srcOrd="1" destOrd="0" parTransId="{AF9B5DE5-BC8E-4811-8702-2DED6C246DE1}" sibTransId="{6EFFEAA0-E329-4CE7-917C-6CCE9B8E9DA6}"/>
    <dgm:cxn modelId="{0FBCF84D-F24E-4F6A-AD2D-877963A322F4}" srcId="{5320B15C-44AB-4EB3-8322-E3FD4AA904CF}" destId="{75FDDC43-9BA2-4B56-82AC-231C13BD91F6}" srcOrd="2" destOrd="0" parTransId="{50531B78-7536-47EA-929D-2B47261F9072}" sibTransId="{AADE3222-81E3-4158-B2FC-B89F0BC529D3}"/>
    <dgm:cxn modelId="{FBCC20F7-8CF4-4355-9876-D13D29F9CBB4}" type="presOf" srcId="{9E0B6106-49BF-4635-8EE4-305AC69FE754}" destId="{3A786E25-F995-4774-A3EB-D91D1D489683}" srcOrd="0" destOrd="6" presId="urn:microsoft.com/office/officeart/2005/8/layout/default"/>
    <dgm:cxn modelId="{A2EB91AE-BEB8-4CCE-9F0F-35E24DD27AF6}" srcId="{C0FA56AA-36EF-4EDE-8188-C746F62E6656}" destId="{D440A3E7-2FA4-4B1E-86E4-22F29F43FF8E}" srcOrd="3" destOrd="0" parTransId="{9CF5880A-76A7-4FB4-8004-E7B3A9EE0E9E}" sibTransId="{BD4958D9-F03E-4A50-94C3-AC688332B3C8}"/>
    <dgm:cxn modelId="{C80E1B57-4E81-4216-89F7-46BABA3D0CAD}" type="presOf" srcId="{8C9203A3-57BD-4D61-86AB-0EB23D094FCF}" destId="{3A786E25-F995-4774-A3EB-D91D1D489683}" srcOrd="0" destOrd="9" presId="urn:microsoft.com/office/officeart/2005/8/layout/default"/>
    <dgm:cxn modelId="{A871EC72-7BA5-4DE4-B517-DA1B89C8DC57}" srcId="{5320B15C-44AB-4EB3-8322-E3FD4AA904CF}" destId="{C579C419-6B19-45C3-9A5B-7F80C7933034}" srcOrd="0" destOrd="0" parTransId="{9A733FF2-F840-4122-B3DB-F3054C3E5B68}" sibTransId="{A6BB5D56-E99B-4892-A793-92CB9672A5FA}"/>
    <dgm:cxn modelId="{3B814741-EE95-42B9-95A8-53805B41325D}" type="presOf" srcId="{596E91FD-9F68-4831-85F0-1A25C83E500F}" destId="{3A786E25-F995-4774-A3EB-D91D1D489683}" srcOrd="0" destOrd="0" presId="urn:microsoft.com/office/officeart/2005/8/layout/default"/>
    <dgm:cxn modelId="{FA3E352E-163A-4B81-90B3-A67914F0D015}" srcId="{947DEDB9-0D25-4DB1-8AD5-A0DDBFD34EBD}" destId="{596E91FD-9F68-4831-85F0-1A25C83E500F}" srcOrd="1" destOrd="0" parTransId="{6FB0B845-112A-4B7B-B3F3-0CD5F946A1FE}" sibTransId="{2D2DAA51-658B-49C4-A502-9334FD319DC4}"/>
    <dgm:cxn modelId="{74BBDEB4-9E4B-4EA4-8605-5B21B2260F24}" type="presOf" srcId="{2E54736A-6A35-4816-96BF-520C47B6235D}" destId="{A0C0032B-AFCC-48E3-8673-7444D5769592}" srcOrd="0" destOrd="14" presId="urn:microsoft.com/office/officeart/2005/8/layout/default"/>
    <dgm:cxn modelId="{CC30C3CD-C4A0-4FC2-88D5-03F1F435F787}" srcId="{596E91FD-9F68-4831-85F0-1A25C83E500F}" destId="{9E0B6106-49BF-4635-8EE4-305AC69FE754}" srcOrd="5" destOrd="0" parTransId="{3832589C-8CF1-4B33-9204-1ECF0E378878}" sibTransId="{C3A7495F-4402-41E8-9A77-6493E70428C9}"/>
    <dgm:cxn modelId="{DEF400D8-094B-4A40-B559-69BF397DF926}" srcId="{5320B15C-44AB-4EB3-8322-E3FD4AA904CF}" destId="{8CFDF5F4-5DAA-49CD-AF48-6F0E5FA1C864}" srcOrd="1" destOrd="0" parTransId="{C3E20679-3074-4458-8C23-BF11CE5E13D3}" sibTransId="{EF90DEAB-EE9F-44E8-91D8-F7371B287A8B}"/>
    <dgm:cxn modelId="{2866FCDD-304B-47EF-81A5-E8437CFB7675}" srcId="{5320B15C-44AB-4EB3-8322-E3FD4AA904CF}" destId="{9E4865F5-4CBF-461F-B29C-5E42AB08A2EF}" srcOrd="8" destOrd="0" parTransId="{D0B411E3-A322-4179-BF59-2E6FD58F582C}" sibTransId="{31302D82-82B4-4060-93A3-74CF699400B1}"/>
    <dgm:cxn modelId="{4AB27A86-4942-4690-84C9-03B50910F382}" type="presOf" srcId="{97D5924F-BAE8-485C-86B4-73499FF5B84A}" destId="{A0C0032B-AFCC-48E3-8673-7444D5769592}" srcOrd="0" destOrd="7" presId="urn:microsoft.com/office/officeart/2005/8/layout/default"/>
    <dgm:cxn modelId="{8FCFA3AF-7A92-4E38-96A6-5E73EF0D5959}" type="presOf" srcId="{3F944CEB-649E-4A67-B2F6-4B0BFC2FCD15}" destId="{A0C0032B-AFCC-48E3-8673-7444D5769592}" srcOrd="0" destOrd="4" presId="urn:microsoft.com/office/officeart/2005/8/layout/default"/>
    <dgm:cxn modelId="{E5264DAD-84C8-44B2-981D-9B19BCC8B16E}" type="presOf" srcId="{D440A3E7-2FA4-4B1E-86E4-22F29F43FF8E}" destId="{A0C0032B-AFCC-48E3-8673-7444D5769592}" srcOrd="0" destOrd="12" presId="urn:microsoft.com/office/officeart/2005/8/layout/default"/>
    <dgm:cxn modelId="{13D3B416-AB5B-432C-99B9-3D3BDE6194D9}" srcId="{5320B15C-44AB-4EB3-8322-E3FD4AA904CF}" destId="{08394265-6A1F-4DAF-8510-D86DC43071DB}" srcOrd="5" destOrd="0" parTransId="{D307465D-9BCB-4E08-8EAF-703A5BDC4750}" sibTransId="{3B9582B1-FBA3-44D4-82B2-3AA0A2039CE9}"/>
    <dgm:cxn modelId="{CE39E371-FC88-439B-8044-DA435F7DBB5B}" srcId="{596E91FD-9F68-4831-85F0-1A25C83E500F}" destId="{DDA06958-5A22-4963-AD81-87753D4DF3B7}" srcOrd="2" destOrd="0" parTransId="{D351837C-1DE5-4C3A-9675-E4D7712AB626}" sibTransId="{14C96235-60CF-40C7-BC2B-D77A078FA60F}"/>
    <dgm:cxn modelId="{D3F3EE46-4640-4C40-BE3C-BEBF96B192A1}" srcId="{596E91FD-9F68-4831-85F0-1A25C83E500F}" destId="{4B6802A7-F7AD-4F7E-BEE6-1CA68CEED048}" srcOrd="4" destOrd="0" parTransId="{CCE9FA82-C9E6-4B6C-A708-CDFB56C8FFBE}" sibTransId="{2F090219-4ECB-45FF-AE7F-EFAA924ED411}"/>
    <dgm:cxn modelId="{E83C83F0-B185-4492-B91C-979AD23BCB13}" srcId="{596E91FD-9F68-4831-85F0-1A25C83E500F}" destId="{B317A4EB-2C2F-49D5-9CDD-B3C155FA4EA6}" srcOrd="6" destOrd="0" parTransId="{AACB9D44-58FE-48CA-B717-24EC4E045C3C}" sibTransId="{B71D243F-D88C-4027-94D6-2DA0D14336DF}"/>
    <dgm:cxn modelId="{AEBBB6FA-2609-41E0-AE07-56871F6363BE}" srcId="{5320B15C-44AB-4EB3-8322-E3FD4AA904CF}" destId="{2E54736A-6A35-4816-96BF-520C47B6235D}" srcOrd="9" destOrd="0" parTransId="{576669E7-B696-480C-8442-0392B86C5674}" sibTransId="{A038D5E0-6E7F-4F55-8352-41D835C65A8F}"/>
    <dgm:cxn modelId="{637B0387-484F-46B9-8DDF-A07C09B9AC01}" type="presOf" srcId="{73BBFDBB-60F4-48DE-A7E4-8EC8D0FC41C9}" destId="{A0C0032B-AFCC-48E3-8673-7444D5769592}" srcOrd="0" destOrd="9" presId="urn:microsoft.com/office/officeart/2005/8/layout/default"/>
    <dgm:cxn modelId="{77612C3C-F79E-4323-8166-D74766EF8D74}" srcId="{5320B15C-44AB-4EB3-8322-E3FD4AA904CF}" destId="{C0FA56AA-36EF-4EDE-8188-C746F62E6656}" srcOrd="7" destOrd="0" parTransId="{3679BF30-E1CE-476D-B27F-E5F9784DA057}" sibTransId="{F1690B52-F111-4A56-8964-F26D051D3D66}"/>
    <dgm:cxn modelId="{06559DE5-3505-4FF2-87F7-71D72359DCB2}" type="presOf" srcId="{DDA06958-5A22-4963-AD81-87753D4DF3B7}" destId="{3A786E25-F995-4774-A3EB-D91D1D489683}" srcOrd="0" destOrd="3" presId="urn:microsoft.com/office/officeart/2005/8/layout/default"/>
    <dgm:cxn modelId="{5472D8FC-6C08-4453-801C-DDBFA0E371FB}" type="presOf" srcId="{4DC1B302-E3D6-4837-B1AA-385CDBEA4B41}" destId="{3A786E25-F995-4774-A3EB-D91D1D489683}" srcOrd="0" destOrd="8" presId="urn:microsoft.com/office/officeart/2005/8/layout/default"/>
    <dgm:cxn modelId="{5053315B-DB10-4C59-B40B-2DDA46BA741A}" srcId="{C0FA56AA-36EF-4EDE-8188-C746F62E6656}" destId="{73BBFDBB-60F4-48DE-A7E4-8EC8D0FC41C9}" srcOrd="0" destOrd="0" parTransId="{123C6187-AA18-483E-AE70-461F41613CBF}" sibTransId="{68AB86A5-5E0A-4389-AAA7-4475E5968F74}"/>
    <dgm:cxn modelId="{8F0C71DA-31AD-4A78-9618-79C0461B4012}" srcId="{5320B15C-44AB-4EB3-8322-E3FD4AA904CF}" destId="{3F944CEB-649E-4A67-B2F6-4B0BFC2FCD15}" srcOrd="3" destOrd="0" parTransId="{9CCB6DAC-392C-4AEC-8DEA-AD1E802CC7C4}" sibTransId="{B544FAA7-17AD-429E-8CD9-88C211A05951}"/>
    <dgm:cxn modelId="{55484A6D-9914-4BBE-8DB2-2B8E28AB18BA}" type="presOf" srcId="{9E4865F5-4CBF-461F-B29C-5E42AB08A2EF}" destId="{A0C0032B-AFCC-48E3-8673-7444D5769592}" srcOrd="0" destOrd="13" presId="urn:microsoft.com/office/officeart/2005/8/layout/default"/>
    <dgm:cxn modelId="{C36C3C2E-45D6-4FEF-B10A-8D6BBBE5E253}" type="presOf" srcId="{08394265-6A1F-4DAF-8510-D86DC43071DB}" destId="{A0C0032B-AFCC-48E3-8673-7444D5769592}" srcOrd="0" destOrd="6" presId="urn:microsoft.com/office/officeart/2005/8/layout/default"/>
    <dgm:cxn modelId="{33036D92-3F84-4B75-9179-C11B2592E12D}" type="presOf" srcId="{AFD14521-46F0-412E-A356-B1ABB7467996}" destId="{A0C0032B-AFCC-48E3-8673-7444D5769592}" srcOrd="0" destOrd="5" presId="urn:microsoft.com/office/officeart/2005/8/layout/default"/>
    <dgm:cxn modelId="{066B1699-3852-4C08-A122-982556EF89D2}" srcId="{C0FA56AA-36EF-4EDE-8188-C746F62E6656}" destId="{A0A09ABC-85B9-493A-845E-2191AFDEEAAF}" srcOrd="2" destOrd="0" parTransId="{02E370C4-E71C-4FA8-AD30-F3C4124223B6}" sibTransId="{7F843286-F5EA-4C0E-BB01-6834DA9CD39D}"/>
    <dgm:cxn modelId="{FE0F4239-3DC4-42FE-AD06-58519ADBD862}" srcId="{596E91FD-9F68-4831-85F0-1A25C83E500F}" destId="{F4DEFE9D-E4C5-4031-B1BA-89D11C20A40E}" srcOrd="9" destOrd="0" parTransId="{80E5D4B9-18C3-4864-B4ED-8CE88F1F03C4}" sibTransId="{DB12F218-6C1A-434F-BA3C-BB95BC4372F5}"/>
    <dgm:cxn modelId="{9ED4657A-039F-4CFE-B5DA-C2FF8AAAC8A7}" type="presOf" srcId="{A0A09ABC-85B9-493A-845E-2191AFDEEAAF}" destId="{A0C0032B-AFCC-48E3-8673-7444D5769592}" srcOrd="0" destOrd="11" presId="urn:microsoft.com/office/officeart/2005/8/layout/default"/>
    <dgm:cxn modelId="{6184FA79-4FFB-444B-86F1-C14433B149CD}" type="presOf" srcId="{5320B15C-44AB-4EB3-8322-E3FD4AA904CF}" destId="{A0C0032B-AFCC-48E3-8673-7444D5769592}" srcOrd="0" destOrd="0" presId="urn:microsoft.com/office/officeart/2005/8/layout/default"/>
    <dgm:cxn modelId="{56FADBF7-370E-448E-8FD8-09794B261315}" type="presOf" srcId="{CE029E14-D888-47F9-ABB6-F37557FFC646}" destId="{3A786E25-F995-4774-A3EB-D91D1D489683}" srcOrd="0" destOrd="1" presId="urn:microsoft.com/office/officeart/2005/8/layout/default"/>
    <dgm:cxn modelId="{98DF5AC9-8EC2-40FC-9BFB-E41023052107}" type="presOf" srcId="{853943E9-412B-4804-B4AD-5AD6620BB015}" destId="{3A786E25-F995-4774-A3EB-D91D1D489683}" srcOrd="0" destOrd="4" presId="urn:microsoft.com/office/officeart/2005/8/layout/default"/>
    <dgm:cxn modelId="{EA176A2D-F6CC-4E85-BCBB-435A25E1C032}" srcId="{B317A4EB-2C2F-49D5-9CDD-B3C155FA4EA6}" destId="{4DC1B302-E3D6-4837-B1AA-385CDBEA4B41}" srcOrd="0" destOrd="0" parTransId="{394828C3-5971-4605-A3A6-89A32B94D1B7}" sibTransId="{44D9CBEE-E55E-45B5-874F-5F9C26595D04}"/>
    <dgm:cxn modelId="{F46298AE-90BF-41E0-A601-86DAAC33787E}" type="presOf" srcId="{B317A4EB-2C2F-49D5-9CDD-B3C155FA4EA6}" destId="{3A786E25-F995-4774-A3EB-D91D1D489683}" srcOrd="0" destOrd="7" presId="urn:microsoft.com/office/officeart/2005/8/layout/default"/>
    <dgm:cxn modelId="{757A1A2E-F557-4DB5-A6C9-67AF94BBB443}" type="presParOf" srcId="{ADB62A0B-45DB-4017-8011-BA795F5C0409}" destId="{A0C0032B-AFCC-48E3-8673-7444D5769592}" srcOrd="0" destOrd="0" presId="urn:microsoft.com/office/officeart/2005/8/layout/default"/>
    <dgm:cxn modelId="{B885417B-8FC3-4203-9177-F1F39EDAD712}" type="presParOf" srcId="{ADB62A0B-45DB-4017-8011-BA795F5C0409}" destId="{37325F5A-BA89-4987-8B01-9779038ADEA2}" srcOrd="1" destOrd="0" presId="urn:microsoft.com/office/officeart/2005/8/layout/default"/>
    <dgm:cxn modelId="{EA0FCD47-20B5-4BDB-9A8E-D9DAAC4B481C}" type="presParOf" srcId="{ADB62A0B-45DB-4017-8011-BA795F5C0409}" destId="{3A786E25-F995-4774-A3EB-D91D1D489683}" srcOrd="2" destOrd="0" presId="urn:microsoft.com/office/officeart/2005/8/layout/default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7DEDB9-0D25-4DB1-8AD5-A0DDBFD34EB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320B15C-44AB-4EB3-8322-E3FD4AA904CF}">
      <dgm:prSet phldrT="[Text]" custT="1"/>
      <dgm:spPr>
        <a:solidFill>
          <a:srgbClr val="8A0000"/>
        </a:solidFill>
      </dgm:spPr>
      <dgm:t>
        <a:bodyPr/>
        <a:lstStyle/>
        <a:p>
          <a:pPr algn="l"/>
          <a:r>
            <a:rPr lang="en-ZA" sz="1800" b="1" i="1" dirty="0"/>
            <a:t>m</a:t>
          </a:r>
          <a:r>
            <a:rPr lang="en-ZA" sz="1800" b="1" dirty="0"/>
            <a:t>SCOA – Cost Allocation Model</a:t>
          </a:r>
        </a:p>
        <a:p>
          <a:pPr algn="l"/>
          <a:endParaRPr lang="en-ZA" sz="1800" b="1" dirty="0"/>
        </a:p>
      </dgm:t>
    </dgm:pt>
    <dgm:pt modelId="{E5142D57-8140-4F84-9FA4-87A87E66D46D}" type="parTrans" cxnId="{18E18A67-77D8-437A-84CD-9EA18DA66F8A}">
      <dgm:prSet/>
      <dgm:spPr/>
      <dgm:t>
        <a:bodyPr/>
        <a:lstStyle/>
        <a:p>
          <a:endParaRPr lang="en-ZA"/>
        </a:p>
      </dgm:t>
    </dgm:pt>
    <dgm:pt modelId="{5C245DCC-7487-4C1D-B296-5927FFC3B03B}" type="sibTrans" cxnId="{18E18A67-77D8-437A-84CD-9EA18DA66F8A}">
      <dgm:prSet/>
      <dgm:spPr/>
      <dgm:t>
        <a:bodyPr/>
        <a:lstStyle/>
        <a:p>
          <a:endParaRPr lang="en-ZA"/>
        </a:p>
      </dgm:t>
    </dgm:pt>
    <dgm:pt modelId="{2E54736A-6A35-4816-96BF-520C47B6235D}">
      <dgm:prSet custT="1"/>
      <dgm:spPr/>
      <dgm:t>
        <a:bodyPr/>
        <a:lstStyle/>
        <a:p>
          <a:pPr marL="57150" indent="0" algn="l"/>
          <a:endParaRPr lang="en-ZA" sz="1050" dirty="0"/>
        </a:p>
      </dgm:t>
    </dgm:pt>
    <dgm:pt modelId="{576669E7-B696-480C-8442-0392B86C5674}" type="parTrans" cxnId="{AEBBB6FA-2609-41E0-AE07-56871F6363BE}">
      <dgm:prSet/>
      <dgm:spPr/>
      <dgm:t>
        <a:bodyPr/>
        <a:lstStyle/>
        <a:p>
          <a:endParaRPr lang="en-ZA"/>
        </a:p>
      </dgm:t>
    </dgm:pt>
    <dgm:pt modelId="{A038D5E0-6E7F-4F55-8352-41D835C65A8F}" type="sibTrans" cxnId="{AEBBB6FA-2609-41E0-AE07-56871F6363BE}">
      <dgm:prSet/>
      <dgm:spPr/>
      <dgm:t>
        <a:bodyPr/>
        <a:lstStyle/>
        <a:p>
          <a:endParaRPr lang="en-ZA"/>
        </a:p>
      </dgm:t>
    </dgm:pt>
    <dgm:pt modelId="{5A34995F-BD94-4793-BD6A-5736E9B5CFF3}">
      <dgm:prSet phldrT="[Text]" custT="1"/>
      <dgm:spPr>
        <a:solidFill>
          <a:srgbClr val="8A0000"/>
        </a:solidFill>
      </dgm:spPr>
      <dgm:t>
        <a:bodyPr/>
        <a:lstStyle/>
        <a:p>
          <a:r>
            <a:rPr lang="en-US" sz="1800" b="1" i="1" dirty="0"/>
            <a:t>m</a:t>
          </a:r>
          <a:r>
            <a:rPr lang="en-US" sz="1800" b="1" dirty="0"/>
            <a:t>SCOA – Cost Allocation Model</a:t>
          </a:r>
        </a:p>
        <a:p>
          <a:endParaRPr lang="en-ZA" sz="1800" b="1" dirty="0"/>
        </a:p>
      </dgm:t>
    </dgm:pt>
    <dgm:pt modelId="{F0684A4D-230B-4F89-A337-F06286A80191}" type="parTrans" cxnId="{9290CAFC-3412-44BE-A461-0B039ABF1531}">
      <dgm:prSet/>
      <dgm:spPr/>
      <dgm:t>
        <a:bodyPr/>
        <a:lstStyle/>
        <a:p>
          <a:endParaRPr lang="en-ZA"/>
        </a:p>
      </dgm:t>
    </dgm:pt>
    <dgm:pt modelId="{8AE0B038-9497-477B-A5CC-460240F475BF}" type="sibTrans" cxnId="{9290CAFC-3412-44BE-A461-0B039ABF1531}">
      <dgm:prSet/>
      <dgm:spPr/>
      <dgm:t>
        <a:bodyPr/>
        <a:lstStyle/>
        <a:p>
          <a:endParaRPr lang="en-ZA"/>
        </a:p>
      </dgm:t>
    </dgm:pt>
    <dgm:pt modelId="{D530E487-3797-4D1B-B43A-347F95BDDD83}">
      <dgm:prSet/>
      <dgm:spPr/>
      <dgm:t>
        <a:bodyPr/>
        <a:lstStyle/>
        <a:p>
          <a:pPr marL="228600" indent="0"/>
          <a:endParaRPr lang="en-ZA" sz="2100" b="1" dirty="0"/>
        </a:p>
      </dgm:t>
    </dgm:pt>
    <dgm:pt modelId="{E9B46063-C632-48C7-88F3-DEA9A266C2DF}" type="parTrans" cxnId="{1397C313-E0FF-43A5-AB12-795EF02B1210}">
      <dgm:prSet/>
      <dgm:spPr/>
      <dgm:t>
        <a:bodyPr/>
        <a:lstStyle/>
        <a:p>
          <a:endParaRPr lang="en-ZA"/>
        </a:p>
      </dgm:t>
    </dgm:pt>
    <dgm:pt modelId="{20B5A11F-CDA6-4B8F-B519-6DF1C9837642}" type="sibTrans" cxnId="{1397C313-E0FF-43A5-AB12-795EF02B1210}">
      <dgm:prSet/>
      <dgm:spPr/>
      <dgm:t>
        <a:bodyPr/>
        <a:lstStyle/>
        <a:p>
          <a:endParaRPr lang="en-ZA"/>
        </a:p>
      </dgm:t>
    </dgm:pt>
    <dgm:pt modelId="{88F543CB-661B-4D10-9607-237996A3451E}">
      <dgm:prSet/>
      <dgm:spPr/>
      <dgm:t>
        <a:bodyPr/>
        <a:lstStyle/>
        <a:p>
          <a:pPr marL="228600" indent="0"/>
          <a:endParaRPr lang="en-ZA" sz="2100" dirty="0"/>
        </a:p>
      </dgm:t>
    </dgm:pt>
    <dgm:pt modelId="{407C20FB-F789-48DF-8DB6-FA554E3EDA25}" type="parTrans" cxnId="{5D3FDB6D-6CA1-45F3-B884-6CFBA8450CD8}">
      <dgm:prSet/>
      <dgm:spPr/>
      <dgm:t>
        <a:bodyPr/>
        <a:lstStyle/>
        <a:p>
          <a:endParaRPr lang="en-ZA"/>
        </a:p>
      </dgm:t>
    </dgm:pt>
    <dgm:pt modelId="{0EA5E6F1-69A2-4CE5-9510-589AE480AEB4}" type="sibTrans" cxnId="{5D3FDB6D-6CA1-45F3-B884-6CFBA8450CD8}">
      <dgm:prSet/>
      <dgm:spPr/>
      <dgm:t>
        <a:bodyPr/>
        <a:lstStyle/>
        <a:p>
          <a:endParaRPr lang="en-ZA"/>
        </a:p>
      </dgm:t>
    </dgm:pt>
    <dgm:pt modelId="{A4299F1A-1F17-4161-AEB9-DF0CC1D814E5}">
      <dgm:prSet/>
      <dgm:spPr/>
      <dgm:t>
        <a:bodyPr/>
        <a:lstStyle/>
        <a:p>
          <a:pPr marL="228600" indent="0"/>
          <a:endParaRPr lang="en-ZA" sz="2100" dirty="0"/>
        </a:p>
      </dgm:t>
    </dgm:pt>
    <dgm:pt modelId="{56F1321C-A5BD-43C9-B8E6-14706BDFD2D9}" type="parTrans" cxnId="{623CA9A1-60A6-4488-BC72-FA9A695B0311}">
      <dgm:prSet/>
      <dgm:spPr/>
      <dgm:t>
        <a:bodyPr/>
        <a:lstStyle/>
        <a:p>
          <a:endParaRPr lang="en-ZA"/>
        </a:p>
      </dgm:t>
    </dgm:pt>
    <dgm:pt modelId="{10A5324E-6F33-4A30-BB46-BBEAD01AB872}" type="sibTrans" cxnId="{623CA9A1-60A6-4488-BC72-FA9A695B0311}">
      <dgm:prSet/>
      <dgm:spPr/>
      <dgm:t>
        <a:bodyPr/>
        <a:lstStyle/>
        <a:p>
          <a:endParaRPr lang="en-ZA"/>
        </a:p>
      </dgm:t>
    </dgm:pt>
    <dgm:pt modelId="{535C958C-04BB-4FB3-BC29-C843A64B7A6F}">
      <dgm:prSet/>
      <dgm:spPr/>
      <dgm:t>
        <a:bodyPr/>
        <a:lstStyle/>
        <a:p>
          <a:pPr marL="228600" indent="0"/>
          <a:endParaRPr lang="en-ZA" sz="2100" b="1" dirty="0"/>
        </a:p>
      </dgm:t>
    </dgm:pt>
    <dgm:pt modelId="{73A26231-DF0C-4F47-88C1-B3728D6B7A94}" type="sibTrans" cxnId="{7BBB7AFF-0836-40F5-B85B-1743865FCB3D}">
      <dgm:prSet/>
      <dgm:spPr/>
      <dgm:t>
        <a:bodyPr/>
        <a:lstStyle/>
        <a:p>
          <a:endParaRPr lang="en-ZA"/>
        </a:p>
      </dgm:t>
    </dgm:pt>
    <dgm:pt modelId="{4CF3E2A7-2483-4D91-BAE2-C6748E7F1F1F}" type="parTrans" cxnId="{7BBB7AFF-0836-40F5-B85B-1743865FCB3D}">
      <dgm:prSet/>
      <dgm:spPr/>
      <dgm:t>
        <a:bodyPr/>
        <a:lstStyle/>
        <a:p>
          <a:endParaRPr lang="en-ZA"/>
        </a:p>
      </dgm:t>
    </dgm:pt>
    <dgm:pt modelId="{E7D14512-AF5A-4E18-90C4-871BCF48A10C}">
      <dgm:prSet custT="1"/>
      <dgm:spPr/>
      <dgm:t>
        <a:bodyPr/>
        <a:lstStyle/>
        <a:p>
          <a:pPr marL="114300" indent="0"/>
          <a:r>
            <a:rPr lang="en-ZA" sz="1800" b="0" dirty="0"/>
            <a:t> C</a:t>
          </a:r>
          <a:r>
            <a:rPr lang="en-ZA" sz="1800" dirty="0"/>
            <a:t>omplexity of the design of a system depends on:</a:t>
          </a:r>
          <a:endParaRPr lang="en-ZA" sz="1800" b="0" dirty="0"/>
        </a:p>
      </dgm:t>
    </dgm:pt>
    <dgm:pt modelId="{FF878B4D-8146-4952-8FA8-9232AC545E2D}" type="sibTrans" cxnId="{3DDB308B-3386-4325-8036-358724EE939C}">
      <dgm:prSet/>
      <dgm:spPr/>
      <dgm:t>
        <a:bodyPr/>
        <a:lstStyle/>
        <a:p>
          <a:endParaRPr lang="en-ZA"/>
        </a:p>
      </dgm:t>
    </dgm:pt>
    <dgm:pt modelId="{EF4BA758-8033-487F-A9D7-B55A745223BE}" type="parTrans" cxnId="{3DDB308B-3386-4325-8036-358724EE939C}">
      <dgm:prSet/>
      <dgm:spPr/>
      <dgm:t>
        <a:bodyPr/>
        <a:lstStyle/>
        <a:p>
          <a:endParaRPr lang="en-ZA"/>
        </a:p>
      </dgm:t>
    </dgm:pt>
    <dgm:pt modelId="{C579C419-6B19-45C3-9A5B-7F80C7933034}">
      <dgm:prSet custT="1"/>
      <dgm:spPr/>
      <dgm:t>
        <a:bodyPr/>
        <a:lstStyle/>
        <a:p>
          <a:pPr marL="114300" indent="0" algn="l"/>
          <a:r>
            <a:rPr lang="en-ZA" sz="1800" dirty="0"/>
            <a:t> Municipality needs to decide on the cost allocation model to be used</a:t>
          </a:r>
        </a:p>
      </dgm:t>
    </dgm:pt>
    <dgm:pt modelId="{A6BB5D56-E99B-4892-A793-92CB9672A5FA}" type="sibTrans" cxnId="{A871EC72-7BA5-4DE4-B517-DA1B89C8DC57}">
      <dgm:prSet/>
      <dgm:spPr/>
      <dgm:t>
        <a:bodyPr/>
        <a:lstStyle/>
        <a:p>
          <a:endParaRPr lang="en-ZA"/>
        </a:p>
      </dgm:t>
    </dgm:pt>
    <dgm:pt modelId="{9A733FF2-F840-4122-B3DB-F3054C3E5B68}" type="parTrans" cxnId="{A871EC72-7BA5-4DE4-B517-DA1B89C8DC57}">
      <dgm:prSet/>
      <dgm:spPr/>
      <dgm:t>
        <a:bodyPr/>
        <a:lstStyle/>
        <a:p>
          <a:endParaRPr lang="en-ZA"/>
        </a:p>
      </dgm:t>
    </dgm:pt>
    <dgm:pt modelId="{7FAAB997-D3F9-4631-8B92-85E0B335EBDB}">
      <dgm:prSet custT="1"/>
      <dgm:spPr/>
      <dgm:t>
        <a:bodyPr/>
        <a:lstStyle/>
        <a:p>
          <a:pPr marL="114300" indent="0" algn="l"/>
          <a:r>
            <a:rPr lang="en-ZA" sz="1800" dirty="0"/>
            <a:t> Not necessary the case, cost allocation models can range in complexity from a simple Excel spreadsheet to something more complex such a full costing module</a:t>
          </a:r>
        </a:p>
      </dgm:t>
    </dgm:pt>
    <dgm:pt modelId="{8DDD068E-7198-4B1D-A81E-20AB9EBBDB48}" type="parTrans" cxnId="{3D631AC3-0111-4BBE-B1DC-CDE6B15E93EB}">
      <dgm:prSet/>
      <dgm:spPr/>
      <dgm:t>
        <a:bodyPr/>
        <a:lstStyle/>
        <a:p>
          <a:endParaRPr lang="en-ZA"/>
        </a:p>
      </dgm:t>
    </dgm:pt>
    <dgm:pt modelId="{3AED18CB-FFCC-4F03-97C9-F2D4A72844CB}" type="sibTrans" cxnId="{3D631AC3-0111-4BBE-B1DC-CDE6B15E93EB}">
      <dgm:prSet/>
      <dgm:spPr/>
      <dgm:t>
        <a:bodyPr/>
        <a:lstStyle/>
        <a:p>
          <a:endParaRPr lang="en-ZA"/>
        </a:p>
      </dgm:t>
    </dgm:pt>
    <dgm:pt modelId="{575BE7CE-AA8E-4BF7-BAC5-0A8137ACA243}">
      <dgm:prSet custT="1"/>
      <dgm:spPr/>
      <dgm:t>
        <a:bodyPr/>
        <a:lstStyle/>
        <a:p>
          <a:pPr marL="268288" indent="0"/>
          <a:r>
            <a:rPr lang="en-ZA" sz="1800" b="0" dirty="0"/>
            <a:t> The size of the municipality</a:t>
          </a:r>
        </a:p>
      </dgm:t>
    </dgm:pt>
    <dgm:pt modelId="{A57C8B25-AB0E-4506-B4CE-2711A04C589A}" type="parTrans" cxnId="{EA4EC044-4390-41A4-81F8-60CE5C133A24}">
      <dgm:prSet/>
      <dgm:spPr/>
      <dgm:t>
        <a:bodyPr/>
        <a:lstStyle/>
        <a:p>
          <a:endParaRPr lang="en-ZA"/>
        </a:p>
      </dgm:t>
    </dgm:pt>
    <dgm:pt modelId="{353B83A7-DAFC-4128-8793-0B1FA0362891}" type="sibTrans" cxnId="{EA4EC044-4390-41A4-81F8-60CE5C133A24}">
      <dgm:prSet/>
      <dgm:spPr/>
      <dgm:t>
        <a:bodyPr/>
        <a:lstStyle/>
        <a:p>
          <a:endParaRPr lang="en-ZA"/>
        </a:p>
      </dgm:t>
    </dgm:pt>
    <dgm:pt modelId="{D030679C-BD02-492D-B8E2-EB96F04AB6A1}">
      <dgm:prSet custT="1"/>
      <dgm:spPr/>
      <dgm:t>
        <a:bodyPr/>
        <a:lstStyle/>
        <a:p>
          <a:pPr marL="114300" indent="0"/>
          <a:endParaRPr lang="en-ZA" sz="1800" b="0" dirty="0"/>
        </a:p>
      </dgm:t>
    </dgm:pt>
    <dgm:pt modelId="{5C7BA37D-ED93-45A2-A456-FD032AB3D67B}" type="parTrans" cxnId="{A8A1BC62-730E-4E92-8728-867559DB0D3C}">
      <dgm:prSet/>
      <dgm:spPr/>
      <dgm:t>
        <a:bodyPr/>
        <a:lstStyle/>
        <a:p>
          <a:endParaRPr lang="en-ZA"/>
        </a:p>
      </dgm:t>
    </dgm:pt>
    <dgm:pt modelId="{8BA7A79F-842B-44BA-BDA4-15CAE9934F3B}" type="sibTrans" cxnId="{A8A1BC62-730E-4E92-8728-867559DB0D3C}">
      <dgm:prSet/>
      <dgm:spPr/>
      <dgm:t>
        <a:bodyPr/>
        <a:lstStyle/>
        <a:p>
          <a:endParaRPr lang="en-ZA"/>
        </a:p>
      </dgm:t>
    </dgm:pt>
    <dgm:pt modelId="{3A385943-A002-4E19-B7AA-E70558143CCB}">
      <dgm:prSet custT="1"/>
      <dgm:spPr/>
      <dgm:t>
        <a:bodyPr/>
        <a:lstStyle/>
        <a:p>
          <a:pPr marL="268288" indent="0"/>
          <a:r>
            <a:rPr lang="en-ZA" sz="1800" b="0" dirty="0"/>
            <a:t> Cost of maintaining the system</a:t>
          </a:r>
        </a:p>
      </dgm:t>
    </dgm:pt>
    <dgm:pt modelId="{BF6FBF7D-ABFE-4716-9121-C7944A296E39}" type="sibTrans" cxnId="{EFD8C46A-818C-4C58-A6E9-B0186F82D718}">
      <dgm:prSet/>
      <dgm:spPr/>
      <dgm:t>
        <a:bodyPr/>
        <a:lstStyle/>
        <a:p>
          <a:endParaRPr lang="en-ZA"/>
        </a:p>
      </dgm:t>
    </dgm:pt>
    <dgm:pt modelId="{D6429757-BBFD-4DC5-A07E-75BAD2A6A6C9}" type="parTrans" cxnId="{EFD8C46A-818C-4C58-A6E9-B0186F82D718}">
      <dgm:prSet/>
      <dgm:spPr/>
      <dgm:t>
        <a:bodyPr/>
        <a:lstStyle/>
        <a:p>
          <a:endParaRPr lang="en-ZA"/>
        </a:p>
      </dgm:t>
    </dgm:pt>
    <dgm:pt modelId="{43604D1F-40AD-41E0-A20B-90A6A12C2C60}">
      <dgm:prSet custT="1"/>
      <dgm:spPr/>
      <dgm:t>
        <a:bodyPr/>
        <a:lstStyle/>
        <a:p>
          <a:pPr marL="268288" indent="0"/>
          <a:r>
            <a:rPr lang="en-ZA" sz="1800" b="0" dirty="0"/>
            <a:t> Age of the infrastructure, and</a:t>
          </a:r>
        </a:p>
      </dgm:t>
    </dgm:pt>
    <dgm:pt modelId="{5113AA6A-3DB5-4FFD-BE51-0455F91622AD}" type="sibTrans" cxnId="{3894296D-9BA7-4707-9362-CF40D18584B9}">
      <dgm:prSet/>
      <dgm:spPr/>
      <dgm:t>
        <a:bodyPr/>
        <a:lstStyle/>
        <a:p>
          <a:endParaRPr lang="en-ZA"/>
        </a:p>
      </dgm:t>
    </dgm:pt>
    <dgm:pt modelId="{B1374008-87CB-47D7-B111-36C0A98D8636}" type="parTrans" cxnId="{3894296D-9BA7-4707-9362-CF40D18584B9}">
      <dgm:prSet/>
      <dgm:spPr/>
      <dgm:t>
        <a:bodyPr/>
        <a:lstStyle/>
        <a:p>
          <a:endParaRPr lang="en-ZA"/>
        </a:p>
      </dgm:t>
    </dgm:pt>
    <dgm:pt modelId="{CCE43A3E-8357-4A33-B679-0377841FF283}">
      <dgm:prSet custT="1"/>
      <dgm:spPr/>
      <dgm:t>
        <a:bodyPr/>
        <a:lstStyle/>
        <a:p>
          <a:pPr marL="268288" indent="0"/>
          <a:r>
            <a:rPr lang="en-ZA" sz="1800" b="0" dirty="0"/>
            <a:t> Reporting structure within departments</a:t>
          </a:r>
        </a:p>
      </dgm:t>
    </dgm:pt>
    <dgm:pt modelId="{8DF12939-23DE-4368-8AC4-67F5E73DD6C3}" type="sibTrans" cxnId="{571579B9-F823-4A5A-825E-0C44F7FFDDF9}">
      <dgm:prSet/>
      <dgm:spPr/>
      <dgm:t>
        <a:bodyPr/>
        <a:lstStyle/>
        <a:p>
          <a:endParaRPr lang="en-ZA"/>
        </a:p>
      </dgm:t>
    </dgm:pt>
    <dgm:pt modelId="{241DCA92-0C2F-47DF-97E5-DFE3D5C14100}" type="parTrans" cxnId="{571579B9-F823-4A5A-825E-0C44F7FFDDF9}">
      <dgm:prSet/>
      <dgm:spPr/>
      <dgm:t>
        <a:bodyPr/>
        <a:lstStyle/>
        <a:p>
          <a:endParaRPr lang="en-ZA"/>
        </a:p>
      </dgm:t>
    </dgm:pt>
    <dgm:pt modelId="{7688E22C-4CE6-4CBC-945C-2C97F5DB54F3}">
      <dgm:prSet custT="1"/>
      <dgm:spPr/>
      <dgm:t>
        <a:bodyPr/>
        <a:lstStyle/>
        <a:p>
          <a:pPr marL="268288" indent="0"/>
          <a:r>
            <a:rPr lang="en-ZA" sz="1800" b="0" dirty="0"/>
            <a:t> Complexity and diversity of cost objects</a:t>
          </a:r>
        </a:p>
      </dgm:t>
    </dgm:pt>
    <dgm:pt modelId="{1FC51C87-F9DC-47A8-B146-630B92C4D13E}" type="sibTrans" cxnId="{9F72EA02-D994-4A7C-BA4F-99AB5D581C39}">
      <dgm:prSet/>
      <dgm:spPr/>
      <dgm:t>
        <a:bodyPr/>
        <a:lstStyle/>
        <a:p>
          <a:endParaRPr lang="en-ZA"/>
        </a:p>
      </dgm:t>
    </dgm:pt>
    <dgm:pt modelId="{AE49A8D1-47B3-4C4F-908E-E7C2B045876A}" type="parTrans" cxnId="{9F72EA02-D994-4A7C-BA4F-99AB5D581C39}">
      <dgm:prSet/>
      <dgm:spPr/>
      <dgm:t>
        <a:bodyPr/>
        <a:lstStyle/>
        <a:p>
          <a:endParaRPr lang="en-ZA"/>
        </a:p>
      </dgm:t>
    </dgm:pt>
    <dgm:pt modelId="{3704920A-D14F-45A2-88F2-5BA147932807}">
      <dgm:prSet custT="1"/>
      <dgm:spPr/>
      <dgm:t>
        <a:bodyPr/>
        <a:lstStyle/>
        <a:p>
          <a:pPr marL="268288" indent="0"/>
          <a:r>
            <a:rPr lang="en-ZA" sz="1800" b="0" dirty="0"/>
            <a:t> Frequency at which cost are required</a:t>
          </a:r>
        </a:p>
      </dgm:t>
    </dgm:pt>
    <dgm:pt modelId="{B4A0FDCB-8983-49F5-BEAE-276B752DB093}" type="sibTrans" cxnId="{51A47442-562F-4550-94A4-55D3780F4F44}">
      <dgm:prSet/>
      <dgm:spPr/>
      <dgm:t>
        <a:bodyPr/>
        <a:lstStyle/>
        <a:p>
          <a:endParaRPr lang="en-ZA"/>
        </a:p>
      </dgm:t>
    </dgm:pt>
    <dgm:pt modelId="{96043D6E-60EC-4DFC-AF73-A7C28AF84D82}" type="parTrans" cxnId="{51A47442-562F-4550-94A4-55D3780F4F44}">
      <dgm:prSet/>
      <dgm:spPr/>
      <dgm:t>
        <a:bodyPr/>
        <a:lstStyle/>
        <a:p>
          <a:endParaRPr lang="en-ZA"/>
        </a:p>
      </dgm:t>
    </dgm:pt>
    <dgm:pt modelId="{79CDDB5E-B8FB-4771-A201-7D5C9C0F1737}">
      <dgm:prSet custT="1"/>
      <dgm:spPr/>
      <dgm:t>
        <a:bodyPr/>
        <a:lstStyle/>
        <a:p>
          <a:pPr marL="268288" indent="0"/>
          <a:r>
            <a:rPr lang="en-ZA" sz="1800" b="0" dirty="0"/>
            <a:t> What level of information is required</a:t>
          </a:r>
        </a:p>
      </dgm:t>
    </dgm:pt>
    <dgm:pt modelId="{2D77FCE8-082B-4A56-ABDD-E7E0644ABAA0}" type="sibTrans" cxnId="{6D49BA3D-30AC-44A5-97B3-B6EB271567D5}">
      <dgm:prSet/>
      <dgm:spPr/>
      <dgm:t>
        <a:bodyPr/>
        <a:lstStyle/>
        <a:p>
          <a:endParaRPr lang="en-ZA"/>
        </a:p>
      </dgm:t>
    </dgm:pt>
    <dgm:pt modelId="{085C1CF4-A250-42BF-88BF-7EE6D877ABDD}" type="parTrans" cxnId="{6D49BA3D-30AC-44A5-97B3-B6EB271567D5}">
      <dgm:prSet/>
      <dgm:spPr/>
      <dgm:t>
        <a:bodyPr/>
        <a:lstStyle/>
        <a:p>
          <a:endParaRPr lang="en-ZA"/>
        </a:p>
      </dgm:t>
    </dgm:pt>
    <dgm:pt modelId="{98C68B00-5708-4A6C-BF72-AD74EFDBFA70}">
      <dgm:prSet custT="1"/>
      <dgm:spPr/>
      <dgm:t>
        <a:bodyPr/>
        <a:lstStyle/>
        <a:p>
          <a:pPr marL="268288" indent="0"/>
          <a:r>
            <a:rPr lang="en-ZA" sz="1800" b="0" dirty="0"/>
            <a:t> The staff capacity</a:t>
          </a:r>
        </a:p>
      </dgm:t>
    </dgm:pt>
    <dgm:pt modelId="{29C2D573-2946-452D-9443-AECCFFFE3638}" type="sibTrans" cxnId="{5FEF97E2-60DE-46DC-872E-680BADB6AE54}">
      <dgm:prSet/>
      <dgm:spPr/>
      <dgm:t>
        <a:bodyPr/>
        <a:lstStyle/>
        <a:p>
          <a:endParaRPr lang="en-ZA"/>
        </a:p>
      </dgm:t>
    </dgm:pt>
    <dgm:pt modelId="{D4DCA480-92A3-4F23-BC27-FDAAFF0DB5EF}" type="parTrans" cxnId="{5FEF97E2-60DE-46DC-872E-680BADB6AE54}">
      <dgm:prSet/>
      <dgm:spPr/>
      <dgm:t>
        <a:bodyPr/>
        <a:lstStyle/>
        <a:p>
          <a:endParaRPr lang="en-ZA"/>
        </a:p>
      </dgm:t>
    </dgm:pt>
    <dgm:pt modelId="{6F06C110-DB25-4989-8B1B-73B34F6F6452}">
      <dgm:prSet custT="1"/>
      <dgm:spPr/>
      <dgm:t>
        <a:bodyPr/>
        <a:lstStyle/>
        <a:p>
          <a:pPr marL="114300" indent="0" algn="l"/>
          <a:r>
            <a:rPr lang="en-ZA" sz="1800" dirty="0"/>
            <a:t>  Two common methods of estimating the indirect costs:</a:t>
          </a:r>
        </a:p>
      </dgm:t>
    </dgm:pt>
    <dgm:pt modelId="{24F76BCB-26C1-407B-A44F-773750CBF746}" type="parTrans" cxnId="{209805CC-10F8-49F1-AE60-D25CE3F78B7A}">
      <dgm:prSet/>
      <dgm:spPr/>
      <dgm:t>
        <a:bodyPr/>
        <a:lstStyle/>
        <a:p>
          <a:endParaRPr lang="en-ZA"/>
        </a:p>
      </dgm:t>
    </dgm:pt>
    <dgm:pt modelId="{F1640C77-7F52-4C28-BFFD-F90465525408}" type="sibTrans" cxnId="{209805CC-10F8-49F1-AE60-D25CE3F78B7A}">
      <dgm:prSet/>
      <dgm:spPr/>
      <dgm:t>
        <a:bodyPr/>
        <a:lstStyle/>
        <a:p>
          <a:endParaRPr lang="en-ZA"/>
        </a:p>
      </dgm:t>
    </dgm:pt>
    <dgm:pt modelId="{FB705939-8970-4E6D-A6F4-0E4693706EAD}">
      <dgm:prSet custT="1"/>
      <dgm:spPr/>
      <dgm:t>
        <a:bodyPr/>
        <a:lstStyle/>
        <a:p>
          <a:pPr marL="114300" indent="0" algn="l"/>
          <a:endParaRPr lang="en-ZA" sz="1200" dirty="0"/>
        </a:p>
      </dgm:t>
    </dgm:pt>
    <dgm:pt modelId="{2DC6EB12-B748-4A46-B9E6-14F7C91755AC}" type="parTrans" cxnId="{DC0BA69F-9FBB-4565-B8ED-F67D2290238C}">
      <dgm:prSet/>
      <dgm:spPr/>
      <dgm:t>
        <a:bodyPr/>
        <a:lstStyle/>
        <a:p>
          <a:endParaRPr lang="en-ZA"/>
        </a:p>
      </dgm:t>
    </dgm:pt>
    <dgm:pt modelId="{77F66388-EE6F-4318-984B-6526A27CB902}" type="sibTrans" cxnId="{DC0BA69F-9FBB-4565-B8ED-F67D2290238C}">
      <dgm:prSet/>
      <dgm:spPr/>
      <dgm:t>
        <a:bodyPr/>
        <a:lstStyle/>
        <a:p>
          <a:endParaRPr lang="en-ZA"/>
        </a:p>
      </dgm:t>
    </dgm:pt>
    <dgm:pt modelId="{1E374B33-A188-49DB-925E-968AE7D247B4}">
      <dgm:prSet custT="1"/>
      <dgm:spPr/>
      <dgm:t>
        <a:bodyPr/>
        <a:lstStyle/>
        <a:p>
          <a:pPr marL="114300" indent="0"/>
          <a:endParaRPr lang="en-ZA" sz="1200" dirty="0"/>
        </a:p>
      </dgm:t>
    </dgm:pt>
    <dgm:pt modelId="{C2DCE716-218A-4387-B19C-CDEC369DB997}" type="parTrans" cxnId="{E5D2D371-204B-4B6A-94B9-3BB41B2A1E1C}">
      <dgm:prSet/>
      <dgm:spPr/>
      <dgm:t>
        <a:bodyPr/>
        <a:lstStyle/>
        <a:p>
          <a:endParaRPr lang="en-ZA"/>
        </a:p>
      </dgm:t>
    </dgm:pt>
    <dgm:pt modelId="{75B27845-50C2-4209-83FC-02E134C97D27}" type="sibTrans" cxnId="{E5D2D371-204B-4B6A-94B9-3BB41B2A1E1C}">
      <dgm:prSet/>
      <dgm:spPr/>
      <dgm:t>
        <a:bodyPr/>
        <a:lstStyle/>
        <a:p>
          <a:endParaRPr lang="en-ZA"/>
        </a:p>
      </dgm:t>
    </dgm:pt>
    <dgm:pt modelId="{F34F00E6-41C4-4182-8168-85BE27E7D4FB}">
      <dgm:prSet custT="1"/>
      <dgm:spPr/>
      <dgm:t>
        <a:bodyPr/>
        <a:lstStyle/>
        <a:p>
          <a:pPr marL="358775" indent="0"/>
          <a:r>
            <a:rPr lang="en-ZA" sz="1800" dirty="0"/>
            <a:t> A usage or benefit approach</a:t>
          </a:r>
        </a:p>
      </dgm:t>
    </dgm:pt>
    <dgm:pt modelId="{BA58BB11-B3D0-4BCD-8C64-D5BAAC98CD86}" type="parTrans" cxnId="{DBD51C41-D09D-4499-96EB-F97AC9733922}">
      <dgm:prSet/>
      <dgm:spPr/>
      <dgm:t>
        <a:bodyPr/>
        <a:lstStyle/>
        <a:p>
          <a:endParaRPr lang="en-ZA"/>
        </a:p>
      </dgm:t>
    </dgm:pt>
    <dgm:pt modelId="{6E17467B-1A6D-4825-9C9E-67598B069696}" type="sibTrans" cxnId="{DBD51C41-D09D-4499-96EB-F97AC9733922}">
      <dgm:prSet/>
      <dgm:spPr/>
      <dgm:t>
        <a:bodyPr/>
        <a:lstStyle/>
        <a:p>
          <a:endParaRPr lang="en-ZA"/>
        </a:p>
      </dgm:t>
    </dgm:pt>
    <dgm:pt modelId="{73B5CC22-0B89-4C0B-B964-FAB34A48F77C}">
      <dgm:prSet custT="1"/>
      <dgm:spPr/>
      <dgm:t>
        <a:bodyPr/>
        <a:lstStyle/>
        <a:p>
          <a:pPr marL="358775" indent="0"/>
          <a:r>
            <a:rPr lang="en-ZA" sz="1800" dirty="0"/>
            <a:t> A pro rata approach</a:t>
          </a:r>
        </a:p>
      </dgm:t>
    </dgm:pt>
    <dgm:pt modelId="{9E18278D-BD0F-4229-8122-FA2044BAC47C}" type="parTrans" cxnId="{068AEF87-D9A5-4E66-BC2E-E65036C3B1F6}">
      <dgm:prSet/>
      <dgm:spPr/>
      <dgm:t>
        <a:bodyPr/>
        <a:lstStyle/>
        <a:p>
          <a:endParaRPr lang="en-ZA"/>
        </a:p>
      </dgm:t>
    </dgm:pt>
    <dgm:pt modelId="{8C0693B0-4979-42C7-83F5-5B8B00467F15}" type="sibTrans" cxnId="{068AEF87-D9A5-4E66-BC2E-E65036C3B1F6}">
      <dgm:prSet/>
      <dgm:spPr/>
      <dgm:t>
        <a:bodyPr/>
        <a:lstStyle/>
        <a:p>
          <a:endParaRPr lang="en-ZA"/>
        </a:p>
      </dgm:t>
    </dgm:pt>
    <dgm:pt modelId="{FF678EBC-9804-4490-986D-CB36A953161D}">
      <dgm:prSet custT="1"/>
      <dgm:spPr/>
      <dgm:t>
        <a:bodyPr/>
        <a:lstStyle/>
        <a:p>
          <a:pPr marL="114300" indent="0"/>
          <a:r>
            <a:rPr lang="en-ZA" sz="1800" dirty="0"/>
            <a:t> Perception that the development and maintenance of costing models require significant resources</a:t>
          </a:r>
        </a:p>
      </dgm:t>
    </dgm:pt>
    <dgm:pt modelId="{A634B64F-6929-4ACC-A991-113CCE18A5F9}" type="parTrans" cxnId="{E11463A4-4B51-49F2-9ABF-61317700A4E6}">
      <dgm:prSet/>
      <dgm:spPr/>
      <dgm:t>
        <a:bodyPr/>
        <a:lstStyle/>
        <a:p>
          <a:endParaRPr lang="en-ZA"/>
        </a:p>
      </dgm:t>
    </dgm:pt>
    <dgm:pt modelId="{7522B1BE-7AC4-4DFF-9AE6-138FA213E343}" type="sibTrans" cxnId="{E11463A4-4B51-49F2-9ABF-61317700A4E6}">
      <dgm:prSet/>
      <dgm:spPr/>
      <dgm:t>
        <a:bodyPr/>
        <a:lstStyle/>
        <a:p>
          <a:endParaRPr lang="en-ZA"/>
        </a:p>
      </dgm:t>
    </dgm:pt>
    <dgm:pt modelId="{30D2B924-3B67-4587-956D-FA589B47C4A5}">
      <dgm:prSet custT="1"/>
      <dgm:spPr/>
      <dgm:t>
        <a:bodyPr/>
        <a:lstStyle/>
        <a:p>
          <a:endParaRPr lang="en-ZA" sz="1800" dirty="0"/>
        </a:p>
      </dgm:t>
    </dgm:pt>
    <dgm:pt modelId="{83C61FE7-070F-48F2-B943-9BC7371C5F2B}" type="parTrans" cxnId="{B910ACB0-DD56-4831-B571-DFF6AC09D05A}">
      <dgm:prSet/>
      <dgm:spPr/>
      <dgm:t>
        <a:bodyPr/>
        <a:lstStyle/>
        <a:p>
          <a:endParaRPr lang="en-ZA"/>
        </a:p>
      </dgm:t>
    </dgm:pt>
    <dgm:pt modelId="{AA8290B8-45F8-4365-85A1-A8BF7C97B0AE}" type="sibTrans" cxnId="{B910ACB0-DD56-4831-B571-DFF6AC09D05A}">
      <dgm:prSet/>
      <dgm:spPr/>
      <dgm:t>
        <a:bodyPr/>
        <a:lstStyle/>
        <a:p>
          <a:endParaRPr lang="en-ZA"/>
        </a:p>
      </dgm:t>
    </dgm:pt>
    <dgm:pt modelId="{D6C23BD4-5D78-4C38-91FD-EEE094C03E36}">
      <dgm:prSet custT="1"/>
      <dgm:spPr/>
      <dgm:t>
        <a:bodyPr/>
        <a:lstStyle/>
        <a:p>
          <a:pPr marL="358775" indent="0"/>
          <a:endParaRPr lang="en-ZA" sz="1800" dirty="0"/>
        </a:p>
      </dgm:t>
    </dgm:pt>
    <dgm:pt modelId="{D286ED46-F821-432C-903D-22B4BE7A9B45}" type="parTrans" cxnId="{E593F889-259C-4CB0-85D9-64D5AE67FA48}">
      <dgm:prSet/>
      <dgm:spPr/>
      <dgm:t>
        <a:bodyPr/>
        <a:lstStyle/>
        <a:p>
          <a:endParaRPr lang="en-ZA"/>
        </a:p>
      </dgm:t>
    </dgm:pt>
    <dgm:pt modelId="{DF712EFF-4C4A-454A-85C4-B5A5CECDD06B}" type="sibTrans" cxnId="{E593F889-259C-4CB0-85D9-64D5AE67FA48}">
      <dgm:prSet/>
      <dgm:spPr/>
      <dgm:t>
        <a:bodyPr/>
        <a:lstStyle/>
        <a:p>
          <a:endParaRPr lang="en-ZA"/>
        </a:p>
      </dgm:t>
    </dgm:pt>
    <dgm:pt modelId="{AC3C786E-3C24-42F3-84D3-2EA47F2810B1}" type="pres">
      <dgm:prSet presAssocID="{947DEDB9-0D25-4DB1-8AD5-A0DDBFD34EBD}" presName="diagram" presStyleCnt="0">
        <dgm:presLayoutVars>
          <dgm:dir/>
          <dgm:resizeHandles val="exact"/>
        </dgm:presLayoutVars>
      </dgm:prSet>
      <dgm:spPr/>
    </dgm:pt>
    <dgm:pt modelId="{3C45C2DA-4EC3-4D11-BE1A-59DE51949566}" type="pres">
      <dgm:prSet presAssocID="{5320B15C-44AB-4EB3-8322-E3FD4AA904CF}" presName="node" presStyleLbl="node1" presStyleIdx="0" presStyleCnt="2" custScaleY="183795">
        <dgm:presLayoutVars>
          <dgm:bulletEnabled val="1"/>
        </dgm:presLayoutVars>
      </dgm:prSet>
      <dgm:spPr/>
    </dgm:pt>
    <dgm:pt modelId="{FCD45F8E-ED79-4140-9CA2-6F50B64BD003}" type="pres">
      <dgm:prSet presAssocID="{5C245DCC-7487-4C1D-B296-5927FFC3B03B}" presName="sibTrans" presStyleCnt="0"/>
      <dgm:spPr/>
    </dgm:pt>
    <dgm:pt modelId="{1436F1F4-6479-451F-B71E-1B13468838D6}" type="pres">
      <dgm:prSet presAssocID="{5A34995F-BD94-4793-BD6A-5736E9B5CFF3}" presName="node" presStyleLbl="node1" presStyleIdx="1" presStyleCnt="2" custScaleY="189630">
        <dgm:presLayoutVars>
          <dgm:bulletEnabled val="1"/>
        </dgm:presLayoutVars>
      </dgm:prSet>
      <dgm:spPr/>
    </dgm:pt>
  </dgm:ptLst>
  <dgm:cxnLst>
    <dgm:cxn modelId="{C56E624C-2D50-4A40-8DCA-B0D2A5B002F0}" type="presOf" srcId="{6F06C110-DB25-4989-8B1B-73B34F6F6452}" destId="{3C45C2DA-4EC3-4D11-BE1A-59DE51949566}" srcOrd="0" destOrd="2" presId="urn:microsoft.com/office/officeart/2005/8/layout/default"/>
    <dgm:cxn modelId="{1D101D08-13E4-427B-A0AD-1A3DC57264D1}" type="presOf" srcId="{D6C23BD4-5D78-4C38-91FD-EEE094C03E36}" destId="{3C45C2DA-4EC3-4D11-BE1A-59DE51949566}" srcOrd="0" destOrd="5" presId="urn:microsoft.com/office/officeart/2005/8/layout/default"/>
    <dgm:cxn modelId="{8B8B4D00-02A1-4087-AB46-98734657A842}" type="presOf" srcId="{E7D14512-AF5A-4E18-90C4-871BCF48A10C}" destId="{1436F1F4-6479-451F-B71E-1B13468838D6}" srcOrd="0" destOrd="1" presId="urn:microsoft.com/office/officeart/2005/8/layout/default"/>
    <dgm:cxn modelId="{D0C1D662-FA56-4A2D-A2E8-38B9C0A40A77}" type="presOf" srcId="{30D2B924-3B67-4587-956D-FA589B47C4A5}" destId="{3C45C2DA-4EC3-4D11-BE1A-59DE51949566}" srcOrd="0" destOrd="7" presId="urn:microsoft.com/office/officeart/2005/8/layout/default"/>
    <dgm:cxn modelId="{20193271-A53A-4078-9C42-327660C35C33}" type="presOf" srcId="{5A34995F-BD94-4793-BD6A-5736E9B5CFF3}" destId="{1436F1F4-6479-451F-B71E-1B13468838D6}" srcOrd="0" destOrd="0" presId="urn:microsoft.com/office/officeart/2005/8/layout/default"/>
    <dgm:cxn modelId="{E6EB9591-8456-43B4-8BEB-931FE364BE5A}" type="presOf" srcId="{D530E487-3797-4D1B-B43A-347F95BDDD83}" destId="{1436F1F4-6479-451F-B71E-1B13468838D6}" srcOrd="0" destOrd="12" presId="urn:microsoft.com/office/officeart/2005/8/layout/default"/>
    <dgm:cxn modelId="{3DDB308B-3386-4325-8036-358724EE939C}" srcId="{5A34995F-BD94-4793-BD6A-5736E9B5CFF3}" destId="{E7D14512-AF5A-4E18-90C4-871BCF48A10C}" srcOrd="0" destOrd="0" parTransId="{EF4BA758-8033-487F-A9D7-B55A745223BE}" sibTransId="{FF878B4D-8146-4952-8FA8-9232AC545E2D}"/>
    <dgm:cxn modelId="{0B537F32-ABFD-4132-B3EB-7F0D3108114D}" type="presOf" srcId="{575BE7CE-AA8E-4BF7-BAC5-0A8137ACA243}" destId="{1436F1F4-6479-451F-B71E-1B13468838D6}" srcOrd="0" destOrd="2" presId="urn:microsoft.com/office/officeart/2005/8/layout/default"/>
    <dgm:cxn modelId="{B8F438B7-4AAA-4819-BFC0-16A9DC036BE4}" type="presOf" srcId="{88F543CB-661B-4D10-9607-237996A3451E}" destId="{1436F1F4-6479-451F-B71E-1B13468838D6}" srcOrd="0" destOrd="13" presId="urn:microsoft.com/office/officeart/2005/8/layout/default"/>
    <dgm:cxn modelId="{18E18A67-77D8-437A-84CD-9EA18DA66F8A}" srcId="{947DEDB9-0D25-4DB1-8AD5-A0DDBFD34EBD}" destId="{5320B15C-44AB-4EB3-8322-E3FD4AA904CF}" srcOrd="0" destOrd="0" parTransId="{E5142D57-8140-4F84-9FA4-87A87E66D46D}" sibTransId="{5C245DCC-7487-4C1D-B296-5927FFC3B03B}"/>
    <dgm:cxn modelId="{0A198DFA-8E4F-4CDC-A756-3C58876E4150}" type="presOf" srcId="{3A385943-A002-4E19-B7AA-E70558143CCB}" destId="{1436F1F4-6479-451F-B71E-1B13468838D6}" srcOrd="0" destOrd="9" presId="urn:microsoft.com/office/officeart/2005/8/layout/default"/>
    <dgm:cxn modelId="{E913B372-73A9-4584-B992-7E0FEAAC7088}" type="presOf" srcId="{7688E22C-4CE6-4CBC-945C-2C97F5DB54F3}" destId="{1436F1F4-6479-451F-B71E-1B13468838D6}" srcOrd="0" destOrd="6" presId="urn:microsoft.com/office/officeart/2005/8/layout/default"/>
    <dgm:cxn modelId="{389175AF-6FA2-4AF6-ABD5-6D3ECB921138}" type="presOf" srcId="{3704920A-D14F-45A2-88F2-5BA147932807}" destId="{1436F1F4-6479-451F-B71E-1B13468838D6}" srcOrd="0" destOrd="5" presId="urn:microsoft.com/office/officeart/2005/8/layout/default"/>
    <dgm:cxn modelId="{623CA9A1-60A6-4488-BC72-FA9A695B0311}" srcId="{5A34995F-BD94-4793-BD6A-5736E9B5CFF3}" destId="{A4299F1A-1F17-4161-AEB9-DF0CC1D814E5}" srcOrd="5" destOrd="0" parTransId="{56F1321C-A5BD-43C9-B8E6-14706BDFD2D9}" sibTransId="{10A5324E-6F33-4A30-BB46-BBEAD01AB872}"/>
    <dgm:cxn modelId="{9290CAFC-3412-44BE-A461-0B039ABF1531}" srcId="{947DEDB9-0D25-4DB1-8AD5-A0DDBFD34EBD}" destId="{5A34995F-BD94-4793-BD6A-5736E9B5CFF3}" srcOrd="1" destOrd="0" parTransId="{F0684A4D-230B-4F89-A337-F06286A80191}" sibTransId="{8AE0B038-9497-477B-A5CC-460240F475BF}"/>
    <dgm:cxn modelId="{26931AE7-DA7C-413A-AD81-C19331FD65AB}" type="presOf" srcId="{FB705939-8970-4E6D-A6F4-0E4693706EAD}" destId="{3C45C2DA-4EC3-4D11-BE1A-59DE51949566}" srcOrd="0" destOrd="9" presId="urn:microsoft.com/office/officeart/2005/8/layout/default"/>
    <dgm:cxn modelId="{24F6DB82-D92D-4E22-802C-981E3EADC530}" type="presOf" srcId="{D030679C-BD02-492D-B8E2-EB96F04AB6A1}" destId="{1436F1F4-6479-451F-B71E-1B13468838D6}" srcOrd="0" destOrd="10" presId="urn:microsoft.com/office/officeart/2005/8/layout/default"/>
    <dgm:cxn modelId="{1397C313-E0FF-43A5-AB12-795EF02B1210}" srcId="{5A34995F-BD94-4793-BD6A-5736E9B5CFF3}" destId="{D530E487-3797-4D1B-B43A-347F95BDDD83}" srcOrd="3" destOrd="0" parTransId="{E9B46063-C632-48C7-88F3-DEA9A266C2DF}" sibTransId="{20B5A11F-CDA6-4B8F-B519-6DF1C9837642}"/>
    <dgm:cxn modelId="{F2DAC5DA-3149-4540-8994-20E737FEB652}" type="presOf" srcId="{A4299F1A-1F17-4161-AEB9-DF0CC1D814E5}" destId="{1436F1F4-6479-451F-B71E-1B13468838D6}" srcOrd="0" destOrd="14" presId="urn:microsoft.com/office/officeart/2005/8/layout/default"/>
    <dgm:cxn modelId="{51A47442-562F-4550-94A4-55D3780F4F44}" srcId="{E7D14512-AF5A-4E18-90C4-871BCF48A10C}" destId="{3704920A-D14F-45A2-88F2-5BA147932807}" srcOrd="3" destOrd="0" parTransId="{96043D6E-60EC-4DFC-AF73-A7C28AF84D82}" sibTransId="{B4A0FDCB-8983-49F5-BEAE-276B752DB093}"/>
    <dgm:cxn modelId="{A8A1BC62-730E-4E92-8728-867559DB0D3C}" srcId="{5A34995F-BD94-4793-BD6A-5736E9B5CFF3}" destId="{D030679C-BD02-492D-B8E2-EB96F04AB6A1}" srcOrd="1" destOrd="0" parTransId="{5C7BA37D-ED93-45A2-A456-FD032AB3D67B}" sibTransId="{8BA7A79F-842B-44BA-BDA4-15CAE9934F3B}"/>
    <dgm:cxn modelId="{5DAE7816-506D-4E64-A85A-2A2987168294}" type="presOf" srcId="{CCE43A3E-8357-4A33-B679-0377841FF283}" destId="{1436F1F4-6479-451F-B71E-1B13468838D6}" srcOrd="0" destOrd="7" presId="urn:microsoft.com/office/officeart/2005/8/layout/default"/>
    <dgm:cxn modelId="{E5D2D371-204B-4B6A-94B9-3BB41B2A1E1C}" srcId="{5320B15C-44AB-4EB3-8322-E3FD4AA904CF}" destId="{1E374B33-A188-49DB-925E-968AE7D247B4}" srcOrd="9" destOrd="0" parTransId="{C2DCE716-218A-4387-B19C-CDEC369DB997}" sibTransId="{75B27845-50C2-4209-83FC-02E134C97D27}"/>
    <dgm:cxn modelId="{5FEF97E2-60DE-46DC-872E-680BADB6AE54}" srcId="{E7D14512-AF5A-4E18-90C4-871BCF48A10C}" destId="{98C68B00-5708-4A6C-BF72-AD74EFDBFA70}" srcOrd="1" destOrd="0" parTransId="{D4DCA480-92A3-4F23-BC27-FDAAFF0DB5EF}" sibTransId="{29C2D573-2946-452D-9443-AECCFFFE3638}"/>
    <dgm:cxn modelId="{3894296D-9BA7-4707-9362-CF40D18584B9}" srcId="{E7D14512-AF5A-4E18-90C4-871BCF48A10C}" destId="{43604D1F-40AD-41E0-A20B-90A6A12C2C60}" srcOrd="6" destOrd="0" parTransId="{B1374008-87CB-47D7-B111-36C0A98D8636}" sibTransId="{5113AA6A-3DB5-4FFD-BE51-0455F91622AD}"/>
    <dgm:cxn modelId="{65A73840-673A-4416-B7A0-80372C4FA775}" type="presOf" srcId="{43604D1F-40AD-41E0-A20B-90A6A12C2C60}" destId="{1436F1F4-6479-451F-B71E-1B13468838D6}" srcOrd="0" destOrd="8" presId="urn:microsoft.com/office/officeart/2005/8/layout/default"/>
    <dgm:cxn modelId="{068AEF87-D9A5-4E66-BC2E-E65036C3B1F6}" srcId="{5320B15C-44AB-4EB3-8322-E3FD4AA904CF}" destId="{73B5CC22-0B89-4C0B-B964-FAB34A48F77C}" srcOrd="3" destOrd="0" parTransId="{9E18278D-BD0F-4229-8122-FA2044BAC47C}" sibTransId="{8C0693B0-4979-42C7-83F5-5B8B00467F15}"/>
    <dgm:cxn modelId="{06D9BDCA-436B-46F9-BD40-04D3E03100B1}" type="presOf" srcId="{535C958C-04BB-4FB3-BC29-C843A64B7A6F}" destId="{1436F1F4-6479-451F-B71E-1B13468838D6}" srcOrd="0" destOrd="11" presId="urn:microsoft.com/office/officeart/2005/8/layout/default"/>
    <dgm:cxn modelId="{E593F889-259C-4CB0-85D9-64D5AE67FA48}" srcId="{5320B15C-44AB-4EB3-8322-E3FD4AA904CF}" destId="{D6C23BD4-5D78-4C38-91FD-EEE094C03E36}" srcOrd="4" destOrd="0" parTransId="{D286ED46-F821-432C-903D-22B4BE7A9B45}" sibTransId="{DF712EFF-4C4A-454A-85C4-B5A5CECDD06B}"/>
    <dgm:cxn modelId="{CCD843DA-78E2-404C-AFF2-CA31F26690FC}" type="presOf" srcId="{FF678EBC-9804-4490-986D-CB36A953161D}" destId="{3C45C2DA-4EC3-4D11-BE1A-59DE51949566}" srcOrd="0" destOrd="6" presId="urn:microsoft.com/office/officeart/2005/8/layout/default"/>
    <dgm:cxn modelId="{739CBBBC-3B2D-4DFC-9C9B-82696A627503}" type="presOf" srcId="{98C68B00-5708-4A6C-BF72-AD74EFDBFA70}" destId="{1436F1F4-6479-451F-B71E-1B13468838D6}" srcOrd="0" destOrd="3" presId="urn:microsoft.com/office/officeart/2005/8/layout/default"/>
    <dgm:cxn modelId="{9F72EA02-D994-4A7C-BA4F-99AB5D581C39}" srcId="{E7D14512-AF5A-4E18-90C4-871BCF48A10C}" destId="{7688E22C-4CE6-4CBC-945C-2C97F5DB54F3}" srcOrd="4" destOrd="0" parTransId="{AE49A8D1-47B3-4C4F-908E-E7C2B045876A}" sibTransId="{1FC51C87-F9DC-47A8-B146-630B92C4D13E}"/>
    <dgm:cxn modelId="{B910ACB0-DD56-4831-B571-DFF6AC09D05A}" srcId="{5320B15C-44AB-4EB3-8322-E3FD4AA904CF}" destId="{30D2B924-3B67-4587-956D-FA589B47C4A5}" srcOrd="6" destOrd="0" parTransId="{83C61FE7-070F-48F2-B943-9BC7371C5F2B}" sibTransId="{AA8290B8-45F8-4365-85A1-A8BF7C97B0AE}"/>
    <dgm:cxn modelId="{209805CC-10F8-49F1-AE60-D25CE3F78B7A}" srcId="{5320B15C-44AB-4EB3-8322-E3FD4AA904CF}" destId="{6F06C110-DB25-4989-8B1B-73B34F6F6452}" srcOrd="1" destOrd="0" parTransId="{24F76BCB-26C1-407B-A44F-773750CBF746}" sibTransId="{F1640C77-7F52-4C28-BFFD-F90465525408}"/>
    <dgm:cxn modelId="{D3F2501F-775D-43DF-B16D-83A04664DE95}" type="presOf" srcId="{1E374B33-A188-49DB-925E-968AE7D247B4}" destId="{3C45C2DA-4EC3-4D11-BE1A-59DE51949566}" srcOrd="0" destOrd="10" presId="urn:microsoft.com/office/officeart/2005/8/layout/default"/>
    <dgm:cxn modelId="{3D631AC3-0111-4BBE-B1DC-CDE6B15E93EB}" srcId="{5320B15C-44AB-4EB3-8322-E3FD4AA904CF}" destId="{7FAAB997-D3F9-4631-8B92-85E0B335EBDB}" srcOrd="7" destOrd="0" parTransId="{8DDD068E-7198-4B1D-A81E-20AB9EBBDB48}" sibTransId="{3AED18CB-FFCC-4F03-97C9-F2D4A72844CB}"/>
    <dgm:cxn modelId="{31B6C5F8-2940-4CA5-9F0B-0E4A235AC1EA}" type="presOf" srcId="{79CDDB5E-B8FB-4771-A201-7D5C9C0F1737}" destId="{1436F1F4-6479-451F-B71E-1B13468838D6}" srcOrd="0" destOrd="4" presId="urn:microsoft.com/office/officeart/2005/8/layout/default"/>
    <dgm:cxn modelId="{DFC2E56A-CE03-46A0-A027-089F206B8855}" type="presOf" srcId="{F34F00E6-41C4-4182-8168-85BE27E7D4FB}" destId="{3C45C2DA-4EC3-4D11-BE1A-59DE51949566}" srcOrd="0" destOrd="3" presId="urn:microsoft.com/office/officeart/2005/8/layout/default"/>
    <dgm:cxn modelId="{A871EC72-7BA5-4DE4-B517-DA1B89C8DC57}" srcId="{5320B15C-44AB-4EB3-8322-E3FD4AA904CF}" destId="{C579C419-6B19-45C3-9A5B-7F80C7933034}" srcOrd="0" destOrd="0" parTransId="{9A733FF2-F840-4122-B3DB-F3054C3E5B68}" sibTransId="{A6BB5D56-E99B-4892-A793-92CB9672A5FA}"/>
    <dgm:cxn modelId="{EFD8C46A-818C-4C58-A6E9-B0186F82D718}" srcId="{E7D14512-AF5A-4E18-90C4-871BCF48A10C}" destId="{3A385943-A002-4E19-B7AA-E70558143CCB}" srcOrd="7" destOrd="0" parTransId="{D6429757-BBFD-4DC5-A07E-75BAD2A6A6C9}" sibTransId="{BF6FBF7D-ABFE-4716-9121-C7944A296E39}"/>
    <dgm:cxn modelId="{F03C5528-9344-49B8-89AF-C2010FFDD1E8}" type="presOf" srcId="{947DEDB9-0D25-4DB1-8AD5-A0DDBFD34EBD}" destId="{AC3C786E-3C24-42F3-84D3-2EA47F2810B1}" srcOrd="0" destOrd="0" presId="urn:microsoft.com/office/officeart/2005/8/layout/default"/>
    <dgm:cxn modelId="{6D49BA3D-30AC-44A5-97B3-B6EB271567D5}" srcId="{E7D14512-AF5A-4E18-90C4-871BCF48A10C}" destId="{79CDDB5E-B8FB-4771-A201-7D5C9C0F1737}" srcOrd="2" destOrd="0" parTransId="{085C1CF4-A250-42BF-88BF-7EE6D877ABDD}" sibTransId="{2D77FCE8-082B-4A56-ABDD-E7E0644ABAA0}"/>
    <dgm:cxn modelId="{EA4EC044-4390-41A4-81F8-60CE5C133A24}" srcId="{E7D14512-AF5A-4E18-90C4-871BCF48A10C}" destId="{575BE7CE-AA8E-4BF7-BAC5-0A8137ACA243}" srcOrd="0" destOrd="0" parTransId="{A57C8B25-AB0E-4506-B4CE-2711A04C589A}" sibTransId="{353B83A7-DAFC-4128-8793-0B1FA0362891}"/>
    <dgm:cxn modelId="{2AFBBAE3-09BD-4E48-8C78-DAE7376DA8A4}" type="presOf" srcId="{C579C419-6B19-45C3-9A5B-7F80C7933034}" destId="{3C45C2DA-4EC3-4D11-BE1A-59DE51949566}" srcOrd="0" destOrd="1" presId="urn:microsoft.com/office/officeart/2005/8/layout/default"/>
    <dgm:cxn modelId="{DBD51C41-D09D-4499-96EB-F97AC9733922}" srcId="{5320B15C-44AB-4EB3-8322-E3FD4AA904CF}" destId="{F34F00E6-41C4-4182-8168-85BE27E7D4FB}" srcOrd="2" destOrd="0" parTransId="{BA58BB11-B3D0-4BCD-8C64-D5BAAC98CD86}" sibTransId="{6E17467B-1A6D-4825-9C9E-67598B069696}"/>
    <dgm:cxn modelId="{AEBBB6FA-2609-41E0-AE07-56871F6363BE}" srcId="{5320B15C-44AB-4EB3-8322-E3FD4AA904CF}" destId="{2E54736A-6A35-4816-96BF-520C47B6235D}" srcOrd="10" destOrd="0" parTransId="{576669E7-B696-480C-8442-0392B86C5674}" sibTransId="{A038D5E0-6E7F-4F55-8352-41D835C65A8F}"/>
    <dgm:cxn modelId="{5D3FDB6D-6CA1-45F3-B884-6CFBA8450CD8}" srcId="{5A34995F-BD94-4793-BD6A-5736E9B5CFF3}" destId="{88F543CB-661B-4D10-9607-237996A3451E}" srcOrd="4" destOrd="0" parTransId="{407C20FB-F789-48DF-8DB6-FA554E3EDA25}" sibTransId="{0EA5E6F1-69A2-4CE5-9510-589AE480AEB4}"/>
    <dgm:cxn modelId="{A99799C0-A807-405E-AF54-34A68694C5D6}" type="presOf" srcId="{5320B15C-44AB-4EB3-8322-E3FD4AA904CF}" destId="{3C45C2DA-4EC3-4D11-BE1A-59DE51949566}" srcOrd="0" destOrd="0" presId="urn:microsoft.com/office/officeart/2005/8/layout/default"/>
    <dgm:cxn modelId="{103BB384-1FA9-45DC-8A3A-8FA99D4A0CEB}" type="presOf" srcId="{7FAAB997-D3F9-4631-8B92-85E0B335EBDB}" destId="{3C45C2DA-4EC3-4D11-BE1A-59DE51949566}" srcOrd="0" destOrd="8" presId="urn:microsoft.com/office/officeart/2005/8/layout/default"/>
    <dgm:cxn modelId="{571579B9-F823-4A5A-825E-0C44F7FFDDF9}" srcId="{E7D14512-AF5A-4E18-90C4-871BCF48A10C}" destId="{CCE43A3E-8357-4A33-B679-0377841FF283}" srcOrd="5" destOrd="0" parTransId="{241DCA92-0C2F-47DF-97E5-DFE3D5C14100}" sibTransId="{8DF12939-23DE-4368-8AC4-67F5E73DD6C3}"/>
    <dgm:cxn modelId="{7BBB7AFF-0836-40F5-B85B-1743865FCB3D}" srcId="{5A34995F-BD94-4793-BD6A-5736E9B5CFF3}" destId="{535C958C-04BB-4FB3-BC29-C843A64B7A6F}" srcOrd="2" destOrd="0" parTransId="{4CF3E2A7-2483-4D91-BAE2-C6748E7F1F1F}" sibTransId="{73A26231-DF0C-4F47-88C1-B3728D6B7A94}"/>
    <dgm:cxn modelId="{52DBFDAC-D8DC-4BF0-BC71-963335A40E4B}" type="presOf" srcId="{2E54736A-6A35-4816-96BF-520C47B6235D}" destId="{3C45C2DA-4EC3-4D11-BE1A-59DE51949566}" srcOrd="0" destOrd="11" presId="urn:microsoft.com/office/officeart/2005/8/layout/default"/>
    <dgm:cxn modelId="{E11463A4-4B51-49F2-9ABF-61317700A4E6}" srcId="{5320B15C-44AB-4EB3-8322-E3FD4AA904CF}" destId="{FF678EBC-9804-4490-986D-CB36A953161D}" srcOrd="5" destOrd="0" parTransId="{A634B64F-6929-4ACC-A991-113CCE18A5F9}" sibTransId="{7522B1BE-7AC4-4DFF-9AE6-138FA213E343}"/>
    <dgm:cxn modelId="{2AC68B4C-9745-4C61-A362-9555F955B998}" type="presOf" srcId="{73B5CC22-0B89-4C0B-B964-FAB34A48F77C}" destId="{3C45C2DA-4EC3-4D11-BE1A-59DE51949566}" srcOrd="0" destOrd="4" presId="urn:microsoft.com/office/officeart/2005/8/layout/default"/>
    <dgm:cxn modelId="{DC0BA69F-9FBB-4565-B8ED-F67D2290238C}" srcId="{5320B15C-44AB-4EB3-8322-E3FD4AA904CF}" destId="{FB705939-8970-4E6D-A6F4-0E4693706EAD}" srcOrd="8" destOrd="0" parTransId="{2DC6EB12-B748-4A46-B9E6-14F7C91755AC}" sibTransId="{77F66388-EE6F-4318-984B-6526A27CB902}"/>
    <dgm:cxn modelId="{70FBB405-AA00-44A2-9A2F-13575685ACEC}" type="presParOf" srcId="{AC3C786E-3C24-42F3-84D3-2EA47F2810B1}" destId="{3C45C2DA-4EC3-4D11-BE1A-59DE51949566}" srcOrd="0" destOrd="0" presId="urn:microsoft.com/office/officeart/2005/8/layout/default"/>
    <dgm:cxn modelId="{AEEA5EF6-AFBD-44BD-9B7B-F8F32C6587E4}" type="presParOf" srcId="{AC3C786E-3C24-42F3-84D3-2EA47F2810B1}" destId="{FCD45F8E-ED79-4140-9CA2-6F50B64BD003}" srcOrd="1" destOrd="0" presId="urn:microsoft.com/office/officeart/2005/8/layout/default"/>
    <dgm:cxn modelId="{DCE36F69-8FE8-4C7C-8D14-5CE98A84FB6B}" type="presParOf" srcId="{AC3C786E-3C24-42F3-84D3-2EA47F2810B1}" destId="{1436F1F4-6479-451F-B71E-1B13468838D6}" srcOrd="2" destOrd="0" presId="urn:microsoft.com/office/officeart/2005/8/layout/default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9A854-BEBD-4A02-95EA-1D1BAAC1D111}">
      <dsp:nvSpPr>
        <dsp:cNvPr id="0" name=""/>
        <dsp:cNvSpPr/>
      </dsp:nvSpPr>
      <dsp:spPr>
        <a:xfrm>
          <a:off x="18111" y="0"/>
          <a:ext cx="4348757" cy="5176265"/>
        </a:xfrm>
        <a:prstGeom prst="rect">
          <a:avLst/>
        </a:prstGeom>
        <a:solidFill>
          <a:srgbClr val="76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50" kern="1200" dirty="0"/>
            <a:t>Function Segment - Classification of Functions of Government (COFOG) – IMF 2014 – Previously GFS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Community and Social Services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b="1" i="1" kern="1200" dirty="0"/>
            <a:t>Energy Sources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Environmental Protection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Executive and Council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Finance and Administration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Health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Housing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Internal Audit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Other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Planning and Development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Public Safety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Road Transport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Sport and Recreation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b="1" i="1" kern="1200" dirty="0"/>
            <a:t>Waste Management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b="1" i="1" kern="1200" dirty="0"/>
            <a:t>Waste Water Management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b="1" i="1" kern="1200" dirty="0"/>
            <a:t>Water Management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750" kern="1200" dirty="0"/>
        </a:p>
      </dsp:txBody>
      <dsp:txXfrm>
        <a:off x="18111" y="0"/>
        <a:ext cx="4348757" cy="5176265"/>
      </dsp:txXfrm>
    </dsp:sp>
    <dsp:sp modelId="{22BDAAC8-48F4-4D8A-814D-6947D6B60090}">
      <dsp:nvSpPr>
        <dsp:cNvPr id="0" name=""/>
        <dsp:cNvSpPr/>
      </dsp:nvSpPr>
      <dsp:spPr>
        <a:xfrm>
          <a:off x="4789437" y="2654"/>
          <a:ext cx="4348757" cy="5176291"/>
        </a:xfrm>
        <a:prstGeom prst="rect">
          <a:avLst/>
        </a:prstGeom>
        <a:solidFill>
          <a:srgbClr val="76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50" kern="1200" dirty="0"/>
            <a:t>COFOG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Core Services – Municipality mandated to render the service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Non-Core Services – Municipality not mandated to perform the function – SLA with DM or Provincial Entity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Identify the core service for service charges as being</a:t>
          </a:r>
        </a:p>
        <a:p>
          <a:pPr marL="342900" lvl="2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Electricity</a:t>
          </a:r>
        </a:p>
        <a:p>
          <a:pPr marL="342900" lvl="2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Water</a:t>
          </a:r>
        </a:p>
        <a:p>
          <a:pPr marL="342900" lvl="2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Waste Water, management</a:t>
          </a:r>
        </a:p>
        <a:p>
          <a:pPr marL="342900" lvl="2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Waste management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Tariff Policy needs to identify which functions will be charged out  as indirect (secondary) cost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200" kern="1200" dirty="0"/>
        </a:p>
      </dsp:txBody>
      <dsp:txXfrm>
        <a:off x="4789437" y="2654"/>
        <a:ext cx="4348757" cy="5176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EA42B-534A-48E9-9FF3-6683BD21AB44}">
      <dsp:nvSpPr>
        <dsp:cNvPr id="0" name=""/>
        <dsp:cNvSpPr/>
      </dsp:nvSpPr>
      <dsp:spPr>
        <a:xfrm>
          <a:off x="4763890" y="13"/>
          <a:ext cx="4353222" cy="4876793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50" b="1" kern="1200" dirty="0"/>
            <a:t>Item Segment - Revenue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b="1" kern="1200" dirty="0"/>
            <a:t>Exchange Revenue – </a:t>
          </a:r>
          <a:r>
            <a:rPr lang="en-ZA" sz="1650" b="1" i="1" kern="1200" dirty="0"/>
            <a:t>m</a:t>
          </a:r>
          <a:r>
            <a:rPr lang="en-ZA" sz="1650" b="1" kern="1200" dirty="0"/>
            <a:t>SCOA chart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Agency Services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Intercompany/Parent-subsidiary Transactions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Interest, Dividend and Rent on Land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Licences or Permits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Operational Revenue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Rental from Fixed Assets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Sales of Goods and Rendering of Services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Service Charges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50" kern="1200" dirty="0"/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b="1" kern="1200" dirty="0"/>
            <a:t>Non-Exchange Revenue - mSCOA chart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Fines, Penalties and Forfeits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Licences or Permits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Property Rates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Surcharges and Taxes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50" kern="1200" dirty="0"/>
            <a:t>Transfers and Subsidies</a:t>
          </a:r>
        </a:p>
        <a:p>
          <a:pPr marL="342900" lvl="2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50" kern="1200" dirty="0"/>
        </a:p>
      </dsp:txBody>
      <dsp:txXfrm>
        <a:off x="4763890" y="13"/>
        <a:ext cx="4353222" cy="4876793"/>
      </dsp:txXfrm>
    </dsp:sp>
    <dsp:sp modelId="{FD5CFC84-889C-49B9-A8C3-9C1A4207B0F7}">
      <dsp:nvSpPr>
        <dsp:cNvPr id="0" name=""/>
        <dsp:cNvSpPr/>
      </dsp:nvSpPr>
      <dsp:spPr>
        <a:xfrm>
          <a:off x="13435" y="0"/>
          <a:ext cx="4353222" cy="5029199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Item Segment - Revenue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/>
            <a:t>Contains the classifications structure for revenue estimates and is presented in the budget reporting format and actuals presented in the AFS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Definition of revenue encompasses both revenue and gains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Revenue arises in the course of the operating activities of the municipality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Revenue items are presented in the high level </a:t>
          </a:r>
          <a:r>
            <a:rPr lang="en-ZA" sz="1800" b="0" i="1" kern="1200" dirty="0"/>
            <a:t>m</a:t>
          </a:r>
          <a:r>
            <a:rPr lang="en-ZA" sz="1800" b="0" kern="1200" dirty="0"/>
            <a:t>SCOA chart to the right and are separated into: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Exchange Revenue – GRAP 9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Non-Exchange Revenue – GRAP 23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800" b="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3600" kern="1200" dirty="0"/>
        </a:p>
      </dsp:txBody>
      <dsp:txXfrm>
        <a:off x="13435" y="0"/>
        <a:ext cx="4353222" cy="5029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6300D-0063-482B-ABEC-0A79CCC0ED15}">
      <dsp:nvSpPr>
        <dsp:cNvPr id="0" name=""/>
        <dsp:cNvSpPr/>
      </dsp:nvSpPr>
      <dsp:spPr>
        <a:xfrm>
          <a:off x="383976" y="1785"/>
          <a:ext cx="8376046" cy="5025628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Item Segment  - Expense</a:t>
          </a:r>
        </a:p>
        <a:p>
          <a:pPr marL="889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1" kern="1200" dirty="0"/>
            <a:t> </a:t>
          </a:r>
          <a:r>
            <a:rPr lang="en-ZA" sz="2000" b="0" kern="1200" dirty="0"/>
            <a:t>Definition of expenses encompasses losses as well as those expenses that arise in the course of the operating activities of the entity  </a:t>
          </a:r>
        </a:p>
        <a:p>
          <a:pPr marL="889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 Expenses arise in the course of the operating activities and include cost of sales or cost of services rendered, wages and depreciation </a:t>
          </a:r>
        </a:p>
        <a:p>
          <a:pPr marL="889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 It take the form of an outflow or depletion of assets such as cash and cash equivalents, inventory, and property, plant and equipment</a:t>
          </a:r>
        </a:p>
        <a:p>
          <a:pPr marL="889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 Highest-level supports the reporting done in terms of the budget reporting format and AFS</a:t>
          </a:r>
        </a:p>
        <a:p>
          <a:pPr marL="889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 Provide the direct (primary) cost for tariff setting</a:t>
          </a:r>
        </a:p>
        <a:p>
          <a:pPr marL="889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 Expenditure items are presented in the high level </a:t>
          </a:r>
          <a:r>
            <a:rPr lang="en-ZA" sz="2000" b="0" i="1" kern="1200" dirty="0"/>
            <a:t>m</a:t>
          </a:r>
          <a:r>
            <a:rPr lang="en-ZA" sz="2000" b="0" kern="1200" dirty="0"/>
            <a:t>SCOA chart below</a:t>
          </a:r>
        </a:p>
      </dsp:txBody>
      <dsp:txXfrm>
        <a:off x="383976" y="1785"/>
        <a:ext cx="8376046" cy="5025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EDDD0-CD6C-4053-A3C3-0717F8DD4C0A}">
      <dsp:nvSpPr>
        <dsp:cNvPr id="0" name=""/>
        <dsp:cNvSpPr/>
      </dsp:nvSpPr>
      <dsp:spPr>
        <a:xfrm>
          <a:off x="1116" y="76204"/>
          <a:ext cx="4353222" cy="4825991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Expense - </a:t>
          </a:r>
          <a:r>
            <a:rPr lang="en-ZA" sz="2000" b="1" i="1" kern="1200" dirty="0"/>
            <a:t>m</a:t>
          </a:r>
          <a:r>
            <a:rPr lang="en-ZA" sz="2000" b="1" kern="1200" dirty="0"/>
            <a:t>SCOA chart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Bad Debts Written Off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Bulk Purchases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Contra Accounts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Contracted Services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Default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Depreciation and Amortisation 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Discontinued Operations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Employee Related Cost 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Income Tax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Interest, Dividends &amp; Rent on Land</a:t>
          </a:r>
        </a:p>
        <a:p>
          <a:pPr marL="360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Inventory Consumed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Operating Leases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5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3600" kern="1200" dirty="0"/>
        </a:p>
      </dsp:txBody>
      <dsp:txXfrm>
        <a:off x="1116" y="76204"/>
        <a:ext cx="4353222" cy="4825991"/>
      </dsp:txXfrm>
    </dsp:sp>
    <dsp:sp modelId="{B382B42D-C307-4755-95D5-0F80C1882CD9}">
      <dsp:nvSpPr>
        <dsp:cNvPr id="0" name=""/>
        <dsp:cNvSpPr/>
      </dsp:nvSpPr>
      <dsp:spPr>
        <a:xfrm>
          <a:off x="4789661" y="76204"/>
          <a:ext cx="4353222" cy="4825991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Expense - </a:t>
          </a:r>
          <a:r>
            <a:rPr lang="en-ZA" sz="2000" b="1" i="1" kern="1200" dirty="0"/>
            <a:t>m</a:t>
          </a:r>
          <a:r>
            <a:rPr lang="en-ZA" sz="2000" b="1" kern="1200" dirty="0"/>
            <a:t>SCOA chart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Operational Cost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Remuneration of Councillors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Share of Deficit attributable to Associate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Share of Deficit attributable to Joint Venture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Share of Deficit attributable to Minorities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Statutory Payments other than Income Taxes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b="0" kern="1200" dirty="0"/>
            <a:t>Transfers and Subsidies</a:t>
          </a:r>
        </a:p>
      </dsp:txBody>
      <dsp:txXfrm>
        <a:off x="4789661" y="76204"/>
        <a:ext cx="4353222" cy="48259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8A564-4870-4A5C-9ACE-60F7F30012A5}">
      <dsp:nvSpPr>
        <dsp:cNvPr id="0" name=""/>
        <dsp:cNvSpPr/>
      </dsp:nvSpPr>
      <dsp:spPr>
        <a:xfrm>
          <a:off x="1116" y="76195"/>
          <a:ext cx="4353222" cy="4953009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Costing Segment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1" i="1" kern="1200" dirty="0"/>
            <a:t> </a:t>
          </a:r>
          <a:r>
            <a:rPr lang="en-ZA" sz="1800" b="0" i="0" kern="1200" dirty="0"/>
            <a:t>Provides for the classification of indirect (secondary) costs that do not directly attribute to the output</a:t>
          </a:r>
          <a:endParaRPr lang="en-ZA" sz="1800" b="0" i="0" u="none" kern="1200" dirty="0"/>
        </a:p>
        <a:p>
          <a:pPr marL="3587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Activity based recoveries</a:t>
          </a:r>
        </a:p>
        <a:p>
          <a:pPr marL="3587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Internal service charges (internal billings) </a:t>
          </a:r>
        </a:p>
        <a:p>
          <a:pPr marL="3587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Departmental charges</a:t>
          </a:r>
        </a:p>
        <a:p>
          <a:pPr marL="889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Included in mSCOA to provide for the recording of “full cost reflection” for at least the </a:t>
          </a:r>
          <a:r>
            <a:rPr lang="en-ZA" sz="1800" b="0" i="0" u="none" kern="1200" dirty="0"/>
            <a:t>four core municipal functions </a:t>
          </a:r>
          <a:endParaRPr lang="en-ZA" sz="1800" b="0" i="0" kern="1200" dirty="0"/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Distinction is made between</a:t>
          </a:r>
        </a:p>
        <a:p>
          <a:pPr marL="361950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Charges to receiving departments  </a:t>
          </a:r>
        </a:p>
        <a:p>
          <a:pPr marL="361950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Recoveries made by sending departments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Part of cost/management accounting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Zero sum exercise Charges (dt) = Recoveries (cr)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200" b="0" i="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200" b="0" i="0" kern="1200" dirty="0"/>
        </a:p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50" kern="1200" dirty="0"/>
        </a:p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50" kern="1200" dirty="0"/>
        </a:p>
      </dsp:txBody>
      <dsp:txXfrm>
        <a:off x="1116" y="76195"/>
        <a:ext cx="4353222" cy="4953009"/>
      </dsp:txXfrm>
    </dsp:sp>
    <dsp:sp modelId="{77DC1887-3BF3-417D-AAC0-1151A929D156}">
      <dsp:nvSpPr>
        <dsp:cNvPr id="0" name=""/>
        <dsp:cNvSpPr/>
      </dsp:nvSpPr>
      <dsp:spPr>
        <a:xfrm>
          <a:off x="4789661" y="76195"/>
          <a:ext cx="4353222" cy="4953009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Costing Segment</a:t>
          </a:r>
        </a:p>
        <a:p>
          <a:pPr marL="88900" lvl="1" indent="-889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 Indirect (secondary) cost is initially recorded as direct (primary) cost within the Item Segment and funded according to the Fund Segment.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Extracting information from multiple segments within SCOA would thus provide “full cost” information for the defined core municipal functions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Full cost forms the basis for tariff setting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i="0" kern="1200" dirty="0"/>
            <a:t>Municipality needs to decide on the cost allocation model to be used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800" b="0" i="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00" b="1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00" kern="1200" dirty="0"/>
        </a:p>
      </dsp:txBody>
      <dsp:txXfrm>
        <a:off x="4789661" y="76195"/>
        <a:ext cx="4353222" cy="4953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0032B-AFCC-48E3-8673-7444D5769592}">
      <dsp:nvSpPr>
        <dsp:cNvPr id="0" name=""/>
        <dsp:cNvSpPr/>
      </dsp:nvSpPr>
      <dsp:spPr>
        <a:xfrm>
          <a:off x="4795221" y="4"/>
          <a:ext cx="4348757" cy="4947929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50" b="1" kern="1200" dirty="0"/>
            <a:t>Internal Billing</a:t>
          </a:r>
        </a:p>
        <a:p>
          <a:pPr marL="5715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 Internal Billing –Departmental use of internal services such as</a:t>
          </a:r>
        </a:p>
        <a:p>
          <a:pPr marL="0" lvl="1" indent="179388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 electricity</a:t>
          </a:r>
        </a:p>
        <a:p>
          <a:pPr marL="0" lvl="1" indent="179388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 water </a:t>
          </a:r>
        </a:p>
        <a:p>
          <a:pPr marL="0" lvl="1" indent="179388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 waste water management</a:t>
          </a:r>
        </a:p>
        <a:p>
          <a:pPr marL="0" lvl="1" indent="179388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 waste management  </a:t>
          </a:r>
        </a:p>
        <a:p>
          <a:pPr marL="11430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 In illustrating - the electricity consumed during water purification</a:t>
          </a:r>
        </a:p>
        <a:p>
          <a:pPr marL="11430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750" kern="1200" dirty="0"/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1" kern="1200" dirty="0"/>
            <a:t>Departmental Charges </a:t>
          </a:r>
        </a:p>
        <a:p>
          <a:pPr marL="342900" lvl="2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 Department Charges (Support Services) - Allocation of overheads to cost centres:</a:t>
          </a:r>
        </a:p>
        <a:p>
          <a:pPr marL="342900" lvl="2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Information technology used by multiple functions  </a:t>
          </a:r>
        </a:p>
        <a:p>
          <a:pPr marL="342900" lvl="2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750" kern="1200" dirty="0"/>
            <a:t>Pro rata allocation based on the number of service points or users such as the electricity department</a:t>
          </a:r>
        </a:p>
        <a:p>
          <a:pPr marL="342900" lvl="2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75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200" kern="1200" dirty="0"/>
        </a:p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50" kern="1200" dirty="0"/>
        </a:p>
      </dsp:txBody>
      <dsp:txXfrm>
        <a:off x="4795221" y="4"/>
        <a:ext cx="4348757" cy="4947929"/>
      </dsp:txXfrm>
    </dsp:sp>
    <dsp:sp modelId="{3A786E25-F995-4774-A3EB-D91D1D489683}">
      <dsp:nvSpPr>
        <dsp:cNvPr id="0" name=""/>
        <dsp:cNvSpPr/>
      </dsp:nvSpPr>
      <dsp:spPr>
        <a:xfrm>
          <a:off x="4673" y="0"/>
          <a:ext cx="4348757" cy="4952991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Activity Based Recoveries </a:t>
          </a:r>
        </a:p>
        <a:p>
          <a:pPr marL="571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Allocation of resources  utilised by trading &amp; economic    services &amp; various departments 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Examples</a:t>
          </a:r>
        </a:p>
        <a:p>
          <a:pPr marL="3587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Allocation of labour costs are based on time sheets </a:t>
          </a:r>
        </a:p>
        <a:p>
          <a:pPr marL="3587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Allocation of vehicles and plant equipment cost are based on log sheets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This usually requires use of a costing module of the financial application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Requires weekly time &amp; log sheet processing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Initially lack of information will complicate budget preparation</a:t>
          </a:r>
        </a:p>
        <a:p>
          <a:pPr marL="114300" lvl="2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00" b="1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00" b="1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00" kern="1200" dirty="0"/>
        </a:p>
      </dsp:txBody>
      <dsp:txXfrm>
        <a:off x="4673" y="0"/>
        <a:ext cx="4348757" cy="49529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5C2DA-4EC3-4D11-BE1A-59DE51949566}">
      <dsp:nvSpPr>
        <dsp:cNvPr id="0" name=""/>
        <dsp:cNvSpPr/>
      </dsp:nvSpPr>
      <dsp:spPr>
        <a:xfrm>
          <a:off x="5804" y="78660"/>
          <a:ext cx="4348757" cy="4795679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i="1" kern="1200" dirty="0"/>
            <a:t>m</a:t>
          </a:r>
          <a:r>
            <a:rPr lang="en-ZA" sz="1800" b="1" kern="1200" dirty="0"/>
            <a:t>SCOA – Cost Allocation Model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b="1" kern="1200" dirty="0"/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/>
            <a:t> Municipality needs to decide on the cost allocation model to be used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/>
            <a:t>  Two common methods of estimating the indirect costs:</a:t>
          </a:r>
        </a:p>
        <a:p>
          <a:pPr marL="3587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/>
            <a:t> A usage or benefit approach</a:t>
          </a:r>
        </a:p>
        <a:p>
          <a:pPr marL="3587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/>
            <a:t> A pro rata approach</a:t>
          </a:r>
        </a:p>
        <a:p>
          <a:pPr marL="358775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800" kern="1200" dirty="0"/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/>
            <a:t> Perception that the development and maintenance of costing models require significant resources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800" kern="1200" dirty="0"/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kern="1200" dirty="0"/>
            <a:t> Not necessary the case, cost allocation models can range in complexity from a simple Excel spreadsheet to something more complex such a full costing module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200" kern="1200" dirty="0"/>
        </a:p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050" kern="1200" dirty="0"/>
        </a:p>
      </dsp:txBody>
      <dsp:txXfrm>
        <a:off x="5804" y="78660"/>
        <a:ext cx="4348757" cy="4795679"/>
      </dsp:txXfrm>
    </dsp:sp>
    <dsp:sp modelId="{1436F1F4-6479-451F-B71E-1B13468838D6}">
      <dsp:nvSpPr>
        <dsp:cNvPr id="0" name=""/>
        <dsp:cNvSpPr/>
      </dsp:nvSpPr>
      <dsp:spPr>
        <a:xfrm>
          <a:off x="4789437" y="2535"/>
          <a:ext cx="4348757" cy="4947929"/>
        </a:xfrm>
        <a:prstGeom prst="rect">
          <a:avLst/>
        </a:prstGeom>
        <a:solidFill>
          <a:srgbClr val="8A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m</a:t>
          </a:r>
          <a:r>
            <a:rPr lang="en-US" sz="1800" b="1" kern="1200" dirty="0"/>
            <a:t>SCOA – Cost Allocation Model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b="1" kern="1200" dirty="0"/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C</a:t>
          </a:r>
          <a:r>
            <a:rPr lang="en-ZA" sz="1800" kern="1200" dirty="0"/>
            <a:t>omplexity of the design of a system depends on:</a:t>
          </a:r>
          <a:endParaRPr lang="en-ZA" sz="1800" b="0" kern="1200" dirty="0"/>
        </a:p>
        <a:p>
          <a:pPr marL="268288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The size of the municipality</a:t>
          </a:r>
        </a:p>
        <a:p>
          <a:pPr marL="268288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The staff capacity</a:t>
          </a:r>
        </a:p>
        <a:p>
          <a:pPr marL="268288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What level of information is required</a:t>
          </a:r>
        </a:p>
        <a:p>
          <a:pPr marL="268288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Frequency at which cost are required</a:t>
          </a:r>
        </a:p>
        <a:p>
          <a:pPr marL="268288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Complexity and diversity of cost objects</a:t>
          </a:r>
        </a:p>
        <a:p>
          <a:pPr marL="268288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Reporting structure within departments</a:t>
          </a:r>
        </a:p>
        <a:p>
          <a:pPr marL="268288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Age of the infrastructure, and</a:t>
          </a:r>
        </a:p>
        <a:p>
          <a:pPr marL="268288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0" kern="1200" dirty="0"/>
            <a:t> Cost of maintaining the system</a:t>
          </a:r>
        </a:p>
        <a:p>
          <a:pPr marL="1143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800" b="0" kern="1200" dirty="0"/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2100" b="1" kern="1200" dirty="0"/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2100" b="1" kern="1200" dirty="0"/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2100" kern="1200" dirty="0"/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2100" kern="1200" dirty="0"/>
        </a:p>
      </dsp:txBody>
      <dsp:txXfrm>
        <a:off x="4789437" y="2535"/>
        <a:ext cx="4348757" cy="4947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12E4155-5DE5-4BE6-B751-3CD97D381CE0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9CAE30F-6480-4692-B134-76C5F4878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2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0F38718-6DB7-4833-927C-02B0CD1772D4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7DE558B-67E3-4D58-8C35-A39FAF66E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4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BCEA0-7391-4BA7-B027-800899E64A2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F2949-28D1-454F-BAA9-CE6E4F18B2D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1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2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8029448-AD38-4CB8-8327-F33ED2E52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2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BEDC-8BF5-4BBC-A5A3-CDB63F79A0A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20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947D-BA38-4525-B13B-C3F750210A4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596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D9DA-6716-4A7D-8BD6-D2799EAEA78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94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BA2B-5223-481B-82DE-18F4B97A9EB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20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5E74-D06F-41FC-9DAC-4DD6E412445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591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BE3C-47EF-4294-B369-7277CE91655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41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E052-8AC1-454F-9303-AE9963EB2DF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8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57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0DAD-CD51-405C-8589-3F0CDE4FFC8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54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680A-F655-4573-A3A4-7C4EB83E389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59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FF73-D30D-4998-938F-60A9F122822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4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6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5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0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0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D0A4-5158-407D-B039-FC2D1DD27C73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C591-09A1-4D37-A8A5-367790883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5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BCD3D-8BD8-4D6A-99CF-AB513429231B}" type="slidenum">
              <a:rPr 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9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295400"/>
            <a:ext cx="8532813" cy="3213720"/>
          </a:xfrm>
          <a:noFill/>
        </p:spPr>
        <p:txBody>
          <a:bodyPr wrap="square">
            <a:normAutofit/>
          </a:bodyPr>
          <a:lstStyle/>
          <a:p>
            <a:br>
              <a:rPr lang="en-US" sz="3400" dirty="0">
                <a:latin typeface="Arial Bold" pitchFamily="1" charset="0"/>
                <a:ea typeface="Osaka" pitchFamily="1" charset="-128"/>
              </a:rPr>
            </a:br>
            <a:br>
              <a:rPr lang="en-US" sz="3400" dirty="0">
                <a:latin typeface="Arial Bold" pitchFamily="1" charset="0"/>
                <a:ea typeface="Osaka" pitchFamily="1" charset="-128"/>
              </a:rPr>
            </a:br>
            <a:r>
              <a:rPr lang="en-US" sz="3400" i="1" dirty="0">
                <a:solidFill>
                  <a:schemeClr val="bg1"/>
                </a:solidFill>
                <a:latin typeface="Arial Bold" pitchFamily="1" charset="0"/>
                <a:ea typeface="Osaka" pitchFamily="1" charset="-128"/>
              </a:rPr>
              <a:t>m</a:t>
            </a:r>
            <a:r>
              <a:rPr lang="en-US" sz="3400" dirty="0">
                <a:solidFill>
                  <a:schemeClr val="bg1"/>
                </a:solidFill>
                <a:latin typeface="Arial Bold" pitchFamily="1" charset="0"/>
                <a:ea typeface="Osaka" pitchFamily="1" charset="-128"/>
              </a:rPr>
              <a:t>SCOA GRAP Workshop</a:t>
            </a:r>
            <a:br>
              <a:rPr lang="en-US" sz="3400" dirty="0">
                <a:solidFill>
                  <a:schemeClr val="bg1"/>
                </a:solidFill>
                <a:latin typeface="Arial Bold" pitchFamily="1" charset="0"/>
                <a:ea typeface="Osaka" pitchFamily="1" charset="-128"/>
              </a:rPr>
            </a:br>
            <a:r>
              <a:rPr lang="en-US" sz="3400" dirty="0">
                <a:solidFill>
                  <a:schemeClr val="bg1"/>
                </a:solidFill>
                <a:latin typeface="Arial Bold" pitchFamily="1" charset="0"/>
                <a:ea typeface="Osaka" pitchFamily="1" charset="-128"/>
              </a:rPr>
              <a:t>  </a:t>
            </a:r>
            <a:br>
              <a:rPr lang="en-US" sz="3400" dirty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r>
              <a:rPr lang="en-ZA" sz="3600" dirty="0">
                <a:solidFill>
                  <a:schemeClr val="bg1"/>
                </a:solidFill>
              </a:rPr>
              <a:t>Tariff Setting Aligned to </a:t>
            </a:r>
            <a:r>
              <a:rPr lang="en-ZA" sz="3600" i="1" dirty="0">
                <a:solidFill>
                  <a:schemeClr val="bg1"/>
                </a:solidFill>
              </a:rPr>
              <a:t>m</a:t>
            </a:r>
            <a:r>
              <a:rPr lang="en-ZA" sz="3600" dirty="0">
                <a:solidFill>
                  <a:schemeClr val="bg1"/>
                </a:solidFill>
              </a:rPr>
              <a:t>SCOA</a:t>
            </a:r>
            <a:endParaRPr lang="en-US" sz="2800" dirty="0">
              <a:latin typeface="Arial Bold" pitchFamily="1" charset="0"/>
              <a:ea typeface="Osaka" pitchFamily="1" charset="-128"/>
            </a:endParaRP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993775" y="4764088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ea typeface="Osaka" pitchFamily="1" charset="-128"/>
              </a:rPr>
              <a:t>Presented by National Treasury: Chief Directorate Local Government Budget Analysis – 12 July  2016</a:t>
            </a:r>
          </a:p>
          <a:p>
            <a:pPr algn="r" eaLnBrk="1" hangingPunct="1">
              <a:spcBef>
                <a:spcPct val="20000"/>
              </a:spcBef>
            </a:pPr>
            <a:r>
              <a:rPr lang="en-US" sz="1000" b="1" dirty="0">
                <a:solidFill>
                  <a:schemeClr val="bg1"/>
                </a:solidFill>
                <a:ea typeface="Osaka" pitchFamily="1" charset="-128"/>
              </a:rPr>
              <a:t> </a:t>
            </a:r>
            <a:endParaRPr lang="en-US" sz="1000" dirty="0">
              <a:solidFill>
                <a:schemeClr val="bg1"/>
              </a:solidFill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68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114300" indent="0" algn="just">
              <a:buNone/>
            </a:pPr>
            <a:r>
              <a:rPr lang="en-US" sz="1800" b="1" dirty="0"/>
              <a:t>4. Demand and Service levels</a:t>
            </a:r>
          </a:p>
          <a:p>
            <a:pPr marL="114300" indent="0" algn="just">
              <a:buNone/>
            </a:pPr>
            <a:r>
              <a:rPr lang="en-ZA" sz="1800" dirty="0"/>
              <a:t>Important step in setting a tariff for the main trading and economical services is to understand the demand for the services. Identify the following:</a:t>
            </a:r>
          </a:p>
          <a:p>
            <a:pPr marL="800100" lvl="1" algn="just">
              <a:buFont typeface="Wingdings" panose="05000000000000000000" pitchFamily="2" charset="2"/>
              <a:buChar char="q"/>
            </a:pPr>
            <a:r>
              <a:rPr lang="en-ZA" sz="1800" b="1" dirty="0"/>
              <a:t>Number and type of consumers - four basic categories of consumer:</a:t>
            </a:r>
          </a:p>
          <a:p>
            <a:pPr marL="1257300" lvl="2" indent="-285750" algn="just">
              <a:buFont typeface="Wingdings" panose="05000000000000000000" pitchFamily="2" charset="2"/>
              <a:buChar char="§"/>
            </a:pPr>
            <a:r>
              <a:rPr lang="en-ZA" sz="1800" i="1" dirty="0"/>
              <a:t>Domestic</a:t>
            </a:r>
            <a:r>
              <a:rPr lang="en-ZA" sz="1800" dirty="0"/>
              <a:t> - households who use services to meet their own requirements</a:t>
            </a:r>
          </a:p>
          <a:p>
            <a:pPr marL="1257300" lvl="2" indent="-285750" algn="just">
              <a:buFont typeface="Wingdings" panose="05000000000000000000" pitchFamily="2" charset="2"/>
              <a:buChar char="§"/>
            </a:pPr>
            <a:r>
              <a:rPr lang="en-ZA" sz="1800" i="1" dirty="0"/>
              <a:t>Commercial</a:t>
            </a:r>
            <a:r>
              <a:rPr lang="en-ZA" sz="1800" dirty="0"/>
              <a:t> - businesses that provide services and use municipal services to meet the consumption requirements of their staff and customers</a:t>
            </a:r>
          </a:p>
          <a:p>
            <a:pPr marL="1257300" lvl="2" indent="-285750" algn="just">
              <a:buFont typeface="Wingdings" panose="05000000000000000000" pitchFamily="2" charset="2"/>
              <a:buChar char="§"/>
            </a:pPr>
            <a:r>
              <a:rPr lang="en-ZA" sz="1800" i="1" dirty="0"/>
              <a:t>Industria</a:t>
            </a:r>
            <a:r>
              <a:rPr lang="en-ZA" sz="1800" dirty="0"/>
              <a:t>l - Industrial consumers are businesses that are involved in the manufacture of products and use municipal services in their manufacturing processes</a:t>
            </a:r>
          </a:p>
          <a:p>
            <a:pPr marL="1257300" lvl="2" indent="-285750" algn="just">
              <a:buFont typeface="Wingdings" panose="05000000000000000000" pitchFamily="2" charset="2"/>
              <a:buChar char="§"/>
            </a:pPr>
            <a:r>
              <a:rPr lang="en-ZA" sz="1800" i="1" dirty="0"/>
              <a:t>Institutional</a:t>
            </a:r>
            <a:r>
              <a:rPr lang="en-ZA" sz="1800" dirty="0"/>
              <a:t> - Institutional consumers are organisations dedicated to providing services that are of benefit to the community, and include schools, hospitals, places of worship, orphanages and so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10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08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114300" indent="0" algn="just">
              <a:buNone/>
            </a:pPr>
            <a:r>
              <a:rPr lang="en-US" sz="1800" b="1" dirty="0"/>
              <a:t>4. Demand and Service levels (continued)</a:t>
            </a:r>
          </a:p>
          <a:p>
            <a:pPr marL="114300" indent="0" algn="just">
              <a:buNone/>
            </a:pPr>
            <a:endParaRPr lang="en-US" sz="1800" b="1" dirty="0"/>
          </a:p>
          <a:p>
            <a:pPr marL="800100" lvl="1" algn="just">
              <a:buFont typeface="Wingdings" panose="05000000000000000000" pitchFamily="2" charset="2"/>
              <a:buChar char="q"/>
            </a:pPr>
            <a:r>
              <a:rPr lang="en-ZA" sz="1800" b="1" dirty="0"/>
              <a:t>Levels of service to which they have access – </a:t>
            </a:r>
          </a:p>
          <a:p>
            <a:pPr marL="1200150" lvl="2" algn="just">
              <a:buFont typeface="Wingdings" panose="05000000000000000000" pitchFamily="2" charset="2"/>
              <a:buChar char="§"/>
            </a:pPr>
            <a:r>
              <a:rPr lang="en-ZA" sz="1800" dirty="0"/>
              <a:t>Mainly three service levels:</a:t>
            </a:r>
          </a:p>
          <a:p>
            <a:pPr marL="1714500" lvl="3" indent="-285750" algn="just">
              <a:buFont typeface="Wingdings" panose="05000000000000000000" pitchFamily="2" charset="2"/>
              <a:buChar char="ü"/>
            </a:pPr>
            <a:r>
              <a:rPr lang="en-ZA" sz="1800" dirty="0"/>
              <a:t>Basic (Low) Level of Service </a:t>
            </a:r>
          </a:p>
          <a:p>
            <a:pPr marL="1714500" lvl="3" indent="-285750" algn="just">
              <a:buFont typeface="Wingdings" panose="05000000000000000000" pitchFamily="2" charset="2"/>
              <a:buChar char="ü"/>
            </a:pPr>
            <a:r>
              <a:rPr lang="en-ZA" sz="1800" dirty="0"/>
              <a:t>Medium Level of Service </a:t>
            </a:r>
          </a:p>
          <a:p>
            <a:pPr marL="1714500" lvl="3" indent="-285750" algn="just">
              <a:buFont typeface="Wingdings" panose="05000000000000000000" pitchFamily="2" charset="2"/>
              <a:buChar char="ü"/>
            </a:pPr>
            <a:r>
              <a:rPr lang="en-ZA" sz="1800" dirty="0"/>
              <a:t>High Level of Service</a:t>
            </a:r>
          </a:p>
          <a:p>
            <a:pPr marL="1428750" lvl="3" indent="0" algn="just">
              <a:buNone/>
            </a:pPr>
            <a:endParaRPr lang="en-ZA" sz="1800" dirty="0"/>
          </a:p>
          <a:p>
            <a:pPr marL="1257300" lvl="2" indent="-285750" algn="just">
              <a:buFont typeface="Wingdings" panose="05000000000000000000" pitchFamily="2" charset="2"/>
              <a:buChar char="§"/>
            </a:pPr>
            <a:r>
              <a:rPr lang="en-ZA" sz="1800" dirty="0"/>
              <a:t>Service level available determines:</a:t>
            </a:r>
          </a:p>
          <a:p>
            <a:pPr marL="1714500" lvl="3" indent="-285750" algn="just">
              <a:buFont typeface="Wingdings" panose="05000000000000000000" pitchFamily="2" charset="2"/>
              <a:buChar char="ü"/>
            </a:pPr>
            <a:r>
              <a:rPr lang="en-ZA" sz="1800" dirty="0"/>
              <a:t>Type of infrastructure that is installed</a:t>
            </a:r>
          </a:p>
          <a:p>
            <a:pPr marL="1714500" lvl="3" indent="-285750" algn="just">
              <a:buFont typeface="Wingdings" panose="05000000000000000000" pitchFamily="2" charset="2"/>
              <a:buChar char="ü"/>
            </a:pPr>
            <a:r>
              <a:rPr lang="en-ZA" sz="1800" dirty="0"/>
              <a:t>Affects their consumption of that service</a:t>
            </a:r>
          </a:p>
          <a:p>
            <a:pPr marL="1714500" lvl="3" indent="-285750" algn="just">
              <a:buFont typeface="Wingdings" panose="05000000000000000000" pitchFamily="2" charset="2"/>
              <a:buChar char="ü"/>
            </a:pPr>
            <a:r>
              <a:rPr lang="en-ZA" sz="1800" dirty="0"/>
              <a:t>Affects the cost of providing the service - different tariffs are levied for different levels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11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948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066800"/>
            <a:ext cx="8763000" cy="5181600"/>
          </a:xfrm>
        </p:spPr>
        <p:txBody>
          <a:bodyPr vert="horz"/>
          <a:lstStyle/>
          <a:p>
            <a:pPr marL="114300" indent="0" algn="just">
              <a:buNone/>
            </a:pPr>
            <a:r>
              <a:rPr lang="en-US" sz="1750" b="1" dirty="0"/>
              <a:t>4. Demand and Service levels (continued)</a:t>
            </a:r>
          </a:p>
          <a:p>
            <a:pPr marL="800100" lvl="1" algn="just">
              <a:buFont typeface="Wingdings" panose="05000000000000000000" pitchFamily="2" charset="2"/>
              <a:buChar char="q"/>
            </a:pPr>
            <a:r>
              <a:rPr lang="en-ZA" sz="1750" b="1" dirty="0"/>
              <a:t>Current levels of consumption of services</a:t>
            </a:r>
          </a:p>
          <a:p>
            <a:pPr marL="1200150" lvl="2" algn="just">
              <a:buFont typeface="Wingdings" panose="05000000000000000000" pitchFamily="2" charset="2"/>
              <a:buChar char="§"/>
            </a:pPr>
            <a:r>
              <a:rPr lang="en-ZA" sz="1750" dirty="0"/>
              <a:t>Where consumption can be measured</a:t>
            </a:r>
          </a:p>
          <a:p>
            <a:pPr marL="1714500" lvl="3" indent="-285750" algn="just">
              <a:buFont typeface="Wingdings" panose="05000000000000000000" pitchFamily="2" charset="2"/>
              <a:buChar char="ü"/>
            </a:pPr>
            <a:r>
              <a:rPr lang="en-ZA" sz="1750" dirty="0"/>
              <a:t>Tariffs levied based on the level of consumption of a service </a:t>
            </a:r>
          </a:p>
          <a:p>
            <a:pPr marL="1714500" lvl="3" indent="-285750" algn="just">
              <a:buFont typeface="Wingdings" panose="05000000000000000000" pitchFamily="2" charset="2"/>
              <a:buChar char="ü"/>
            </a:pPr>
            <a:r>
              <a:rPr lang="en-ZA" sz="1750" dirty="0"/>
              <a:t>Determination of levels of consumption is crucial factor in tariff setting</a:t>
            </a:r>
          </a:p>
          <a:p>
            <a:pPr marL="1314450" lvl="2" indent="-285750" algn="just">
              <a:buFont typeface="Wingdings" panose="05000000000000000000" pitchFamily="2" charset="2"/>
              <a:buChar char="§"/>
            </a:pPr>
            <a:r>
              <a:rPr lang="en-ZA" sz="1750" dirty="0"/>
              <a:t>Measuring consumption differs for different services:</a:t>
            </a:r>
          </a:p>
          <a:p>
            <a:pPr marL="1771650" lvl="3" indent="-285750" algn="just">
              <a:buFont typeface="Wingdings" panose="05000000000000000000" pitchFamily="2" charset="2"/>
              <a:buChar char="ü"/>
            </a:pPr>
            <a:r>
              <a:rPr lang="en-ZA" sz="1750" dirty="0"/>
              <a:t>Electricity and water – measured in units consumed (kwh &amp; kl)</a:t>
            </a:r>
          </a:p>
          <a:p>
            <a:pPr marL="1771650" lvl="3" indent="-285750" algn="just">
              <a:buFont typeface="Wingdings" panose="05000000000000000000" pitchFamily="2" charset="2"/>
              <a:buChar char="ü"/>
            </a:pPr>
            <a:r>
              <a:rPr lang="en-ZA" sz="1750" dirty="0"/>
              <a:t>Waste management – measured in mass or volume removed as well as frequency of the service or number of collection points</a:t>
            </a:r>
          </a:p>
          <a:p>
            <a:pPr marL="1771650" lvl="3" indent="-285750" algn="just">
              <a:buFont typeface="Wingdings" panose="05000000000000000000" pitchFamily="2" charset="2"/>
              <a:buChar char="ü"/>
            </a:pPr>
            <a:r>
              <a:rPr lang="en-ZA" sz="1750" dirty="0"/>
              <a:t>Waste Water management – measurement – various scenarios:</a:t>
            </a:r>
          </a:p>
          <a:p>
            <a:pPr marL="2228850" lvl="4" indent="-285750" algn="just">
              <a:buFont typeface="Arial" panose="020B0604020202020204" pitchFamily="34" charset="0"/>
              <a:buChar char="•"/>
            </a:pPr>
            <a:r>
              <a:rPr lang="en-ZA" sz="1750" dirty="0"/>
              <a:t>Can be estimated based on levels of water cons (66%-70%)</a:t>
            </a:r>
          </a:p>
          <a:p>
            <a:pPr marL="2228850" lvl="4" indent="-285750" algn="just">
              <a:buFont typeface="Arial" panose="020B0604020202020204" pitchFamily="34" charset="0"/>
              <a:buChar char="•"/>
            </a:pPr>
            <a:r>
              <a:rPr lang="en-ZA" sz="1750" dirty="0"/>
              <a:t>Can be estimated based on property value </a:t>
            </a:r>
          </a:p>
          <a:p>
            <a:pPr marL="2228850" lvl="4" indent="-285750" algn="just">
              <a:buFont typeface="Arial" panose="020B0604020202020204" pitchFamily="34" charset="0"/>
              <a:buChar char="•"/>
            </a:pPr>
            <a:r>
              <a:rPr lang="en-ZA" sz="1750" dirty="0"/>
              <a:t>Can be estimated based on number of toilets</a:t>
            </a:r>
          </a:p>
          <a:p>
            <a:pPr marL="2228850" lvl="4" indent="-285750" algn="just">
              <a:buFont typeface="Arial" panose="020B0604020202020204" pitchFamily="34" charset="0"/>
              <a:buChar char="•"/>
            </a:pPr>
            <a:r>
              <a:rPr lang="en-ZA" sz="1750" dirty="0"/>
              <a:t>No measurement – tariff based on a flat rate</a:t>
            </a:r>
          </a:p>
          <a:p>
            <a:pPr marL="1771650" lvl="3" indent="-285750" algn="just">
              <a:buFont typeface="Wingdings" panose="05000000000000000000" pitchFamily="2" charset="2"/>
              <a:buChar char="ü"/>
            </a:pPr>
            <a:r>
              <a:rPr lang="en-ZA" sz="1750" dirty="0"/>
              <a:t>Other non-trading services consumption refer to numbers of times that the service is used (example, number of library books borrowed)</a:t>
            </a:r>
          </a:p>
          <a:p>
            <a:pPr marL="1485900" lvl="3" indent="0" algn="just">
              <a:buNone/>
            </a:pPr>
            <a:endParaRPr lang="en-ZA" sz="1750" dirty="0"/>
          </a:p>
          <a:p>
            <a:pPr marL="1771650" lvl="3" indent="-285750" algn="just"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489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114300" indent="0" algn="just">
              <a:buNone/>
            </a:pPr>
            <a:r>
              <a:rPr lang="en-US" sz="1800" b="1" dirty="0"/>
              <a:t>5. </a:t>
            </a:r>
            <a:r>
              <a:rPr lang="en-ZA" sz="1800" b="1" dirty="0"/>
              <a:t>Determine “full costs” to provide a service</a:t>
            </a:r>
          </a:p>
          <a:p>
            <a:pPr marL="114300" indent="0" algn="just">
              <a:buNone/>
            </a:pPr>
            <a:r>
              <a:rPr lang="en-ZA" sz="1800" dirty="0"/>
              <a:t>Full cost of providing a service includes:</a:t>
            </a:r>
          </a:p>
          <a:p>
            <a:pPr marL="400050" indent="-285750" algn="just">
              <a:buFont typeface="Wingdings" panose="05000000000000000000" pitchFamily="2" charset="2"/>
              <a:buChar char="q"/>
            </a:pPr>
            <a:r>
              <a:rPr lang="en-ZA" sz="1800" b="1" dirty="0"/>
              <a:t>Direct (primary) costs: Day-to-day costs incurred in running the service </a:t>
            </a:r>
          </a:p>
          <a:p>
            <a:pPr marL="8001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Costs incurred exclusively in providing a particular service. </a:t>
            </a:r>
          </a:p>
          <a:p>
            <a:pPr marL="8001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Direct costs include:</a:t>
            </a:r>
          </a:p>
          <a:p>
            <a:pPr marL="12001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Employee related costs: all expenditure related to the personnel required to provide the service. This includes normal salaries and wages, any bonuses paid, overtime costs, allowances, fringe benefits and social contributions.</a:t>
            </a:r>
          </a:p>
          <a:p>
            <a:pPr marL="12001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Bulk purchases: the cost of purchasing bulk water and electricity from an external provider, where relevant.</a:t>
            </a:r>
          </a:p>
          <a:p>
            <a:pPr marL="12001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Repairs and maintenance: the cost of any materials or equipment used to repair and maintain fixed assets.</a:t>
            </a:r>
          </a:p>
          <a:p>
            <a:pPr marL="12001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Contracted services: the cost of any services that have been contracted out to external providers.</a:t>
            </a:r>
          </a:p>
          <a:p>
            <a:pPr marL="12001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Other costs: all expenditure not grouped under one of the other categories.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13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97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181600"/>
          </a:xfrm>
        </p:spPr>
        <p:txBody>
          <a:bodyPr vert="horz"/>
          <a:lstStyle/>
          <a:p>
            <a:pPr marL="114300" indent="0" algn="just">
              <a:buNone/>
            </a:pPr>
            <a:r>
              <a:rPr lang="en-US" sz="1800" b="1" dirty="0"/>
              <a:t>5. </a:t>
            </a:r>
            <a:r>
              <a:rPr lang="en-ZA" sz="1800" b="1" dirty="0"/>
              <a:t>Determine “full costs” to provide a service (continued)</a:t>
            </a:r>
          </a:p>
          <a:p>
            <a:pPr marL="114300" indent="0" algn="just">
              <a:buNone/>
            </a:pPr>
            <a:r>
              <a:rPr lang="en-ZA" sz="1800" dirty="0"/>
              <a:t>Full cost of providing a service includes:</a:t>
            </a:r>
          </a:p>
          <a:p>
            <a:pPr marL="400050" indent="-285750" algn="just">
              <a:buFont typeface="Wingdings" panose="05000000000000000000" pitchFamily="2" charset="2"/>
              <a:buChar char="q"/>
            </a:pPr>
            <a:r>
              <a:rPr lang="en-ZA" sz="1800" b="1" dirty="0"/>
              <a:t>Indirect (secondary) cost:</a:t>
            </a:r>
            <a:r>
              <a:rPr lang="en-ZA" sz="1800" dirty="0"/>
              <a:t> Overhead costs of running the municipality as a whole</a:t>
            </a:r>
          </a:p>
          <a:p>
            <a:pPr marL="8001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Costs that are not directly attributable to a service but are incurred in running the municipality as a whole</a:t>
            </a:r>
          </a:p>
          <a:p>
            <a:pPr marL="8001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Overheads must be apportioned between services in a clear, structured way</a:t>
            </a:r>
          </a:p>
          <a:p>
            <a:pPr marL="800100" lvl="1" algn="just">
              <a:buFont typeface="Wingdings" panose="05000000000000000000" pitchFamily="2" charset="2"/>
              <a:buChar char="§"/>
            </a:pPr>
            <a:endParaRPr lang="en-ZA" sz="1800" dirty="0"/>
          </a:p>
          <a:p>
            <a:pPr marL="400050" indent="-285750" algn="just">
              <a:buFont typeface="Wingdings" panose="05000000000000000000" pitchFamily="2" charset="2"/>
              <a:buChar char="q"/>
            </a:pPr>
            <a:r>
              <a:rPr lang="en-ZA" sz="1800" b="1" dirty="0"/>
              <a:t>Capital financing costs: costs to expand and manage infrastructure</a:t>
            </a:r>
          </a:p>
          <a:p>
            <a:pPr marL="8001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Costs associated with financing infrastructure expansion and with rehabilitating and/or replacing existing infrastructure as it ages</a:t>
            </a:r>
          </a:p>
          <a:p>
            <a:pPr marL="8001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 Adequate provision for capital financing costs is vital to ensure that service provision is sustainable in the long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13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181600"/>
          </a:xfrm>
        </p:spPr>
        <p:txBody>
          <a:bodyPr vert="horz"/>
          <a:lstStyle/>
          <a:p>
            <a:pPr marL="114300" indent="0" algn="just">
              <a:buNone/>
            </a:pPr>
            <a:r>
              <a:rPr lang="en-US" sz="1800" b="1" dirty="0"/>
              <a:t>5. </a:t>
            </a:r>
            <a:r>
              <a:rPr lang="en-ZA" sz="1800" b="1" dirty="0"/>
              <a:t>Determine “full costs” to provide a service (continued)</a:t>
            </a:r>
          </a:p>
          <a:p>
            <a:pPr marL="8001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Capital financing costs include:</a:t>
            </a:r>
          </a:p>
          <a:p>
            <a:pPr marL="12001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External interest associated with financing capital expenditure using external loans.</a:t>
            </a:r>
          </a:p>
          <a:p>
            <a:pPr marL="12001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Depreciation - cost of ‘consuming’ assets in service delivery </a:t>
            </a:r>
          </a:p>
          <a:p>
            <a:pPr marL="1714500" lvl="3" indent="-285750" algn="just">
              <a:buFont typeface="Arial" panose="020B0604020202020204" pitchFamily="34" charset="0"/>
              <a:buChar char="•"/>
            </a:pPr>
            <a:r>
              <a:rPr lang="en-ZA" sz="1800" dirty="0"/>
              <a:t>Proper depreciation accounting results in a cash surplus on the operating account which can be transferred to reserve used to finance asset replacement</a:t>
            </a:r>
          </a:p>
          <a:p>
            <a:pPr marL="1714500" lvl="3" indent="-285750" algn="just">
              <a:buFont typeface="Arial" panose="020B0604020202020204" pitchFamily="34" charset="0"/>
              <a:buChar char="•"/>
            </a:pPr>
            <a:r>
              <a:rPr lang="en-ZA" sz="1800" dirty="0"/>
              <a:t>Cash funding of depreciation is a challenge due to impact on tariffs</a:t>
            </a:r>
          </a:p>
          <a:p>
            <a:pPr marL="12001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Provisions to capital reserves: a cost item used to create a cash surplus on the operating account which can be transferred to a reserve used to finance asset expansions</a:t>
            </a:r>
          </a:p>
          <a:p>
            <a:pPr marL="400050" algn="just">
              <a:buFont typeface="Wingdings" panose="05000000000000000000" pitchFamily="2" charset="2"/>
              <a:buChar char="q"/>
            </a:pPr>
            <a:r>
              <a:rPr lang="en-ZA" sz="1800" dirty="0"/>
              <a:t>Next few slides deals with the expected alignment &amp; impact of the various </a:t>
            </a:r>
            <a:r>
              <a:rPr lang="en-ZA" sz="1800" i="1" dirty="0"/>
              <a:t>m</a:t>
            </a:r>
            <a:r>
              <a:rPr lang="en-ZA" sz="1800" dirty="0"/>
              <a:t>SCOA segments on determination of the full cost of services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15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18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Full Cost Recovery – Cost of Providing the Service – </a:t>
            </a:r>
            <a:r>
              <a:rPr lang="en-US" i="1" dirty="0"/>
              <a:t>m</a:t>
            </a:r>
            <a:r>
              <a:rPr lang="en-US" dirty="0"/>
              <a:t>SCOA Segments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16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896733"/>
              </p:ext>
            </p:extLst>
          </p:nvPr>
        </p:nvGraphicFramePr>
        <p:xfrm>
          <a:off x="0" y="9906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994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Full Cost Recovery – Cost of Providing the Service – </a:t>
            </a:r>
            <a:r>
              <a:rPr lang="en-US" i="1" dirty="0"/>
              <a:t>m</a:t>
            </a:r>
            <a:r>
              <a:rPr lang="en-US" dirty="0"/>
              <a:t>SCOA Segments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17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731865"/>
              </p:ext>
            </p:extLst>
          </p:nvPr>
        </p:nvGraphicFramePr>
        <p:xfrm>
          <a:off x="0" y="11430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68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Full Cost Recovery – Cost of Providing the Service – </a:t>
            </a:r>
            <a:r>
              <a:rPr lang="en-US" i="1" dirty="0"/>
              <a:t>m</a:t>
            </a:r>
            <a:r>
              <a:rPr lang="en-US" dirty="0"/>
              <a:t>SCOA Segments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18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6362229"/>
              </p:ext>
            </p:extLst>
          </p:nvPr>
        </p:nvGraphicFramePr>
        <p:xfrm>
          <a:off x="0" y="11430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620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Full Cost Recovery – Cost of Providing the Service – </a:t>
            </a:r>
            <a:r>
              <a:rPr lang="en-US" i="1" dirty="0"/>
              <a:t>m</a:t>
            </a:r>
            <a:r>
              <a:rPr lang="en-US" dirty="0"/>
              <a:t>SCOA Segments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19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5334883"/>
              </p:ext>
            </p:extLst>
          </p:nvPr>
        </p:nvGraphicFramePr>
        <p:xfrm>
          <a:off x="0" y="1143000"/>
          <a:ext cx="91440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57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Financial Results – Trading Services 2014/15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219201"/>
            <a:ext cx="8763000" cy="4876800"/>
          </a:xfrm>
        </p:spPr>
        <p:txBody>
          <a:bodyPr vert="horz"/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55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Full Cost Recovery – Cost of Providing the Service – </a:t>
            </a:r>
            <a:r>
              <a:rPr lang="en-US" i="1" dirty="0"/>
              <a:t>m</a:t>
            </a:r>
            <a:r>
              <a:rPr lang="en-US" dirty="0"/>
              <a:t>SCOA Segments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20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9699894"/>
              </p:ext>
            </p:extLst>
          </p:nvPr>
        </p:nvGraphicFramePr>
        <p:xfrm>
          <a:off x="0" y="11430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560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Full Cost Recovery – Cost of Providing the Service – </a:t>
            </a:r>
            <a:r>
              <a:rPr lang="en-US" i="1" dirty="0"/>
              <a:t>m</a:t>
            </a:r>
            <a:r>
              <a:rPr lang="en-US" dirty="0"/>
              <a:t>SCOA Segments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21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8330805"/>
              </p:ext>
            </p:extLst>
          </p:nvPr>
        </p:nvGraphicFramePr>
        <p:xfrm>
          <a:off x="0" y="11430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42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Full Cost Recovery – Cost of Providing the Service – Cost Allocation Model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4567651"/>
              </p:ext>
            </p:extLst>
          </p:nvPr>
        </p:nvGraphicFramePr>
        <p:xfrm>
          <a:off x="0" y="11430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48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Full Cost Recovery – Cost of Providing the Service – Cost Allocation Model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r>
              <a:rPr lang="en-ZA" sz="1800" dirty="0"/>
              <a:t>Typical departments/cost centres that render internal services to the tariff departments (four core services) and possible basis of calculation for costing these services.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23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4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Full Cost Recovery – Cost of Providing the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2587420" y="4050497"/>
            <a:ext cx="181080" cy="485976"/>
          </a:xfrm>
          <a:prstGeom prst="upArrow">
            <a:avLst/>
          </a:prstGeom>
          <a:solidFill>
            <a:srgbClr val="8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Up Arrow 39"/>
          <p:cNvSpPr/>
          <p:nvPr/>
        </p:nvSpPr>
        <p:spPr bwMode="auto">
          <a:xfrm>
            <a:off x="2605206" y="5260389"/>
            <a:ext cx="181080" cy="485976"/>
          </a:xfrm>
          <a:prstGeom prst="upArrow">
            <a:avLst/>
          </a:prstGeom>
          <a:solidFill>
            <a:srgbClr val="8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81000" y="1093294"/>
            <a:ext cx="8534399" cy="5190160"/>
            <a:chOff x="1066800" y="1295400"/>
            <a:chExt cx="6858000" cy="487679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220274" y="5765720"/>
              <a:ext cx="3041240" cy="406479"/>
            </a:xfrm>
            <a:prstGeom prst="roundRect">
              <a:avLst/>
            </a:prstGeom>
            <a:gradFill rotWithShape="1">
              <a:gsLst>
                <a:gs pos="0">
                  <a:srgbClr val="7B0000">
                    <a:shade val="51000"/>
                    <a:satMod val="130000"/>
                  </a:srgbClr>
                </a:gs>
                <a:gs pos="80000">
                  <a:srgbClr val="7B0000">
                    <a:shade val="93000"/>
                    <a:satMod val="130000"/>
                  </a:srgbClr>
                </a:gs>
                <a:gs pos="100000">
                  <a:srgbClr val="7B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0" name="Rounded Rectangle 4"/>
            <p:cNvSpPr/>
            <p:nvPr/>
          </p:nvSpPr>
          <p:spPr bwMode="auto">
            <a:xfrm>
              <a:off x="1314629" y="5785563"/>
              <a:ext cx="2925274" cy="3667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390" tIns="36195" rIns="72390" bIns="36195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Chosen Level/Standard of Service</a:t>
              </a: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241958" y="4619021"/>
              <a:ext cx="3041240" cy="542744"/>
            </a:xfrm>
            <a:prstGeom prst="roundRect">
              <a:avLst/>
            </a:prstGeom>
            <a:gradFill rotWithShape="1">
              <a:gsLst>
                <a:gs pos="0">
                  <a:srgbClr val="7B0000">
                    <a:shade val="51000"/>
                    <a:satMod val="130000"/>
                  </a:srgbClr>
                </a:gs>
                <a:gs pos="80000">
                  <a:srgbClr val="7B0000">
                    <a:shade val="93000"/>
                    <a:satMod val="130000"/>
                  </a:srgbClr>
                </a:gs>
                <a:gs pos="100000">
                  <a:srgbClr val="7B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3" name="Rounded Rectangle 4"/>
            <p:cNvSpPr/>
            <p:nvPr/>
          </p:nvSpPr>
          <p:spPr bwMode="auto">
            <a:xfrm>
              <a:off x="1336240" y="4706997"/>
              <a:ext cx="2925274" cy="3667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390" tIns="36195" rIns="72390" bIns="36195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Full cost of Service Level/Standard</a:t>
              </a: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dirty="0">
                <a:solidFill>
                  <a:srgbClr val="FFFFFF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220274" y="3495486"/>
              <a:ext cx="3041240" cy="520689"/>
            </a:xfrm>
            <a:prstGeom prst="roundRect">
              <a:avLst/>
            </a:prstGeom>
            <a:gradFill rotWithShape="1">
              <a:gsLst>
                <a:gs pos="0">
                  <a:srgbClr val="7B0000">
                    <a:shade val="51000"/>
                    <a:satMod val="130000"/>
                  </a:srgbClr>
                </a:gs>
                <a:gs pos="80000">
                  <a:srgbClr val="7B0000">
                    <a:shade val="93000"/>
                    <a:satMod val="130000"/>
                  </a:srgbClr>
                </a:gs>
                <a:gs pos="100000">
                  <a:srgbClr val="7B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6" name="Rounded Rectangle 4"/>
            <p:cNvSpPr/>
            <p:nvPr/>
          </p:nvSpPr>
          <p:spPr bwMode="auto">
            <a:xfrm>
              <a:off x="1220274" y="3543377"/>
              <a:ext cx="3132023" cy="3667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390" tIns="36195" rIns="72390" bIns="36195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Revenue required for full cost recovery</a:t>
              </a:r>
              <a:endParaRPr lang="en-ZA" dirty="0">
                <a:solidFill>
                  <a:srgbClr val="FFFFFF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066800" y="1345565"/>
              <a:ext cx="3041240" cy="1463324"/>
            </a:xfrm>
            <a:prstGeom prst="roundRect">
              <a:avLst/>
            </a:prstGeom>
            <a:gradFill rotWithShape="1">
              <a:gsLst>
                <a:gs pos="0">
                  <a:srgbClr val="7B0000">
                    <a:shade val="51000"/>
                    <a:satMod val="130000"/>
                  </a:srgbClr>
                </a:gs>
                <a:gs pos="80000">
                  <a:srgbClr val="7B0000">
                    <a:shade val="93000"/>
                    <a:satMod val="130000"/>
                  </a:srgbClr>
                </a:gs>
                <a:gs pos="100000">
                  <a:srgbClr val="7B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9" name="Rounded Rectangle 4"/>
            <p:cNvSpPr/>
            <p:nvPr/>
          </p:nvSpPr>
          <p:spPr bwMode="auto">
            <a:xfrm>
              <a:off x="1066800" y="1295400"/>
              <a:ext cx="3132023" cy="13371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390" tIns="36195" rIns="72390" bIns="36195" spcCol="1270" anchor="ctr"/>
            <a:lstStyle/>
            <a:p>
              <a:pPr lvl="1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marL="742950" lvl="1" indent="-285750" defTabSz="8445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q"/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Service Charges</a:t>
              </a:r>
            </a:p>
            <a:p>
              <a:pPr marL="742950" lvl="1" indent="-285750" defTabSz="8445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q"/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All other internal revenue streams from fees, charges, penalties and fines 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792777" y="3482608"/>
              <a:ext cx="1383073" cy="406479"/>
            </a:xfrm>
            <a:prstGeom prst="roundRect">
              <a:avLst/>
            </a:prstGeom>
            <a:gradFill rotWithShape="1">
              <a:gsLst>
                <a:gs pos="0">
                  <a:srgbClr val="7B0000">
                    <a:shade val="51000"/>
                    <a:satMod val="130000"/>
                  </a:srgbClr>
                </a:gs>
                <a:gs pos="80000">
                  <a:srgbClr val="7B0000">
                    <a:shade val="93000"/>
                    <a:satMod val="130000"/>
                  </a:srgbClr>
                </a:gs>
                <a:gs pos="100000">
                  <a:srgbClr val="7B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2" name="Rounded Rectangle 4"/>
            <p:cNvSpPr/>
            <p:nvPr/>
          </p:nvSpPr>
          <p:spPr bwMode="auto">
            <a:xfrm>
              <a:off x="4796379" y="3483930"/>
              <a:ext cx="1424358" cy="3667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390" tIns="36195" rIns="72390" bIns="36195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Transfers</a:t>
              </a: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792777" y="4079094"/>
              <a:ext cx="3041240" cy="525991"/>
            </a:xfrm>
            <a:prstGeom prst="roundRect">
              <a:avLst/>
            </a:prstGeom>
            <a:gradFill rotWithShape="1">
              <a:gsLst>
                <a:gs pos="0">
                  <a:srgbClr val="7B0000">
                    <a:shade val="51000"/>
                    <a:satMod val="130000"/>
                  </a:srgbClr>
                </a:gs>
                <a:gs pos="80000">
                  <a:srgbClr val="7B0000">
                    <a:shade val="93000"/>
                    <a:satMod val="130000"/>
                  </a:srgbClr>
                </a:gs>
                <a:gs pos="100000">
                  <a:srgbClr val="7B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9" name="Rounded Rectangle 4"/>
            <p:cNvSpPr/>
            <p:nvPr/>
          </p:nvSpPr>
          <p:spPr bwMode="auto">
            <a:xfrm>
              <a:off x="4999526" y="4184672"/>
              <a:ext cx="2925274" cy="3667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390" tIns="36195" rIns="72390" bIns="36195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Direct (primary) cost</a:t>
              </a:r>
              <a:endParaRPr lang="en-ZA" dirty="0">
                <a:solidFill>
                  <a:srgbClr val="FFFFFF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4792777" y="4627187"/>
              <a:ext cx="3041240" cy="1393770"/>
            </a:xfrm>
            <a:prstGeom prst="roundRect">
              <a:avLst/>
            </a:prstGeom>
            <a:gradFill rotWithShape="1">
              <a:gsLst>
                <a:gs pos="0">
                  <a:srgbClr val="7B0000">
                    <a:shade val="51000"/>
                    <a:satMod val="130000"/>
                  </a:srgbClr>
                </a:gs>
                <a:gs pos="80000">
                  <a:srgbClr val="7B0000">
                    <a:shade val="93000"/>
                    <a:satMod val="130000"/>
                  </a:srgbClr>
                </a:gs>
                <a:gs pos="100000">
                  <a:srgbClr val="7B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35" name="Rounded Rectangle 4"/>
            <p:cNvSpPr/>
            <p:nvPr/>
          </p:nvSpPr>
          <p:spPr bwMode="auto">
            <a:xfrm>
              <a:off x="4999524" y="4926785"/>
              <a:ext cx="2925274" cy="8815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390" tIns="36195" rIns="72390" bIns="36195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sz="1700" i="1" dirty="0">
                  <a:solidFill>
                    <a:srgbClr val="FFFFFF"/>
                  </a:solidFill>
                </a:rPr>
                <a:t>Indirect (secondary) costs – Costing Section</a:t>
              </a:r>
            </a:p>
            <a:p>
              <a:pPr marL="628650" lvl="1" indent="-171450" defTabSz="8445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q"/>
                <a:defRPr/>
              </a:pPr>
              <a:r>
                <a:rPr lang="en-ZA" sz="1700" i="1" dirty="0">
                  <a:solidFill>
                    <a:srgbClr val="FFFFFF"/>
                  </a:solidFill>
                </a:rPr>
                <a:t>Departmental Charges</a:t>
              </a:r>
            </a:p>
            <a:p>
              <a:pPr marL="628650" lvl="1" indent="-171450" defTabSz="8445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q"/>
                <a:defRPr/>
              </a:pPr>
              <a:r>
                <a:rPr lang="en-ZA" sz="1700" i="1" dirty="0">
                  <a:solidFill>
                    <a:srgbClr val="FFFFFF"/>
                  </a:solidFill>
                </a:rPr>
                <a:t>Internal Billings</a:t>
              </a:r>
            </a:p>
            <a:p>
              <a:pPr marL="628650" lvl="1" indent="-171450" defTabSz="8445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q"/>
                <a:defRPr/>
              </a:pPr>
              <a:r>
                <a:rPr lang="en-ZA" sz="1700" i="1" dirty="0">
                  <a:solidFill>
                    <a:srgbClr val="FFFFFF"/>
                  </a:solidFill>
                </a:rPr>
                <a:t>Activity based Recoveries</a:t>
              </a:r>
            </a:p>
          </p:txBody>
        </p:sp>
        <p:sp>
          <p:nvSpPr>
            <p:cNvPr id="47" name="Left Brace 46"/>
            <p:cNvSpPr/>
            <p:nvPr/>
          </p:nvSpPr>
          <p:spPr bwMode="auto">
            <a:xfrm>
              <a:off x="4161472" y="3189544"/>
              <a:ext cx="452730" cy="1046230"/>
            </a:xfrm>
            <a:prstGeom prst="leftBrace">
              <a:avLst/>
            </a:prstGeom>
            <a:solidFill>
              <a:srgbClr val="8A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89493" y="3305454"/>
              <a:ext cx="321517" cy="773640"/>
            </a:xfrm>
            <a:prstGeom prst="rect">
              <a:avLst/>
            </a:prstGeom>
            <a:solidFill>
              <a:srgbClr val="8A0000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ZA" sz="1400" b="1" i="1" dirty="0">
                  <a:solidFill>
                    <a:schemeClr val="bg1"/>
                  </a:solidFill>
                </a:rPr>
                <a:t>mSCOA</a:t>
              </a:r>
            </a:p>
          </p:txBody>
        </p:sp>
        <p:sp>
          <p:nvSpPr>
            <p:cNvPr id="50" name="Left Brace 49"/>
            <p:cNvSpPr/>
            <p:nvPr/>
          </p:nvSpPr>
          <p:spPr bwMode="auto">
            <a:xfrm rot="16200000">
              <a:off x="2466082" y="2789517"/>
              <a:ext cx="358811" cy="1046230"/>
            </a:xfrm>
            <a:prstGeom prst="leftBrace">
              <a:avLst/>
            </a:prstGeom>
            <a:solidFill>
              <a:srgbClr val="8A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5400000">
              <a:off x="2448248" y="2665705"/>
              <a:ext cx="375953" cy="705365"/>
            </a:xfrm>
            <a:prstGeom prst="rect">
              <a:avLst/>
            </a:prstGeom>
            <a:solidFill>
              <a:srgbClr val="8A0000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ZA" sz="1050" b="1" i="1" dirty="0">
                  <a:solidFill>
                    <a:schemeClr val="bg1"/>
                  </a:solidFill>
                </a:rPr>
                <a:t>  </a:t>
              </a:r>
              <a:r>
                <a:rPr lang="en-ZA" sz="1400" b="1" i="1" dirty="0">
                  <a:solidFill>
                    <a:schemeClr val="bg1"/>
                  </a:solidFill>
                </a:rPr>
                <a:t>mSCOA</a:t>
              </a:r>
            </a:p>
          </p:txBody>
        </p:sp>
        <p:sp>
          <p:nvSpPr>
            <p:cNvPr id="54" name="Left Brace 53"/>
            <p:cNvSpPr/>
            <p:nvPr/>
          </p:nvSpPr>
          <p:spPr bwMode="auto">
            <a:xfrm>
              <a:off x="4184795" y="4321352"/>
              <a:ext cx="452730" cy="1046230"/>
            </a:xfrm>
            <a:prstGeom prst="leftBrace">
              <a:avLst/>
            </a:prstGeom>
            <a:solidFill>
              <a:srgbClr val="8A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12816" y="4437262"/>
              <a:ext cx="321517" cy="773640"/>
            </a:xfrm>
            <a:prstGeom prst="rect">
              <a:avLst/>
            </a:prstGeom>
            <a:solidFill>
              <a:srgbClr val="8A0000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ZA" sz="1400" b="1" i="1" dirty="0">
                  <a:solidFill>
                    <a:schemeClr val="bg1"/>
                  </a:solidFill>
                </a:rPr>
                <a:t>mSCOA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817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Tariff Setting - Process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57150" indent="0" algn="just">
              <a:buNone/>
            </a:pPr>
            <a:r>
              <a:rPr lang="en-US" sz="1650" dirty="0"/>
              <a:t>Tariff Policy – to guide the tariff setting process to ensure </a:t>
            </a:r>
            <a:r>
              <a:rPr lang="en-ZA" sz="1650" dirty="0"/>
              <a:t>tariffs are set on a rational basis</a:t>
            </a:r>
            <a:endParaRPr lang="en-US" sz="1650" dirty="0"/>
          </a:p>
          <a:p>
            <a:pPr marL="57150" indent="0" algn="just">
              <a:buNone/>
            </a:pPr>
            <a:r>
              <a:rPr lang="en-US" sz="1650" dirty="0"/>
              <a:t>Determine demand and service levels to facilitate </a:t>
            </a:r>
            <a:r>
              <a:rPr lang="en-US" sz="1650" u="sng" dirty="0"/>
              <a:t>the calculation of the full cost of service</a:t>
            </a:r>
          </a:p>
          <a:p>
            <a:pPr marL="57150" indent="0" algn="just">
              <a:buNone/>
            </a:pPr>
            <a:r>
              <a:rPr lang="en-US" sz="1650" dirty="0"/>
              <a:t>Budget - </a:t>
            </a:r>
            <a:r>
              <a:rPr lang="en-US" sz="1650" dirty="0" err="1"/>
              <a:t>utilise</a:t>
            </a:r>
            <a:r>
              <a:rPr lang="en-US" sz="1650" dirty="0"/>
              <a:t> information from different </a:t>
            </a:r>
            <a:r>
              <a:rPr lang="en-US" sz="1650" i="1" dirty="0" err="1"/>
              <a:t>m</a:t>
            </a:r>
            <a:r>
              <a:rPr lang="en-US" sz="1650" dirty="0" err="1"/>
              <a:t>SCOA</a:t>
            </a:r>
            <a:r>
              <a:rPr lang="en-US" sz="1650" dirty="0"/>
              <a:t> segments –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650" dirty="0"/>
              <a:t>Determine total of all transfers and other revenue streams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650" dirty="0"/>
              <a:t>Determination of full cost of providing the service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650" dirty="0"/>
              <a:t>Type of Services and Tariff Setting</a:t>
            </a:r>
            <a:r>
              <a:rPr lang="en-US" sz="1650" dirty="0"/>
              <a:t> for each service – operating surpluses from trading services to fund subsidised and community services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1650" dirty="0"/>
              <a:t>Determine funding deficit for the service to be recovered from service charges (tariffs)</a:t>
            </a:r>
          </a:p>
          <a:p>
            <a:pPr marL="0" indent="0" algn="just">
              <a:buNone/>
            </a:pPr>
            <a:r>
              <a:rPr lang="en-US" sz="1650" dirty="0"/>
              <a:t>Process for completion of tariff setting</a:t>
            </a:r>
          </a:p>
          <a:p>
            <a:pPr marL="685800" lvl="1" algn="just">
              <a:buFont typeface="Wingdings" panose="05000000000000000000" pitchFamily="2" charset="2"/>
              <a:buChar char="q"/>
            </a:pPr>
            <a:r>
              <a:rPr lang="en-US" sz="1650" dirty="0"/>
              <a:t>Calculate the ‘primary baseline’ tariff</a:t>
            </a:r>
          </a:p>
          <a:p>
            <a:pPr marL="685800" lvl="1" algn="just">
              <a:buFont typeface="Wingdings" panose="05000000000000000000" pitchFamily="2" charset="2"/>
              <a:buChar char="q"/>
            </a:pPr>
            <a:r>
              <a:rPr lang="en-ZA" sz="1650" dirty="0"/>
              <a:t>Revising the primary baseline tariff  to achieving strategic goals</a:t>
            </a:r>
          </a:p>
          <a:p>
            <a:pPr marL="1085850" lvl="2" algn="just">
              <a:buFont typeface="Wingdings" panose="05000000000000000000" pitchFamily="2" charset="2"/>
              <a:buChar char="§"/>
            </a:pPr>
            <a:r>
              <a:rPr lang="en-ZA" sz="1650" dirty="0"/>
              <a:t>Make some strategic decisions</a:t>
            </a:r>
          </a:p>
          <a:p>
            <a:pPr marL="1085850" lvl="2" algn="just">
              <a:buFont typeface="Wingdings" panose="05000000000000000000" pitchFamily="2" charset="2"/>
              <a:buChar char="§"/>
            </a:pPr>
            <a:r>
              <a:rPr lang="en-ZA" sz="1650" dirty="0"/>
              <a:t>Select a tariff structure</a:t>
            </a:r>
          </a:p>
          <a:p>
            <a:pPr marL="1085850" lvl="2" algn="just">
              <a:buFont typeface="Wingdings" panose="05000000000000000000" pitchFamily="2" charset="2"/>
              <a:buChar char="§"/>
            </a:pPr>
            <a:r>
              <a:rPr lang="en-ZA" sz="1650" dirty="0"/>
              <a:t>Revise the baseline tariff in line with strategic decisions and selected tariff structures</a:t>
            </a:r>
          </a:p>
          <a:p>
            <a:pPr marL="685800" lvl="1" algn="just">
              <a:buFont typeface="Wingdings" panose="05000000000000000000" pitchFamily="2" charset="2"/>
              <a:buChar char="q"/>
            </a:pPr>
            <a:r>
              <a:rPr lang="en-ZA" sz="1650" dirty="0"/>
              <a:t>Test adequacy and affordability of the tariff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25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448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Tariff Setting - Process 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r>
              <a:rPr lang="en-ZA" sz="1800" dirty="0"/>
              <a:t>Calculate the ‘primary baseline’ tariff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Primary baseline tariff is the departure point for tariff setting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800" dirty="0"/>
              <a:t>Mechanical calculation focussed on identifying a tariff that will achieve full cost recovery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Actual tariff levied may be above or below the primary baseline for some or all consumers types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Important to know the primary baseline tariff to understand the implications of setting a tariff below or above that level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The primary baseline tariff is simply calculated as the total cost divided by the number of baseline units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For water and electricity, the baseline tariff has a fixed and variable component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sz="1800" dirty="0"/>
              <a:t>Fixed component is the fixed costs divided by number of consumers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sz="1800" dirty="0"/>
              <a:t>Variable component is the variable costs divided by the total consumption of services (including any consumption that is given away free of charge)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The result will be a primary baseline tariff that is the same for all consumers and fully recovers all costs</a:t>
            </a:r>
          </a:p>
          <a:p>
            <a:pPr marL="0" indent="0" algn="just">
              <a:buNone/>
            </a:pP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26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448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Tariff Setting - Process 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r>
              <a:rPr lang="en-ZA" sz="1800" dirty="0"/>
              <a:t>Revising the primary baseline tariff  to achieving strategic goals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Tariffs are used to achieve a number of goals aside from full cost recovery - Goals might include: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Ensuring that services are affordable to domestic consumers or institutions,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Promoting local economic development by limiting the cost of services for commercial or industrial consumers,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Discouraging wasteful use of services by escalating the price of services consumed in large volumes.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27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321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Tariff Setting - Process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ZA" sz="1700" dirty="0"/>
              <a:t>Necessary to make some strategic decisions - Baseline tariff is then revised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700" dirty="0"/>
              <a:t>Does Tariff Policy prescribe a operating deficit or surplus on this particular service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700" dirty="0"/>
              <a:t>Do you plan to give some of this service away free of charge –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700" dirty="0"/>
              <a:t>Some levels of service provided free of charge for practical reasons - access water from communal standpipes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700" dirty="0"/>
              <a:t>FBS subsidised by the equitable share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700" dirty="0"/>
              <a:t>Is there a plan to subsidise the delivery of this service (excluding free basic service)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700" dirty="0"/>
              <a:t>Do you wish to limit the tariff that a particular consumer type pays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700" dirty="0"/>
              <a:t>Assist poor households by limiting tariffs to low income customers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700" dirty="0"/>
              <a:t>Provide support to institutions by limiting the size of their tariffs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700" dirty="0"/>
              <a:t>You may wish to promote local economic development by subsidising tariffs for commercial or industrial customers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700" dirty="0"/>
              <a:t>Do you wish to escalate the tariff levied on certain types of consumers to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700" dirty="0"/>
              <a:t>Discourage wasteful use of a service. For example, you may wish to discourage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700" dirty="0"/>
              <a:t>Escalated tariffs on some consumer types in order to cross-subsidise reduced tariffs levied on other consumer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28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44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Tariff Setting - Process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285750" algn="just">
              <a:buFont typeface="Wingdings" panose="05000000000000000000" pitchFamily="2" charset="2"/>
              <a:buChar char="q"/>
            </a:pPr>
            <a:r>
              <a:rPr lang="en-ZA" sz="1800" dirty="0"/>
              <a:t>Select a tariff structure</a:t>
            </a:r>
          </a:p>
          <a:p>
            <a:pPr marL="0" indent="0" algn="just">
              <a:buNone/>
            </a:pPr>
            <a:endParaRPr lang="en-ZA" sz="1800" dirty="0"/>
          </a:p>
          <a:p>
            <a:pPr marL="400050" lvl="1" indent="0" algn="just">
              <a:buNone/>
            </a:pPr>
            <a:r>
              <a:rPr lang="en-ZA" sz="1800" dirty="0"/>
              <a:t>Fixed charges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Recovers the fixed costs associated with providing the service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Serve as an availability charge on vacant stand where infrastructure has been installed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Fixed monthly fee charged per consumer, regardless of how much of a service that consumer uses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Simple to implement and very easy for customers to understand 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Are not pro-poor - low income domestic consumer and a high income domestic consumer pay the same charge - relatively more expensive for low income customer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Do not promote conservation or efficient management of a service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Fixed charges can be used for some services in combination with a consumption based charge</a:t>
            </a:r>
          </a:p>
          <a:p>
            <a:pPr marL="400050" lvl="1" indent="0" algn="just">
              <a:buNone/>
            </a:pP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29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44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382000" cy="838200"/>
          </a:xfrm>
        </p:spPr>
        <p:txBody>
          <a:bodyPr/>
          <a:lstStyle/>
          <a:p>
            <a:r>
              <a:rPr lang="en-US" dirty="0"/>
              <a:t>Example – Trading Services – Insufficient Cost Recovery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219201"/>
            <a:ext cx="8763000" cy="4800600"/>
          </a:xfrm>
        </p:spPr>
        <p:txBody>
          <a:bodyPr vert="horz"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3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518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Tariff Setting - Process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285750" algn="just">
              <a:buFont typeface="Wingdings" panose="05000000000000000000" pitchFamily="2" charset="2"/>
              <a:buChar char="q"/>
            </a:pPr>
            <a:r>
              <a:rPr lang="en-ZA" sz="1800" dirty="0"/>
              <a:t>Select a tariff structure</a:t>
            </a:r>
          </a:p>
          <a:p>
            <a:pPr marL="0" indent="0" algn="just">
              <a:buNone/>
            </a:pPr>
            <a:endParaRPr lang="en-ZA" sz="1800" dirty="0"/>
          </a:p>
          <a:p>
            <a:pPr marL="400050" lvl="1" indent="0" algn="just">
              <a:buNone/>
            </a:pPr>
            <a:r>
              <a:rPr lang="en-ZA" sz="1800" dirty="0"/>
              <a:t>Consumption based charges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Charges per unit of consumption (e.g. per kilolitre of water consumed, per grave dug or per library book borrowed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ZA" sz="1800" dirty="0"/>
              <a:t>Regarded as equitable </a:t>
            </a:r>
          </a:p>
          <a:p>
            <a:pPr marL="10858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Consumer who uses more of a service will pay more under this type of charge</a:t>
            </a:r>
          </a:p>
          <a:p>
            <a:pPr marL="1085850" lvl="2" algn="just">
              <a:buFont typeface="Wingdings" panose="05000000000000000000" pitchFamily="2" charset="2"/>
              <a:buChar char="ü"/>
            </a:pPr>
            <a:r>
              <a:rPr lang="en-ZA" sz="1800" dirty="0"/>
              <a:t>Consumers can restrict the amount that a service costs them by restricting their consumption of the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30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332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Tariff Setting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Different types of consumption based charge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/>
              <a:t>Uniform rate - Constant charge per unit consumed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/>
              <a:t>Rising block - </a:t>
            </a:r>
            <a:r>
              <a:rPr lang="en-ZA" sz="1800" dirty="0"/>
              <a:t>Charge per unit consumed rises as larger amounts are consumed</a:t>
            </a:r>
            <a:endParaRPr lang="en-US" sz="1800" dirty="0"/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/>
              <a:t>Seasonal - </a:t>
            </a:r>
            <a:r>
              <a:rPr lang="en-ZA" sz="1800" dirty="0"/>
              <a:t>Charge applied varies: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ZA" sz="1800" dirty="0"/>
              <a:t>By time of year (winter electricity tariffs)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ZA" sz="1800" dirty="0"/>
              <a:t> Daily during peak/off-peak times (electricity time of use tariff)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Revise the baseline tariff in line with strategic decisions and selected tariff structures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Primary baseline tariff is the tariff that will cover the full costs of providing the service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Strategic decisions outlined in the previous slides may require differentiated tariffs for some consumer types above or below the primary baseline level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A “revised baseline” tariff should be determined per consumer group with consideration of the strategic decisions made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/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914400" lvl="2" indent="0" algn="just">
              <a:buNone/>
            </a:pP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31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448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Tariff Setting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066800"/>
            <a:ext cx="8763000" cy="5105400"/>
          </a:xfrm>
        </p:spPr>
        <p:txBody>
          <a:bodyPr vert="horz"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Test </a:t>
            </a:r>
            <a:r>
              <a:rPr lang="en-ZA" sz="1800" b="1" i="1" u="sng" dirty="0"/>
              <a:t>adequacy</a:t>
            </a:r>
            <a:r>
              <a:rPr lang="en-ZA" sz="1800" dirty="0"/>
              <a:t> and affordability of the tariff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Will the tariff generate sufficient revenue to achieve policy principles determined for this service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800" dirty="0"/>
              <a:t>Tariffs should be tested by calculating the revenue that it will generate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800" dirty="0"/>
              <a:t>Testing done based on available data on: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ZA" sz="1800" dirty="0"/>
              <a:t> Numbers of consumers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ZA" sz="1800" dirty="0"/>
              <a:t>Levels of consumption</a:t>
            </a:r>
            <a:endParaRPr lang="en-US" sz="1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Test adequacy and </a:t>
            </a:r>
            <a:r>
              <a:rPr lang="en-ZA" sz="1800" b="1" i="1" u="sng" dirty="0"/>
              <a:t>affordability</a:t>
            </a:r>
            <a:r>
              <a:rPr lang="en-ZA" sz="1800" dirty="0"/>
              <a:t> of the tariff –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 Will the tariff be affordable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No point in setting tariffs that theoretically generate sufficient revenue if tariffs are so high that consumers will be unable to pay them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Assessing the affordability of the tariffs is thus an important step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Accurate determination of affordability can only really be achieved by conducting comprehensive surveys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In the absence of such surveys commonly applied rule of thumb that households should receive a bill for all municipal services (including assessment rates) that is no more than 15% of their income</a:t>
            </a:r>
          </a:p>
          <a:p>
            <a:pPr marL="514350" lvl="1" indent="0" algn="just">
              <a:buNone/>
            </a:pPr>
            <a:endParaRPr lang="en-Z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32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003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Tariff Setting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457200" lvl="1" indent="0" algn="just">
              <a:buNone/>
            </a:pPr>
            <a:endParaRPr lang="en-ZA" sz="1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1800" dirty="0"/>
              <a:t>Final step to complete tariff setting is to determine the rate randage for assessment rates that will achieve: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Council adopting a funded budget in line with prescripts of section 18 of the MFMA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ZA" sz="1800" dirty="0"/>
              <a:t>Budget provision for adequate cash backed surpluses to fund internally generate capital expenditure specifically for funding: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800" dirty="0"/>
              <a:t>New assets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ZA" sz="1800" dirty="0"/>
              <a:t>Renewal of existing assets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914400" lvl="2" indent="0" algn="just">
              <a:buNone/>
            </a:pP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33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185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420938"/>
            <a:ext cx="8532813" cy="1027112"/>
          </a:xfrm>
          <a:noFill/>
        </p:spPr>
        <p:txBody>
          <a:bodyPr/>
          <a:lstStyle/>
          <a:p>
            <a:pPr algn="ctr" eaLnBrk="1" hangingPunct="1"/>
            <a:br>
              <a:rPr lang="en-US" sz="3400" dirty="0">
                <a:latin typeface="Arial Bold" pitchFamily="1" charset="0"/>
                <a:ea typeface="Osaka" pitchFamily="1" charset="-128"/>
              </a:rPr>
            </a:br>
            <a:r>
              <a:rPr lang="en-US" sz="4800" b="1" dirty="0"/>
              <a:t>THANK YOU</a:t>
            </a:r>
            <a:br>
              <a:rPr lang="en-US" sz="4800" b="1" dirty="0"/>
            </a:br>
            <a:endParaRPr lang="en-US" sz="4800" dirty="0">
              <a:latin typeface="Arial Bold" pitchFamily="1" charset="0"/>
              <a:ea typeface="Osaka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3657600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dirty="0">
                <a:solidFill>
                  <a:schemeClr val="bg1"/>
                </a:solidFill>
              </a:rPr>
              <a:t>Acknowledgements</a:t>
            </a:r>
          </a:p>
          <a:p>
            <a:pPr lvl="0"/>
            <a:r>
              <a:rPr lang="en-ZA" sz="1200" dirty="0">
                <a:solidFill>
                  <a:schemeClr val="bg1"/>
                </a:solidFill>
              </a:rPr>
              <a:t>Setting Tariffs - A guide for local government in South Africa, Namibia and Botswana</a:t>
            </a:r>
          </a:p>
          <a:p>
            <a:pPr lvl="0"/>
            <a:r>
              <a:rPr lang="en-ZA" sz="1200" dirty="0">
                <a:solidFill>
                  <a:schemeClr val="bg1"/>
                </a:solidFill>
              </a:rPr>
              <a:t>National Treasury Costing Methodology Guideline for Local Government</a:t>
            </a:r>
          </a:p>
          <a:p>
            <a:pPr lvl="0"/>
            <a:r>
              <a:rPr lang="en-ZA" sz="1200" dirty="0">
                <a:solidFill>
                  <a:schemeClr val="bg1"/>
                </a:solidFill>
              </a:rPr>
              <a:t>Lekwa Local Municipality Tariff Policy</a:t>
            </a:r>
          </a:p>
          <a:p>
            <a:pPr lvl="0"/>
            <a:r>
              <a:rPr lang="en-ZA" sz="1200" i="1" dirty="0">
                <a:solidFill>
                  <a:schemeClr val="bg1"/>
                </a:solidFill>
              </a:rPr>
              <a:t>m</a:t>
            </a:r>
            <a:r>
              <a:rPr lang="en-ZA" sz="1200" dirty="0">
                <a:solidFill>
                  <a:schemeClr val="bg1"/>
                </a:solidFill>
              </a:rPr>
              <a:t>SCOA Project Summary Document</a:t>
            </a:r>
          </a:p>
          <a:p>
            <a:pPr lvl="0"/>
            <a:r>
              <a:rPr lang="en-ZA" sz="1200" i="1" dirty="0">
                <a:solidFill>
                  <a:schemeClr val="bg1"/>
                </a:solidFill>
              </a:rPr>
              <a:t>m</a:t>
            </a:r>
            <a:r>
              <a:rPr lang="en-ZA" sz="1200" dirty="0">
                <a:solidFill>
                  <a:schemeClr val="bg1"/>
                </a:solidFill>
              </a:rPr>
              <a:t>SCOA Chart V5.5</a:t>
            </a:r>
          </a:p>
          <a:p>
            <a:pPr lvl="0"/>
            <a:r>
              <a:rPr lang="en-ZA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27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Sources of Revenue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8" y="1034562"/>
            <a:ext cx="8763000" cy="5119378"/>
          </a:xfrm>
        </p:spPr>
        <p:txBody>
          <a:bodyPr vert="horz"/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572000" y="5105400"/>
            <a:ext cx="4395557" cy="1341397"/>
            <a:chOff x="0" y="20982"/>
            <a:chExt cx="3182124" cy="1258014"/>
          </a:xfrm>
        </p:grpSpPr>
        <p:sp>
          <p:nvSpPr>
            <p:cNvPr id="8" name="Rounded Rectangle 7"/>
            <p:cNvSpPr/>
            <p:nvPr/>
          </p:nvSpPr>
          <p:spPr>
            <a:xfrm>
              <a:off x="0" y="20982"/>
              <a:ext cx="3182124" cy="1258014"/>
            </a:xfrm>
            <a:prstGeom prst="roundRect">
              <a:avLst/>
            </a:prstGeom>
            <a:gradFill rotWithShape="1">
              <a:gsLst>
                <a:gs pos="0">
                  <a:srgbClr val="7B0000">
                    <a:shade val="51000"/>
                    <a:satMod val="130000"/>
                  </a:srgbClr>
                </a:gs>
                <a:gs pos="80000">
                  <a:srgbClr val="7B0000">
                    <a:shade val="93000"/>
                    <a:satMod val="130000"/>
                  </a:srgbClr>
                </a:gs>
                <a:gs pos="100000">
                  <a:srgbClr val="7B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9" name="Rounded Rectangle 4"/>
            <p:cNvSpPr/>
            <p:nvPr/>
          </p:nvSpPr>
          <p:spPr>
            <a:xfrm>
              <a:off x="60670" y="210306"/>
              <a:ext cx="3060785" cy="10072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390" tIns="36195" rIns="72390" bIns="36195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marL="171450" indent="-171450" defTabSz="844550" fontAlgn="auto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q"/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Assessment Rates &amp; Tariffs - most significant revenue source available to local authorities – Maximising Revenue Essential</a:t>
              </a: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6201" y="5145862"/>
            <a:ext cx="4114799" cy="1331137"/>
            <a:chOff x="-155657" y="125524"/>
            <a:chExt cx="3250553" cy="1258014"/>
          </a:xfrm>
        </p:grpSpPr>
        <p:sp>
          <p:nvSpPr>
            <p:cNvPr id="11" name="Rounded Rectangle 10"/>
            <p:cNvSpPr/>
            <p:nvPr/>
          </p:nvSpPr>
          <p:spPr>
            <a:xfrm>
              <a:off x="-155657" y="125524"/>
              <a:ext cx="3182124" cy="1258014"/>
            </a:xfrm>
            <a:prstGeom prst="roundRect">
              <a:avLst/>
            </a:prstGeom>
            <a:gradFill rotWithShape="1">
              <a:gsLst>
                <a:gs pos="0">
                  <a:srgbClr val="7B0000">
                    <a:shade val="51000"/>
                    <a:satMod val="130000"/>
                  </a:srgbClr>
                </a:gs>
                <a:gs pos="80000">
                  <a:srgbClr val="7B0000">
                    <a:shade val="93000"/>
                    <a:satMod val="130000"/>
                  </a:srgbClr>
                </a:gs>
                <a:gs pos="100000">
                  <a:srgbClr val="7B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2" name="Rounded Rectangle 4"/>
            <p:cNvSpPr/>
            <p:nvPr/>
          </p:nvSpPr>
          <p:spPr>
            <a:xfrm>
              <a:off x="34111" y="222000"/>
              <a:ext cx="3060785" cy="11351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390" tIns="36195" rIns="72390" bIns="36195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marL="171450" indent="-171450" defTabSz="844550" fontAlgn="auto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q"/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Tariffs - Service Charges – 45.4% of total municipal revenue</a:t>
              </a:r>
            </a:p>
            <a:p>
              <a:pPr marL="171450" indent="-171450" defTabSz="844550" fontAlgn="auto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q"/>
                <a:defRPr/>
              </a:pPr>
              <a:r>
                <a:rPr lang="en-ZA" i="1" dirty="0">
                  <a:solidFill>
                    <a:srgbClr val="FFFFFF"/>
                  </a:solidFill>
                </a:rPr>
                <a:t>Property rates – 15.8% of total municipal revenue</a:t>
              </a: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i="1" dirty="0">
                <a:solidFill>
                  <a:srgbClr val="FFFFFF"/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ZA" sz="12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6755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0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4953000"/>
          </a:xfrm>
        </p:spPr>
        <p:txBody>
          <a:bodyPr vert="horz"/>
          <a:lstStyle/>
          <a:p>
            <a:pPr marL="0" indent="0" algn="just">
              <a:buNone/>
            </a:pPr>
            <a:r>
              <a:rPr lang="en-US" sz="1800" b="1" dirty="0"/>
              <a:t>1. Annual Budget </a:t>
            </a:r>
            <a:r>
              <a:rPr lang="en-US" sz="1800" dirty="0"/>
              <a:t>- The main purpose of preparing a budget could be summarised as follows: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Provides detail of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dirty="0"/>
              <a:t>Revenue sources available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dirty="0"/>
              <a:t>Expenditure requirements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 Tool for implementation of Council policies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Forms the basis for control over revenue and expenditure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b="1" u="sng" dirty="0"/>
              <a:t>Forms the basis for tariff calculation</a:t>
            </a:r>
            <a:r>
              <a:rPr lang="en-US" sz="1800" b="1" dirty="0"/>
              <a:t> </a:t>
            </a:r>
            <a:r>
              <a:rPr lang="en-US" sz="1800" dirty="0"/>
              <a:t>– </a:t>
            </a:r>
            <a:r>
              <a:rPr lang="en-US" sz="1800" b="1" i="1" u="sng" dirty="0"/>
              <a:t>Cost of rendering the service</a:t>
            </a:r>
          </a:p>
          <a:p>
            <a:pPr marL="0" indent="0" algn="just">
              <a:buNone/>
            </a:pPr>
            <a:endParaRPr lang="en-US" sz="1800" b="1" i="1" u="sng" dirty="0"/>
          </a:p>
          <a:p>
            <a:pPr marL="0" indent="0" algn="just">
              <a:buNone/>
            </a:pPr>
            <a:r>
              <a:rPr lang="en-US" sz="1800" b="1" dirty="0"/>
              <a:t>2. Type of Services and Tariff Setting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Trading services (Full cost recovery plus a budgeted operating surplus)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Economic Services (Budgeted to break even – full cost recovery)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Subsidised services (Not full recovery of cost to provide the service – some tariffs)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/>
              <a:t>Community services (No tariffs – funded from assessment rates and surpluses from trading services)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5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38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r>
              <a:rPr lang="en-US" sz="1800" b="1" dirty="0"/>
              <a:t>3. Tariff Policy </a:t>
            </a:r>
          </a:p>
          <a:p>
            <a:pPr marL="0" indent="0" algn="just">
              <a:buNone/>
            </a:pPr>
            <a:r>
              <a:rPr lang="en-ZA" sz="1800" dirty="0"/>
              <a:t>The tariff policy is the key to transparent tariff setting that outlines how tariffs are  determined, monitored and reviewed to assure its citizens that tariffs are set on a rational basis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ZA" sz="1800" b="1" dirty="0"/>
              <a:t>Objective of the tariff policy is to ensure that: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dirty="0"/>
              <a:t>Tariffs of the Municipality conform to acceptable policy principles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dirty="0"/>
              <a:t>Municipal services are financially sustainable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dirty="0"/>
              <a:t>There is certainty in the Council and community of how the tariffs will be determined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dirty="0"/>
              <a:t>Tariffs of the Municipality comply with the applicable legislation</a:t>
            </a:r>
          </a:p>
          <a:p>
            <a:pPr marL="0" indent="0" algn="just">
              <a:buNone/>
            </a:pPr>
            <a:endParaRPr lang="en-ZA" sz="1800" dirty="0"/>
          </a:p>
          <a:p>
            <a:pPr algn="just">
              <a:buFont typeface="Wingdings" panose="05000000000000000000" pitchFamily="2" charset="2"/>
              <a:buChar char="q"/>
            </a:pPr>
            <a:endParaRPr lang="en-ZA" sz="14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6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053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143000"/>
            <a:ext cx="8763000" cy="5029200"/>
          </a:xfrm>
        </p:spPr>
        <p:txBody>
          <a:bodyPr vert="horz"/>
          <a:lstStyle/>
          <a:p>
            <a:pPr marL="0" indent="0" algn="just">
              <a:buNone/>
            </a:pPr>
            <a:r>
              <a:rPr lang="en-US" sz="1800" b="1" dirty="0"/>
              <a:t>3. Tariff Policy </a:t>
            </a:r>
          </a:p>
          <a:p>
            <a:pPr marL="0" indent="0" algn="just">
              <a:buNone/>
            </a:pPr>
            <a:r>
              <a:rPr lang="en-ZA" sz="1800" b="1" dirty="0"/>
              <a:t>Need for a tariff policy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b="1" dirty="0"/>
              <a:t>Revenue adequacy and certainty - the Municipality must: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Have access to adequate sources of revenue to enable it to carry out its functions.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Fully exploit the available sources of revenue to meet its developmental objectives;  and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Be reasonably certain of its revenue to allow for realistic planning</a:t>
            </a:r>
          </a:p>
          <a:p>
            <a:pPr marL="914400" lvl="2" indent="0" algn="just">
              <a:buNone/>
            </a:pPr>
            <a:endParaRPr lang="en-ZA" sz="1800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b="1" dirty="0"/>
              <a:t>Sustainability - Financial sustainability requires that the Municipality must ensure that: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 Its budget is properly funded  This means that the Municipality must ensure that:</a:t>
            </a:r>
          </a:p>
          <a:p>
            <a:pPr marL="2000250" lvl="4" indent="-285750" algn="just">
              <a:buFont typeface="Wingdings" panose="05000000000000000000" pitchFamily="2" charset="2"/>
              <a:buChar char="ü"/>
            </a:pPr>
            <a:r>
              <a:rPr lang="en-ZA" sz="1800" dirty="0"/>
              <a:t>Services are provided at affordable levels;  and</a:t>
            </a:r>
          </a:p>
          <a:p>
            <a:pPr marL="2000250" lvl="4" indent="-285750" algn="just">
              <a:buFont typeface="Wingdings" panose="05000000000000000000" pitchFamily="2" charset="2"/>
              <a:buChar char="ü"/>
            </a:pPr>
            <a:r>
              <a:rPr lang="en-ZA" sz="1800" dirty="0"/>
              <a:t>It is able to recover the costs of service delivery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ZA" sz="1800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7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89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8534400" cy="5334000"/>
          </a:xfrm>
        </p:spPr>
        <p:txBody>
          <a:bodyPr vert="horz"/>
          <a:lstStyle/>
          <a:p>
            <a:pPr marL="0" indent="0" algn="just">
              <a:buNone/>
            </a:pPr>
            <a:r>
              <a:rPr lang="en-ZA" sz="1800" b="1" dirty="0"/>
              <a:t>Need for a tariff policy (Continued)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b="1" dirty="0"/>
              <a:t>Effective and efficient usage of resources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Resources are scarce and must be used in the best possible way to ensure the maximum benefit for the community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Tariffs must accurately reflect the costs incurred in providing a service</a:t>
            </a:r>
          </a:p>
          <a:p>
            <a:pPr lvl="2" algn="just">
              <a:buFont typeface="Wingdings" panose="05000000000000000000" pitchFamily="2" charset="2"/>
              <a:buChar char="§"/>
            </a:pPr>
            <a:endParaRPr lang="en-ZA" sz="1800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b="1" dirty="0"/>
              <a:t>Accountability, transparency and good governance </a:t>
            </a:r>
            <a:r>
              <a:rPr lang="en-ZA" sz="1800" dirty="0"/>
              <a:t>- The Municipality must be accountable to the community for the use of its resources and must be able to: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Justify their expenditure decisions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Explain why and how the revenue necessary to sustain expenditure, is raised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Budgeting and tariff setting must be open to public scrutiny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The community should be part of the decision making process about how revenue is raised and spent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8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08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838200"/>
          </a:xfrm>
        </p:spPr>
        <p:txBody>
          <a:bodyPr/>
          <a:lstStyle/>
          <a:p>
            <a:r>
              <a:rPr lang="en-US" dirty="0"/>
              <a:t>Requirements for Proper Tariff Setting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8534400" cy="5334000"/>
          </a:xfrm>
        </p:spPr>
        <p:txBody>
          <a:bodyPr vert="horz"/>
          <a:lstStyle/>
          <a:p>
            <a:pPr marL="0" indent="0" algn="just">
              <a:buNone/>
            </a:pPr>
            <a:r>
              <a:rPr lang="en-ZA" sz="1800" b="1" dirty="0"/>
              <a:t>Need for a tariff policy (Continued)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ZA" sz="1800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b="1" dirty="0"/>
              <a:t>Equity (fairness)</a:t>
            </a:r>
            <a:r>
              <a:rPr lang="en-ZA" sz="1800" dirty="0"/>
              <a:t>–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The Municipality must treat members of the community equitably with regard to the provision of services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Users should pay for a service in proportion to the costs that are incurred in providing them with that service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Need for subsidisation, either from National government or cross-subsidisation from within the municipality</a:t>
            </a:r>
          </a:p>
          <a:p>
            <a:pPr marL="914400" lvl="2" indent="0" algn="just">
              <a:buNone/>
            </a:pPr>
            <a:endParaRPr lang="en-ZA" sz="1800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ZA" sz="1800" b="1" dirty="0"/>
              <a:t>Development and investment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ZA" sz="1800" dirty="0"/>
              <a:t>Meeting basic needs in the context of existing services and backlogs, will require increased investment in municipal infrastructure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9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63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fe50b6b98f897cf800d4d84fb3dd0e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F42C4F7-46DF-4CFC-A50D-0FE01E9E216B}"/>
</file>

<file path=customXml/itemProps2.xml><?xml version="1.0" encoding="utf-8"?>
<ds:datastoreItem xmlns:ds="http://schemas.openxmlformats.org/officeDocument/2006/customXml" ds:itemID="{790E4BD1-8E1E-4435-93AA-AA8EF43DE582}"/>
</file>

<file path=customXml/itemProps3.xml><?xml version="1.0" encoding="utf-8"?>
<ds:datastoreItem xmlns:ds="http://schemas.openxmlformats.org/officeDocument/2006/customXml" ds:itemID="{B87CABC5-E121-4CE7-BA64-EFEF23C6DAFD}"/>
</file>

<file path=docProps/app.xml><?xml version="1.0" encoding="utf-8"?>
<Properties xmlns="http://schemas.openxmlformats.org/officeDocument/2006/extended-properties" xmlns:vt="http://schemas.openxmlformats.org/officeDocument/2006/docPropsVTypes">
  <TotalTime>18121</TotalTime>
  <Words>3632</Words>
  <Application>Microsoft Office PowerPoint</Application>
  <PresentationFormat>On-screen Show (4:3)</PresentationFormat>
  <Paragraphs>488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Arial Bold</vt:lpstr>
      <vt:lpstr>Arial Bold Italic</vt:lpstr>
      <vt:lpstr>Calibri</vt:lpstr>
      <vt:lpstr>Osaka</vt:lpstr>
      <vt:lpstr>Wingdings</vt:lpstr>
      <vt:lpstr>Office Theme</vt:lpstr>
      <vt:lpstr>Blank Presentation</vt:lpstr>
      <vt:lpstr>  mSCOA GRAP Workshop    Tariff Setting Aligned to mSCOA</vt:lpstr>
      <vt:lpstr>Financial Results – Trading Services 2014/15</vt:lpstr>
      <vt:lpstr>Example – Trading Services – Insufficient Cost Recovery</vt:lpstr>
      <vt:lpstr>Main Sources of Revenue</vt:lpstr>
      <vt:lpstr>Requirements for Proper Tariff Setting</vt:lpstr>
      <vt:lpstr>Requirements for Proper Tariff Setting</vt:lpstr>
      <vt:lpstr>Requirements for Proper Tariff Setting</vt:lpstr>
      <vt:lpstr>Requirements for Proper Tariff Setting</vt:lpstr>
      <vt:lpstr>Requirements for Proper Tariff Setting</vt:lpstr>
      <vt:lpstr>Requirements for Proper Tariff Setting</vt:lpstr>
      <vt:lpstr>Requirements for Proper Tariff Setting</vt:lpstr>
      <vt:lpstr>Requirements for Proper Tariff Setting</vt:lpstr>
      <vt:lpstr>Requirements for Proper Tariff Setting</vt:lpstr>
      <vt:lpstr>Requirements for Proper Tariff Setting</vt:lpstr>
      <vt:lpstr>Requirements for Proper Tariff Setting</vt:lpstr>
      <vt:lpstr>Full Cost Recovery – Cost of Providing the Service – mSCOA Segments</vt:lpstr>
      <vt:lpstr>Full Cost Recovery – Cost of Providing the Service – mSCOA Segments</vt:lpstr>
      <vt:lpstr>Full Cost Recovery – Cost of Providing the Service – mSCOA Segments</vt:lpstr>
      <vt:lpstr>Full Cost Recovery – Cost of Providing the Service – mSCOA Segments</vt:lpstr>
      <vt:lpstr>Full Cost Recovery – Cost of Providing the Service – mSCOA Segments</vt:lpstr>
      <vt:lpstr>Full Cost Recovery – Cost of Providing the Service – mSCOA Segments</vt:lpstr>
      <vt:lpstr>Full Cost Recovery – Cost of Providing the Service – Cost Allocation Model</vt:lpstr>
      <vt:lpstr>Full Cost Recovery – Cost of Providing the Service – Cost Allocation Model</vt:lpstr>
      <vt:lpstr>Full Cost Recovery – Cost of Providing the Service</vt:lpstr>
      <vt:lpstr>Tariff Setting - Process </vt:lpstr>
      <vt:lpstr>Tariff Setting - Process  </vt:lpstr>
      <vt:lpstr>Tariff Setting - Process  </vt:lpstr>
      <vt:lpstr>Tariff Setting - Process </vt:lpstr>
      <vt:lpstr>Tariff Setting - Process </vt:lpstr>
      <vt:lpstr>Tariff Setting - Process </vt:lpstr>
      <vt:lpstr>Tariff Setting </vt:lpstr>
      <vt:lpstr>Tariff Setting </vt:lpstr>
      <vt:lpstr>Tariff Setting </vt:lpstr>
      <vt:lpstr>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Venter</dc:creator>
  <cp:lastModifiedBy>IMFO Communication</cp:lastModifiedBy>
  <cp:revision>273</cp:revision>
  <cp:lastPrinted>2012-09-18T07:40:35Z</cp:lastPrinted>
  <dcterms:created xsi:type="dcterms:W3CDTF">2011-11-16T07:49:28Z</dcterms:created>
  <dcterms:modified xsi:type="dcterms:W3CDTF">2016-07-11T06:32:19Z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0x010100F6D77BA75D44BC469ABAE46C07B5E9FF</vt:lpwstr>
  </property>
</Properties>
</file>