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1" r:id="rId5"/>
    <p:sldMasterId id="2147483707" r:id="rId6"/>
  </p:sldMasterIdLst>
  <p:notesMasterIdLst>
    <p:notesMasterId r:id="rId20"/>
  </p:notesMasterIdLst>
  <p:handoutMasterIdLst>
    <p:handoutMasterId r:id="rId21"/>
  </p:handoutMasterIdLst>
  <p:sldIdLst>
    <p:sldId id="456" r:id="rId7"/>
    <p:sldId id="586" r:id="rId8"/>
    <p:sldId id="472" r:id="rId9"/>
    <p:sldId id="587" r:id="rId10"/>
    <p:sldId id="574" r:id="rId11"/>
    <p:sldId id="590" r:id="rId12"/>
    <p:sldId id="467" r:id="rId13"/>
    <p:sldId id="576" r:id="rId14"/>
    <p:sldId id="575" r:id="rId15"/>
    <p:sldId id="588" r:id="rId16"/>
    <p:sldId id="589" r:id="rId17"/>
    <p:sldId id="559" r:id="rId18"/>
    <p:sldId id="465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556" initials="0" lastIdx="2" clrIdx="0"/>
  <p:cmAuthor id="1" name="3796" initials="3" lastIdx="1" clrIdx="1"/>
  <p:cmAuthor id="2" name="Cornell Botha" initials="CB" lastIdx="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EE2"/>
    <a:srgbClr val="B90400"/>
    <a:srgbClr val="009900"/>
    <a:srgbClr val="F46F0C"/>
    <a:srgbClr val="FF9933"/>
    <a:srgbClr val="D6D6D6"/>
    <a:srgbClr val="FEF4EC"/>
    <a:srgbClr val="FEF1E6"/>
    <a:srgbClr val="60DDEE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8" autoAdjust="0"/>
    <p:restoredTop sz="95201" autoAdjust="0"/>
  </p:normalViewPr>
  <p:slideViewPr>
    <p:cSldViewPr>
      <p:cViewPr varScale="1">
        <p:scale>
          <a:sx n="132" d="100"/>
          <a:sy n="132" d="100"/>
        </p:scale>
        <p:origin x="59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5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69086-AB1B-43AC-A851-1AB2A8CC8569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5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954D-3A38-4932-A6FF-0ED06AE2B3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09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3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3" y="4415791"/>
            <a:ext cx="5140961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3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3CFC1B-0E00-4C88-84C7-CCC0463C4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10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1927" y="8831264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618E4FE-2225-489C-B5CE-1C2FC64D378D}" type="slidenum">
              <a:rPr lang="en-US" altLang="en-US" sz="1200" smtClean="0">
                <a:solidFill>
                  <a:prstClr val="black"/>
                </a:solidFill>
              </a:rPr>
              <a:pPr algn="r"/>
              <a:t>1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59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BE101-F502-4386-9910-A135AE2A55CE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276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8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BE101-F502-4386-9910-A135AE2A55CE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85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820C4A-A7F1-4B88-97FD-103EF1BF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ECF9-1465-4EF3-B65A-1F170372943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FAC0-C71A-4374-BA6C-CC6F09EAD34A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8EEF-8F06-419A-BB52-93B8A358BE80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2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1269-DB33-4A37-B1BE-55457D54804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63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9E1D-C5C2-4A43-A824-8263E48D6CE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5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4EB-5A86-4CC5-B2E7-F40A65B85DA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10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D527-444D-48EA-8D22-CE6637E46A9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53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30E50-4B6A-4AD1-8862-F1363791C23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77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18FB4-AD1F-47A4-9384-00CD5F52A51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A13A-D6C5-4836-84A0-9EBF800D872B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9CFB-5521-4678-B011-3614EFC0CBE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0BDF-C1D3-4A84-A310-634CC8255591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24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820C4A-A7F1-4B88-97FD-103EF1BF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0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9A0B-050D-4155-853A-3F440EC7EC8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DD07-E551-4080-834D-8DF4EAB96AC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4576-B670-40AC-95FC-9F33BDCC676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F379-0440-461B-BC01-BC2256C3CC4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C72D-A64A-4C11-8384-EFC764D6877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A129-6BC7-4DD3-9CC2-BFA88DDA8F0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E998-2B83-40B8-8585-95F380756812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93A48D7A-90BD-4FC4-BA69-5234ABFB3132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E3A37BA-F6D7-422C-BD8E-63E1F17A326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6725" y="1557338"/>
            <a:ext cx="8281988" cy="3240087"/>
          </a:xfrm>
        </p:spPr>
        <p:txBody>
          <a:bodyPr/>
          <a:lstStyle/>
          <a:p>
            <a:pPr algn="ctr" eaLnBrk="1" hangingPunct="1"/>
            <a:r>
              <a:rPr lang="en-ZA" altLang="en-US" sz="3200" dirty="0" err="1" smtClean="0">
                <a:latin typeface="Arial Bold" pitchFamily="34" charset="0"/>
                <a:ea typeface="Osaka"/>
                <a:cs typeface="Osaka"/>
              </a:rPr>
              <a:t>mSCOA</a:t>
            </a:r>
            <a: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  <a:t> Reporting Reference Group</a:t>
            </a:r>
            <a:b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</a:br>
            <a: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  <a:t>2 March 2017</a:t>
            </a:r>
            <a:b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</a:br>
            <a: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  <a:t/>
            </a:r>
            <a:b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</a:br>
            <a:endParaRPr lang="en-ZA" altLang="en-US" sz="2400" dirty="0" smtClean="0">
              <a:latin typeface="Arial Bold" pitchFamily="34" charset="0"/>
              <a:ea typeface="Osaka"/>
              <a:cs typeface="Osaka"/>
            </a:endParaRPr>
          </a:p>
        </p:txBody>
      </p:sp>
      <p:sp>
        <p:nvSpPr>
          <p:cNvPr id="10244" name="Rectangle 14"/>
          <p:cNvSpPr>
            <a:spLocks noChangeArrowheads="1"/>
          </p:cNvSpPr>
          <p:nvPr/>
        </p:nvSpPr>
        <p:spPr bwMode="auto">
          <a:xfrm>
            <a:off x="0" y="4764088"/>
            <a:ext cx="8689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en-US" sz="1400" b="1" dirty="0" smtClean="0">
                <a:solidFill>
                  <a:srgbClr val="FFFFFF"/>
                </a:solidFill>
                <a:latin typeface="Calibri" pitchFamily="34" charset="0"/>
                <a:ea typeface="Osaka"/>
                <a:cs typeface="Osaka"/>
              </a:rPr>
              <a:t>Presented by National Treasury</a:t>
            </a:r>
            <a:endParaRPr lang="en-US" altLang="en-US" sz="1400" dirty="0" smtClean="0">
              <a:solidFill>
                <a:srgbClr val="FFFFFF"/>
              </a:solidFill>
              <a:latin typeface="Calibri" pitchFamily="34" charset="0"/>
              <a:ea typeface="Osaka"/>
              <a:cs typeface="Osak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Two separate databases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7F379-0440-461B-BC01-BC2256C3CC41}" type="slidenum">
              <a:rPr lang="en-US" smtClean="0"/>
              <a:pPr>
                <a:defRPr/>
              </a:pPr>
              <a:t>10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985" y="1124744"/>
            <a:ext cx="2963554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2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Producing publications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7F379-0440-461B-BC01-BC2256C3CC41}" type="slidenum">
              <a:rPr lang="en-US" smtClean="0"/>
              <a:pPr>
                <a:defRPr/>
              </a:pPr>
              <a:t>11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>
          <a:xfrm>
            <a:off x="395536" y="1196752"/>
            <a:ext cx="8159824" cy="5276056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ZA" b="1" kern="0" dirty="0" smtClean="0"/>
              <a:t>For all publications the LGDRS will be the source</a:t>
            </a:r>
          </a:p>
          <a:p>
            <a:pPr lvl="1"/>
            <a:r>
              <a:rPr lang="en-ZA" kern="0" dirty="0" smtClean="0"/>
              <a:t>The current reporting database will remain in place and will remain functional until the </a:t>
            </a:r>
            <a:r>
              <a:rPr lang="en-ZA" kern="0" dirty="0" err="1" smtClean="0"/>
              <a:t>mSCOA</a:t>
            </a:r>
            <a:r>
              <a:rPr lang="en-ZA" kern="0" dirty="0" smtClean="0"/>
              <a:t> reporting is of good enough quality to become the main source of information</a:t>
            </a:r>
          </a:p>
          <a:p>
            <a:pPr lvl="1"/>
            <a:r>
              <a:rPr lang="en-ZA" kern="0" dirty="0" smtClean="0"/>
              <a:t>Therefore the Appendix B returns must still be submitted until the vendors are able to prepare </a:t>
            </a:r>
            <a:r>
              <a:rPr lang="en-ZA" kern="0" dirty="0" err="1" smtClean="0"/>
              <a:t>mSCOA</a:t>
            </a:r>
            <a:r>
              <a:rPr lang="en-ZA" kern="0" dirty="0" smtClean="0"/>
              <a:t> submissions that pass the validation tests</a:t>
            </a:r>
          </a:p>
          <a:p>
            <a:pPr lvl="1"/>
            <a:r>
              <a:rPr lang="en-ZA" kern="0" dirty="0" smtClean="0"/>
              <a:t>The switch over will be done </a:t>
            </a:r>
            <a:r>
              <a:rPr lang="en-ZA" b="1" kern="0" dirty="0" smtClean="0"/>
              <a:t>FOR ALL </a:t>
            </a:r>
            <a:r>
              <a:rPr lang="en-ZA" kern="0" dirty="0" smtClean="0"/>
              <a:t>at the beginning of a financial year </a:t>
            </a:r>
            <a:r>
              <a:rPr lang="en-ZA" b="1" kern="0" dirty="0" smtClean="0"/>
              <a:t>WHEN ALL ARE ON THE SAME LEVEL</a:t>
            </a:r>
          </a:p>
          <a:p>
            <a:pPr lvl="1"/>
            <a:r>
              <a:rPr lang="en-ZA" kern="0" dirty="0" smtClean="0"/>
              <a:t>The MBRR schedules will be used as the benchmark:</a:t>
            </a:r>
          </a:p>
          <a:p>
            <a:pPr lvl="2"/>
            <a:r>
              <a:rPr lang="en-ZA" kern="0" dirty="0" smtClean="0"/>
              <a:t>Compare A1/C schedule based on Appendix B returns</a:t>
            </a:r>
          </a:p>
          <a:p>
            <a:pPr marL="914400" lvl="2" indent="0">
              <a:buFontTx/>
              <a:buNone/>
            </a:pPr>
            <a:r>
              <a:rPr lang="en-ZA" kern="0" dirty="0" smtClean="0"/>
              <a:t>To</a:t>
            </a:r>
          </a:p>
          <a:p>
            <a:pPr marL="914400" lvl="2" indent="0">
              <a:buFontTx/>
              <a:buNone/>
            </a:pPr>
            <a:r>
              <a:rPr lang="en-ZA" kern="0" dirty="0" smtClean="0"/>
              <a:t>A1 / C Schedule based on </a:t>
            </a:r>
            <a:r>
              <a:rPr lang="en-ZA" kern="0" dirty="0" err="1" smtClean="0"/>
              <a:t>mSCOA</a:t>
            </a:r>
            <a:r>
              <a:rPr lang="en-ZA" kern="0" dirty="0" smtClean="0"/>
              <a:t> database</a:t>
            </a:r>
          </a:p>
          <a:p>
            <a:pPr marL="914400" lvl="2" indent="0">
              <a:buFontTx/>
              <a:buNone/>
            </a:pPr>
            <a:r>
              <a:rPr lang="en-ZA" kern="0" dirty="0" smtClean="0"/>
              <a:t>To</a:t>
            </a:r>
          </a:p>
          <a:p>
            <a:pPr marL="914400" lvl="2" indent="0">
              <a:buFontTx/>
              <a:buNone/>
            </a:pPr>
            <a:r>
              <a:rPr lang="en-ZA" kern="0" dirty="0" smtClean="0"/>
              <a:t>Signed schedule at municipality</a:t>
            </a:r>
          </a:p>
          <a:p>
            <a:pPr marL="914400" lvl="2" indent="0">
              <a:buFontTx/>
              <a:buNone/>
            </a:pPr>
            <a:r>
              <a:rPr lang="en-ZA" kern="0" dirty="0" smtClean="0"/>
              <a:t> </a:t>
            </a:r>
          </a:p>
          <a:p>
            <a:endParaRPr lang="en-ZA" kern="0" dirty="0"/>
          </a:p>
        </p:txBody>
      </p:sp>
    </p:spTree>
    <p:extLst>
      <p:ext uri="{BB962C8B-B14F-4D97-AF65-F5344CB8AC3E}">
        <p14:creationId xmlns:p14="http://schemas.microsoft.com/office/powerpoint/2010/main" val="258749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forward</a:t>
            </a:r>
            <a:endParaRPr lang="en-US" dirty="0"/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>
          <a:xfrm>
            <a:off x="152400" y="1124744"/>
            <a:ext cx="8763000" cy="5544616"/>
          </a:xfrm>
          <a:ln>
            <a:solidFill>
              <a:srgbClr val="C00000"/>
            </a:solidFill>
          </a:ln>
        </p:spPr>
        <p:txBody>
          <a:bodyPr vert="horz"/>
          <a:lstStyle/>
          <a:p>
            <a:r>
              <a:rPr lang="en-US" b="1" dirty="0" smtClean="0"/>
              <a:t>REMEMBER</a:t>
            </a:r>
            <a:r>
              <a:rPr lang="en-US" dirty="0" smtClean="0"/>
              <a:t> that the MBRR reporting requirements for the different schedules is still required. </a:t>
            </a:r>
            <a:r>
              <a:rPr lang="en-US" b="1" dirty="0" smtClean="0"/>
              <a:t>VERIFICATION will be done by the municipality using these formats!!</a:t>
            </a:r>
          </a:p>
          <a:p>
            <a:endParaRPr lang="en-US" b="1" dirty="0" smtClean="0"/>
          </a:p>
          <a:p>
            <a:r>
              <a:rPr lang="en-US" b="1" dirty="0" smtClean="0"/>
              <a:t>Ensure</a:t>
            </a:r>
            <a:r>
              <a:rPr lang="en-US" dirty="0" smtClean="0"/>
              <a:t> that reporting on a financial year is concluded in the same version. Validation of submissions will be linked to the version prescribe for that financial year.</a:t>
            </a:r>
          </a:p>
          <a:p>
            <a:endParaRPr lang="en-US" dirty="0" smtClean="0"/>
          </a:p>
          <a:p>
            <a:r>
              <a:rPr lang="en-US" dirty="0" smtClean="0"/>
              <a:t>Register of approved amendments on website and circulated</a:t>
            </a:r>
          </a:p>
          <a:p>
            <a:r>
              <a:rPr lang="en-US" dirty="0" smtClean="0"/>
              <a:t>Produce </a:t>
            </a:r>
            <a:r>
              <a:rPr lang="en-US" smtClean="0"/>
              <a:t>new version of XML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5ECF9-1465-4EF3-B65A-1F1703729436}" type="slidenum">
              <a:rPr lang="en-US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pPr>
                <a:defRPr/>
              </a:pPr>
              <a:t>12</a:t>
            </a:fld>
            <a:endParaRPr lang="en-US" sz="1400" b="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909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107504" y="1772816"/>
            <a:ext cx="8366571" cy="1944216"/>
          </a:xfrm>
          <a:noFill/>
        </p:spPr>
        <p:txBody>
          <a:bodyPr/>
          <a:lstStyle/>
          <a:p>
            <a:pPr algn="ctr" eaLnBrk="1" hangingPunct="1"/>
            <a:r>
              <a:rPr lang="en-US" sz="5400" b="1" dirty="0" smtClean="0"/>
              <a:t>THANK YOU </a:t>
            </a:r>
            <a:endParaRPr lang="en-US" sz="54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Agenda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ZA" dirty="0"/>
              <a:t>Purpose of Reporting Ref Group</a:t>
            </a:r>
          </a:p>
          <a:p>
            <a:pPr lvl="0"/>
            <a:r>
              <a:rPr lang="en-ZA" dirty="0"/>
              <a:t>Context in which Reporting Ref Group will function</a:t>
            </a:r>
          </a:p>
          <a:p>
            <a:pPr lvl="0"/>
            <a:r>
              <a:rPr lang="en-ZA" dirty="0"/>
              <a:t>Identification and prioritisation of reporting challenges</a:t>
            </a:r>
          </a:p>
          <a:p>
            <a:pPr lvl="0"/>
            <a:r>
              <a:rPr lang="en-ZA" dirty="0"/>
              <a:t>Getting the basics </a:t>
            </a:r>
            <a:r>
              <a:rPr lang="en-ZA" dirty="0" smtClean="0"/>
              <a:t>right</a:t>
            </a:r>
          </a:p>
          <a:p>
            <a:pPr lvl="1"/>
            <a:r>
              <a:rPr lang="en-ZA" dirty="0" smtClean="0"/>
              <a:t>Registration for LG Upload Portal (Cornell)</a:t>
            </a:r>
          </a:p>
          <a:p>
            <a:pPr lvl="1"/>
            <a:r>
              <a:rPr lang="en-ZA" dirty="0" smtClean="0"/>
              <a:t>Feedback on stress test conducted on 1 March 2017 (Trevor)</a:t>
            </a:r>
          </a:p>
          <a:p>
            <a:pPr lvl="1"/>
            <a:r>
              <a:rPr lang="en-ZA" dirty="0" smtClean="0"/>
              <a:t>Registration of reporting queries / requests on FAQ (Cornell)</a:t>
            </a:r>
          </a:p>
          <a:p>
            <a:pPr lvl="1"/>
            <a:r>
              <a:rPr lang="en-ZA" dirty="0" smtClean="0"/>
              <a:t>Format of the financial datasets (Marina)</a:t>
            </a:r>
          </a:p>
          <a:p>
            <a:pPr lvl="1"/>
            <a:r>
              <a:rPr lang="en-ZA" dirty="0" smtClean="0"/>
              <a:t>Format of the non-financial datasets supporting financial datasets and reporting (Marina)</a:t>
            </a:r>
            <a:endParaRPr lang="en-ZA" dirty="0"/>
          </a:p>
          <a:p>
            <a:pPr lvl="0"/>
            <a:r>
              <a:rPr lang="en-ZA" dirty="0"/>
              <a:t>Dealing with challenges on A1 schedule for TABB reporting purposes</a:t>
            </a:r>
          </a:p>
          <a:p>
            <a:pPr lvl="0"/>
            <a:r>
              <a:rPr lang="en-ZA" dirty="0"/>
              <a:t>General work arounds to be implemented</a:t>
            </a:r>
          </a:p>
          <a:p>
            <a:pPr lvl="0"/>
            <a:r>
              <a:rPr lang="en-ZA" dirty="0"/>
              <a:t>The way forward and frequency of meetings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4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 dirty="0" smtClean="0"/>
              <a:t>Purpose of the Reporting Reference Group</a:t>
            </a:r>
            <a:endParaRPr lang="en-ZA" sz="2400" b="1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152400" y="1124744"/>
            <a:ext cx="8763000" cy="5373960"/>
          </a:xfrm>
        </p:spPr>
        <p:txBody>
          <a:bodyPr vert="horz"/>
          <a:lstStyle/>
          <a:p>
            <a:r>
              <a:rPr lang="en-ZA" dirty="0" smtClean="0"/>
              <a:t>Not a decision making body</a:t>
            </a:r>
          </a:p>
          <a:p>
            <a:r>
              <a:rPr lang="en-ZA" dirty="0" smtClean="0"/>
              <a:t>Main purpose</a:t>
            </a:r>
          </a:p>
          <a:p>
            <a:pPr lvl="1"/>
            <a:r>
              <a:rPr lang="en-ZA" dirty="0" smtClean="0"/>
              <a:t>Open channel for support on production of datasets</a:t>
            </a:r>
          </a:p>
          <a:p>
            <a:pPr lvl="1"/>
            <a:r>
              <a:rPr lang="en-ZA" dirty="0" smtClean="0"/>
              <a:t>Understanding of validation rules and reports</a:t>
            </a:r>
          </a:p>
          <a:p>
            <a:pPr lvl="1"/>
            <a:r>
              <a:rPr lang="en-ZA" dirty="0" smtClean="0"/>
              <a:t>Standardisation of the production of MBRR schedules</a:t>
            </a:r>
          </a:p>
          <a:p>
            <a:pPr lvl="1"/>
            <a:r>
              <a:rPr lang="en-ZA" dirty="0" smtClean="0"/>
              <a:t>Influence the next version of </a:t>
            </a:r>
            <a:r>
              <a:rPr lang="en-ZA" dirty="0" err="1" smtClean="0"/>
              <a:t>mSCOA</a:t>
            </a:r>
            <a:r>
              <a:rPr lang="en-ZA" dirty="0" smtClean="0"/>
              <a:t> classification framework</a:t>
            </a:r>
          </a:p>
          <a:p>
            <a:pPr lvl="1"/>
            <a:r>
              <a:rPr lang="en-ZA" dirty="0" smtClean="0"/>
              <a:t>Find implementable work arounds for challenges</a:t>
            </a:r>
          </a:p>
          <a:p>
            <a:r>
              <a:rPr lang="en-ZA" dirty="0" smtClean="0"/>
              <a:t>Keep a register of all issues on website</a:t>
            </a:r>
          </a:p>
          <a:p>
            <a:r>
              <a:rPr lang="en-ZA" dirty="0" smtClean="0"/>
              <a:t>Ensure that work arounds and guidelines issued are implemented at municipalities</a:t>
            </a:r>
          </a:p>
          <a:p>
            <a:endParaRPr lang="en-ZA" dirty="0"/>
          </a:p>
          <a:p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marL="0" indent="0">
              <a:buNone/>
            </a:pPr>
            <a:r>
              <a:rPr lang="en-ZA" dirty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2267744" y="1412776"/>
            <a:ext cx="4752528" cy="4536504"/>
          </a:xfrm>
          <a:prstGeom prst="rect">
            <a:avLst/>
          </a:prstGeom>
          <a:solidFill>
            <a:srgbClr val="FEEEE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mSCOA</a:t>
            </a: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framework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699792" y="1844824"/>
            <a:ext cx="3960440" cy="374441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MBRR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131840" y="2276872"/>
            <a:ext cx="3128618" cy="2880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dirty="0" smtClean="0"/>
              <a:t>Section 71 reporting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Context of the Reporting Reference Group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en-US" sz="1400" b="0" dirty="0">
              <a:solidFill>
                <a:srgbClr val="000000"/>
              </a:solidFill>
            </a:endParaRPr>
          </a:p>
        </p:txBody>
      </p:sp>
      <p:sp>
        <p:nvSpPr>
          <p:cNvPr id="13" name="Frame 12"/>
          <p:cNvSpPr/>
          <p:nvPr/>
        </p:nvSpPr>
        <p:spPr bwMode="auto">
          <a:xfrm>
            <a:off x="3563888" y="2780928"/>
            <a:ext cx="2232248" cy="1656184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MFMA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395536" y="2798500"/>
            <a:ext cx="1512168" cy="10625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GRAP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395536" y="4221088"/>
            <a:ext cx="1584176" cy="122413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ASB</a:t>
            </a:r>
          </a:p>
        </p:txBody>
      </p:sp>
      <p:sp>
        <p:nvSpPr>
          <p:cNvPr id="20" name="Down Arrow 19"/>
          <p:cNvSpPr/>
          <p:nvPr/>
        </p:nvSpPr>
        <p:spPr bwMode="auto">
          <a:xfrm rot="5400000">
            <a:off x="7506326" y="1646802"/>
            <a:ext cx="936104" cy="16201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NERSA</a:t>
            </a:r>
          </a:p>
        </p:txBody>
      </p:sp>
      <p:sp>
        <p:nvSpPr>
          <p:cNvPr id="21" name="Down Arrow 20"/>
          <p:cNvSpPr/>
          <p:nvPr/>
        </p:nvSpPr>
        <p:spPr bwMode="auto">
          <a:xfrm rot="5400000">
            <a:off x="7578334" y="746702"/>
            <a:ext cx="864096" cy="16201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dirty="0" smtClean="0"/>
              <a:t>DWS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395536" y="1340768"/>
            <a:ext cx="1512168" cy="10432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dirty="0" smtClean="0"/>
              <a:t>VAT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 rot="5400000">
            <a:off x="7506326" y="2582906"/>
            <a:ext cx="936104" cy="16201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CIDMS</a:t>
            </a:r>
          </a:p>
        </p:txBody>
      </p:sp>
      <p:sp>
        <p:nvSpPr>
          <p:cNvPr id="19" name="Down Arrow 18"/>
          <p:cNvSpPr/>
          <p:nvPr/>
        </p:nvSpPr>
        <p:spPr bwMode="auto">
          <a:xfrm rot="5400000">
            <a:off x="7506326" y="3519010"/>
            <a:ext cx="936104" cy="16201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SARB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 rot="5400000">
            <a:off x="7506326" y="4455114"/>
            <a:ext cx="936104" cy="16201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AG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5400000">
            <a:off x="7506326" y="5364950"/>
            <a:ext cx="936104" cy="16201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SARS</a:t>
            </a: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25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 dirty="0" smtClean="0"/>
              <a:t>Identify Reporting challenges</a:t>
            </a:r>
            <a:endParaRPr lang="en-ZA" sz="2400" b="1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152400" y="1124744"/>
            <a:ext cx="8763000" cy="5373960"/>
          </a:xfrm>
        </p:spPr>
        <p:txBody>
          <a:bodyPr vert="horz"/>
          <a:lstStyle/>
          <a:p>
            <a:pPr marL="0" indent="0">
              <a:buNone/>
            </a:pPr>
            <a:endParaRPr lang="en-ZA" dirty="0"/>
          </a:p>
          <a:p>
            <a:r>
              <a:rPr lang="en-ZA" dirty="0" smtClean="0"/>
              <a:t>Registrations on the LG Upload portal</a:t>
            </a:r>
          </a:p>
          <a:p>
            <a:r>
              <a:rPr lang="en-ZA" dirty="0" smtClean="0"/>
              <a:t>Correct contact detail registered on LGDRS</a:t>
            </a:r>
            <a:endParaRPr lang="en-ZA" dirty="0" smtClean="0"/>
          </a:p>
          <a:p>
            <a:r>
              <a:rPr lang="en-ZA" dirty="0" smtClean="0"/>
              <a:t>Format </a:t>
            </a:r>
            <a:r>
              <a:rPr lang="en-ZA" dirty="0"/>
              <a:t>of financial datasets</a:t>
            </a:r>
          </a:p>
          <a:p>
            <a:r>
              <a:rPr lang="en-ZA" dirty="0" smtClean="0"/>
              <a:t>Definition of validation rules</a:t>
            </a:r>
          </a:p>
          <a:p>
            <a:r>
              <a:rPr lang="en-ZA" dirty="0" smtClean="0"/>
              <a:t>Production of MBRR schedules</a:t>
            </a:r>
          </a:p>
          <a:p>
            <a:r>
              <a:rPr lang="en-ZA" dirty="0" smtClean="0"/>
              <a:t>Management and control reports</a:t>
            </a:r>
          </a:p>
          <a:p>
            <a:r>
              <a:rPr lang="en-ZA" dirty="0"/>
              <a:t>Continuity of publications</a:t>
            </a:r>
            <a:endParaRPr lang="en-ZA" dirty="0" smtClean="0"/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5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107504" y="1772816"/>
            <a:ext cx="8366571" cy="1944216"/>
          </a:xfrm>
          <a:noFill/>
        </p:spPr>
        <p:txBody>
          <a:bodyPr/>
          <a:lstStyle/>
          <a:p>
            <a:pPr algn="ctr" eaLnBrk="1" hangingPunct="1"/>
            <a:r>
              <a:rPr lang="en-US" sz="5400" b="1" dirty="0" smtClean="0"/>
              <a:t>The way forward</a:t>
            </a:r>
            <a:endParaRPr lang="en-US" sz="54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14536"/>
            <a:ext cx="8928992" cy="838200"/>
          </a:xfrm>
        </p:spPr>
        <p:txBody>
          <a:bodyPr/>
          <a:lstStyle/>
          <a:p>
            <a:r>
              <a:rPr lang="en-ZA" sz="3200" b="1" dirty="0" smtClean="0"/>
              <a:t>New </a:t>
            </a:r>
            <a:r>
              <a:rPr lang="en-ZA" sz="3200" b="1" dirty="0"/>
              <a:t>collection method for </a:t>
            </a:r>
            <a:r>
              <a:rPr lang="en-ZA" sz="3200" b="1" dirty="0" smtClean="0"/>
              <a:t>submissions</a:t>
            </a:r>
            <a:endParaRPr lang="en-ZA" sz="3200" b="1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6552728" cy="482453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7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20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 dirty="0" smtClean="0"/>
              <a:t>Reporting requirements</a:t>
            </a:r>
            <a:endParaRPr lang="en-ZA" sz="2400" b="1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152400" y="1124744"/>
            <a:ext cx="8763000" cy="5373960"/>
          </a:xfrm>
        </p:spPr>
        <p:txBody>
          <a:bodyPr vert="horz"/>
          <a:lstStyle/>
          <a:p>
            <a:pPr marL="0" indent="0">
              <a:buNone/>
            </a:pPr>
            <a:r>
              <a:rPr lang="en-ZA" dirty="0" smtClean="0"/>
              <a:t>Future publications</a:t>
            </a:r>
          </a:p>
          <a:p>
            <a:r>
              <a:rPr lang="en-ZA" dirty="0"/>
              <a:t>	</a:t>
            </a:r>
            <a:r>
              <a:rPr lang="en-ZA" dirty="0" smtClean="0"/>
              <a:t>One submission per period will be allowed – NO RESTATEMENTS</a:t>
            </a:r>
          </a:p>
          <a:p>
            <a:r>
              <a:rPr lang="en-ZA" dirty="0"/>
              <a:t>	</a:t>
            </a:r>
            <a:r>
              <a:rPr lang="en-ZA" dirty="0" smtClean="0"/>
              <a:t>Deadlines for submissions will remain the same as in MFMA and 	MBRR</a:t>
            </a:r>
          </a:p>
          <a:p>
            <a:r>
              <a:rPr lang="en-ZA" dirty="0"/>
              <a:t>	</a:t>
            </a:r>
            <a:r>
              <a:rPr lang="en-ZA" dirty="0" smtClean="0"/>
              <a:t>The verification process falls away as it is now the responsibility of 	the municipal manager to verify the correctness of the data 	BEFORE submission to LGDRS</a:t>
            </a:r>
          </a:p>
          <a:p>
            <a:r>
              <a:rPr lang="en-ZA" dirty="0"/>
              <a:t>	</a:t>
            </a:r>
            <a:r>
              <a:rPr lang="en-ZA" dirty="0" smtClean="0"/>
              <a:t>For audit purposes the MM and CFO will sign-off on reports 	produced in the MBRR Schedule formats directly out of their 	financial system and will keep such records per period</a:t>
            </a:r>
          </a:p>
          <a:p>
            <a:r>
              <a:rPr lang="en-ZA" dirty="0"/>
              <a:t>	</a:t>
            </a:r>
            <a:r>
              <a:rPr lang="en-ZA" dirty="0" smtClean="0"/>
              <a:t>On receipt of the financial datasets, NT / PT will reproduce the 	MBRR schedules based on the financial datasets received per 	municipality</a:t>
            </a:r>
          </a:p>
          <a:p>
            <a:r>
              <a:rPr lang="en-ZA" dirty="0"/>
              <a:t>	</a:t>
            </a:r>
            <a:r>
              <a:rPr lang="en-ZA" dirty="0" smtClean="0"/>
              <a:t>These schedules will be circulated back to the municipality as 	control reports and must be checked against the signed scheduled 	produced by the municipality </a:t>
            </a:r>
            <a:r>
              <a:rPr lang="en-ZA" dirty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8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Running different versions of </a:t>
            </a:r>
            <a:r>
              <a:rPr lang="en-ZA" dirty="0" err="1" smtClean="0"/>
              <a:t>mSCOA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9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1" y="996113"/>
            <a:ext cx="5821862" cy="560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43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70F23C-C568-4939-934D-E549369DF442}"/>
</file>

<file path=customXml/itemProps2.xml><?xml version="1.0" encoding="utf-8"?>
<ds:datastoreItem xmlns:ds="http://schemas.openxmlformats.org/officeDocument/2006/customXml" ds:itemID="{675D2051-8DB3-4A3C-A69D-63A16E217A40}"/>
</file>

<file path=customXml/itemProps3.xml><?xml version="1.0" encoding="utf-8"?>
<ds:datastoreItem xmlns:ds="http://schemas.openxmlformats.org/officeDocument/2006/customXml" ds:itemID="{85C5DE4E-B98B-4711-8019-7F82E96967C4}"/>
</file>

<file path=customXml/itemProps4.xml><?xml version="1.0" encoding="utf-8"?>
<ds:datastoreItem xmlns:ds="http://schemas.openxmlformats.org/officeDocument/2006/customXml" ds:itemID="{345ACE21-924A-4DBD-BBD8-410AD35DEC9E}"/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9575</TotalTime>
  <Words>454</Words>
  <Application>Microsoft Office PowerPoint</Application>
  <PresentationFormat>On-screen Show (4:3)</PresentationFormat>
  <Paragraphs>102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Arial Bold</vt:lpstr>
      <vt:lpstr>Arial Bold Italic</vt:lpstr>
      <vt:lpstr>Calibri</vt:lpstr>
      <vt:lpstr>Osaka</vt:lpstr>
      <vt:lpstr>Blank Presentation</vt:lpstr>
      <vt:lpstr>11_Blank Presentation</vt:lpstr>
      <vt:lpstr>mSCOA Reporting Reference Group 2 March 2017  </vt:lpstr>
      <vt:lpstr>Agenda</vt:lpstr>
      <vt:lpstr>Purpose of the Reporting Reference Group</vt:lpstr>
      <vt:lpstr>Context of the Reporting Reference Group</vt:lpstr>
      <vt:lpstr>Identify Reporting challenges</vt:lpstr>
      <vt:lpstr>The way forward</vt:lpstr>
      <vt:lpstr>New collection method for submissions</vt:lpstr>
      <vt:lpstr>Reporting requirements</vt:lpstr>
      <vt:lpstr>Running different versions of mSCOA</vt:lpstr>
      <vt:lpstr>Two separate databases</vt:lpstr>
      <vt:lpstr>Producing publications</vt:lpstr>
      <vt:lpstr>The way forward</vt:lpstr>
      <vt:lpstr>THANK YOU </vt:lpstr>
    </vt:vector>
  </TitlesOfParts>
  <Company>bronwen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bronwen</dc:creator>
  <cp:lastModifiedBy>Elsabe Rossouw</cp:lastModifiedBy>
  <cp:revision>816</cp:revision>
  <cp:lastPrinted>2016-07-08T12:27:06Z</cp:lastPrinted>
  <dcterms:created xsi:type="dcterms:W3CDTF">2010-05-24T08:09:56Z</dcterms:created>
  <dcterms:modified xsi:type="dcterms:W3CDTF">2017-03-02T07:47:55Z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rporate Services Divition">
    <vt:lpwstr>Not Applicable</vt:lpwstr>
  </property>
  <property fmtid="{D5CDD505-2E9C-101B-9397-08002B2CF9AE}" pid="4" name="Business Unit">
    <vt:lpwstr>Communications</vt:lpwstr>
  </property>
  <property fmtid="{D5CDD505-2E9C-101B-9397-08002B2CF9AE}" pid="5" name="ContentTypeId">
    <vt:lpwstr>0x010100F6D77BA75D44BC469ABAE46C07B5E9FF</vt:lpwstr>
  </property>
  <property fmtid="{D5CDD505-2E9C-101B-9397-08002B2CF9AE}" pid="6" name="Common Accessed Document">
    <vt:lpwstr>false</vt:lpwstr>
  </property>
</Properties>
</file>