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51" r:id="rId5"/>
    <p:sldMasterId id="2147483707" r:id="rId6"/>
  </p:sldMasterIdLst>
  <p:notesMasterIdLst>
    <p:notesMasterId r:id="rId11"/>
  </p:notesMasterIdLst>
  <p:handoutMasterIdLst>
    <p:handoutMasterId r:id="rId12"/>
  </p:handoutMasterIdLst>
  <p:sldIdLst>
    <p:sldId id="456" r:id="rId7"/>
    <p:sldId id="586" r:id="rId8"/>
    <p:sldId id="559" r:id="rId9"/>
    <p:sldId id="465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0556" initials="0" lastIdx="2" clrIdx="0"/>
  <p:cmAuthor id="1" name="3796" initials="3" lastIdx="1" clrIdx="1"/>
  <p:cmAuthor id="2" name="Cornell Botha" initials="CB" lastIdx="0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EE2"/>
    <a:srgbClr val="B90400"/>
    <a:srgbClr val="009900"/>
    <a:srgbClr val="F46F0C"/>
    <a:srgbClr val="FF9933"/>
    <a:srgbClr val="D6D6D6"/>
    <a:srgbClr val="FEF4EC"/>
    <a:srgbClr val="FEF1E6"/>
    <a:srgbClr val="60DDEE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28" autoAdjust="0"/>
    <p:restoredTop sz="95201" autoAdjust="0"/>
  </p:normalViewPr>
  <p:slideViewPr>
    <p:cSldViewPr>
      <p:cViewPr varScale="1">
        <p:scale>
          <a:sx n="144" d="100"/>
          <a:sy n="144" d="100"/>
        </p:scale>
        <p:origin x="100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5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69086-AB1B-43AC-A851-1AB2A8CC8569}" type="datetimeFigureOut">
              <a:rPr lang="en-US" smtClean="0"/>
              <a:pPr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5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B954D-3A38-4932-A6FF-0ED06AE2B3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091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1" tIns="46221" rIns="92441" bIns="4622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3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1" tIns="46221" rIns="92441" bIns="4622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3" y="4415791"/>
            <a:ext cx="5140961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1" tIns="46221" rIns="92441" bIns="46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1" tIns="46221" rIns="92441" bIns="4622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3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1" tIns="46221" rIns="92441" bIns="4622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3CFC1B-0E00-4C88-84C7-CCC0463C4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710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971927" y="8831264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A618E4FE-2225-489C-B5CE-1C2FC64D378D}" type="slidenum">
              <a:rPr lang="en-US" altLang="en-US" sz="1200" smtClean="0">
                <a:solidFill>
                  <a:prstClr val="black"/>
                </a:solidFill>
              </a:rPr>
              <a:pPr algn="r"/>
              <a:t>1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9597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BE101-F502-4386-9910-A135AE2A55CE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485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A820C4A-A7F1-4B88-97FD-103EF1BF5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ECF9-1465-4EF3-B65A-1F1703729436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1FAC0-C71A-4374-BA6C-CC6F09EAD34A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F8EEF-8F06-419A-BB52-93B8A358BE80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329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01269-DB33-4A37-B1BE-55457D548041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463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E9E1D-C5C2-4A43-A824-8263E48D6CE6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56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94EB-5A86-4CC5-B2E7-F40A65B85DA4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110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0D527-444D-48EA-8D22-CE6637E46A92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053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30E50-4B6A-4AD1-8862-F1363791C23A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77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18FB4-AD1F-47A4-9384-00CD5F52A513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1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7338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FA13A-D6C5-4836-84A0-9EBF800D872B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9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9CFB-5521-4678-B011-3614EFC0CBEB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A0BDF-C1D3-4A84-A310-634CC8255591}" type="slidenum">
              <a:rPr lang="en-US" altLang="en-US"/>
              <a:pPr>
                <a:defRPr/>
              </a:pPr>
              <a:t>‹#›</a:t>
            </a:fld>
            <a:endParaRPr lang="en-US" altLang="en-US" sz="14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62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9A0B-050D-4155-853A-3F440EC7EC84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FDD07-E551-4080-834D-8DF4EAB96ACF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94576-B670-40AC-95FC-9F33BDCC6763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7F379-0440-461B-BC01-BC2256C3CC41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7C72D-A64A-4C11-8384-EFC764D68778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8A129-6BC7-4DD3-9CC2-BFA88DDA8F08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DE998-2B83-40B8-8585-95F380756812}" type="slidenum">
              <a:rPr lang="en-US"/>
              <a:pPr>
                <a:defRPr/>
              </a:pPr>
              <a:t>‹#›</a:t>
            </a:fld>
            <a:endParaRPr lang="en-US" sz="1400" b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</a:defRPr>
            </a:lvl1pPr>
          </a:lstStyle>
          <a:p>
            <a:pPr>
              <a:defRPr/>
            </a:pPr>
            <a:fld id="{93A48D7A-90BD-4FC4-BA69-5234ABFB3132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E3A37BA-F6D7-422C-BD8E-63E1F17A3263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26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Osak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Osak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Osak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Osak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1" descr="Powerpoint Presentatio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563"/>
            <a:ext cx="9177338" cy="689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1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6725" y="1557338"/>
            <a:ext cx="8281988" cy="3240087"/>
          </a:xfrm>
        </p:spPr>
        <p:txBody>
          <a:bodyPr/>
          <a:lstStyle/>
          <a:p>
            <a:pPr algn="ctr" eaLnBrk="1" hangingPunct="1"/>
            <a:r>
              <a:rPr lang="en-ZA" altLang="en-US" sz="3200" dirty="0" err="1" smtClean="0">
                <a:latin typeface="Arial Bold" pitchFamily="34" charset="0"/>
                <a:ea typeface="Osaka"/>
                <a:cs typeface="Osaka"/>
              </a:rPr>
              <a:t>mSCOA</a:t>
            </a:r>
            <a:r>
              <a:rPr lang="en-ZA" altLang="en-US" sz="3200" dirty="0" smtClean="0">
                <a:latin typeface="Arial Bold" pitchFamily="34" charset="0"/>
                <a:ea typeface="Osaka"/>
                <a:cs typeface="Osaka"/>
              </a:rPr>
              <a:t> Reporting Reference Group</a:t>
            </a:r>
            <a:br>
              <a:rPr lang="en-ZA" altLang="en-US" sz="3200" dirty="0" smtClean="0">
                <a:latin typeface="Arial Bold" pitchFamily="34" charset="0"/>
                <a:ea typeface="Osaka"/>
                <a:cs typeface="Osaka"/>
              </a:rPr>
            </a:br>
            <a:r>
              <a:rPr lang="en-ZA" altLang="en-US" sz="3200" dirty="0" smtClean="0">
                <a:latin typeface="Arial Bold" pitchFamily="34" charset="0"/>
                <a:ea typeface="Osaka"/>
                <a:cs typeface="Osaka"/>
              </a:rPr>
              <a:t>13 June 2017</a:t>
            </a:r>
            <a:br>
              <a:rPr lang="en-ZA" altLang="en-US" sz="3200" dirty="0" smtClean="0">
                <a:latin typeface="Arial Bold" pitchFamily="34" charset="0"/>
                <a:ea typeface="Osaka"/>
                <a:cs typeface="Osaka"/>
              </a:rPr>
            </a:br>
            <a:r>
              <a:rPr lang="en-ZA" altLang="en-US" sz="3200" dirty="0" smtClean="0">
                <a:latin typeface="Arial Bold" pitchFamily="34" charset="0"/>
                <a:ea typeface="Osaka"/>
                <a:cs typeface="Osaka"/>
              </a:rPr>
              <a:t/>
            </a:r>
            <a:br>
              <a:rPr lang="en-ZA" altLang="en-US" sz="3200" dirty="0" smtClean="0">
                <a:latin typeface="Arial Bold" pitchFamily="34" charset="0"/>
                <a:ea typeface="Osaka"/>
                <a:cs typeface="Osaka"/>
              </a:rPr>
            </a:br>
            <a:endParaRPr lang="en-ZA" altLang="en-US" sz="2400" dirty="0" smtClean="0">
              <a:latin typeface="Arial Bold" pitchFamily="34" charset="0"/>
              <a:ea typeface="Osaka"/>
              <a:cs typeface="Osaka"/>
            </a:endParaRPr>
          </a:p>
        </p:txBody>
      </p:sp>
      <p:sp>
        <p:nvSpPr>
          <p:cNvPr id="10244" name="Rectangle 14"/>
          <p:cNvSpPr>
            <a:spLocks noChangeArrowheads="1"/>
          </p:cNvSpPr>
          <p:nvPr/>
        </p:nvSpPr>
        <p:spPr bwMode="auto">
          <a:xfrm>
            <a:off x="0" y="4764088"/>
            <a:ext cx="8689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altLang="en-US" sz="1400" b="1" dirty="0" smtClean="0">
                <a:solidFill>
                  <a:srgbClr val="FFFFFF"/>
                </a:solidFill>
                <a:latin typeface="Calibri" pitchFamily="34" charset="0"/>
                <a:ea typeface="Osaka"/>
                <a:cs typeface="Osaka"/>
              </a:rPr>
              <a:t>Presented by National Treasury</a:t>
            </a:r>
            <a:endParaRPr lang="en-US" altLang="en-US" sz="1400" dirty="0" smtClean="0">
              <a:solidFill>
                <a:srgbClr val="FFFFFF"/>
              </a:solidFill>
              <a:latin typeface="Calibri" pitchFamily="34" charset="0"/>
              <a:ea typeface="Osaka"/>
              <a:cs typeface="Osak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FA13A-D6C5-4836-84A0-9EBF800D872B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1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4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Agenda</a:t>
            </a:r>
            <a:endParaRPr lang="en-Z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24744"/>
            <a:ext cx="8763000" cy="4572000"/>
          </a:xfrm>
        </p:spPr>
        <p:txBody>
          <a:bodyPr vert="horz"/>
          <a:lstStyle/>
          <a:p>
            <a:pPr lvl="0"/>
            <a:r>
              <a:rPr lang="en-ZA" dirty="0"/>
              <a:t>Opening and welcome – Jan Hattingh</a:t>
            </a:r>
          </a:p>
          <a:p>
            <a:pPr lvl="0"/>
            <a:r>
              <a:rPr lang="en-ZA" dirty="0"/>
              <a:t>Results of TABB Tabled budget submissions Pierre Gerrits</a:t>
            </a:r>
          </a:p>
          <a:p>
            <a:pPr lvl="0"/>
            <a:r>
              <a:rPr lang="en-ZA" dirty="0"/>
              <a:t>Adopted budget submissions – </a:t>
            </a:r>
            <a:r>
              <a:rPr lang="en-ZA" dirty="0" err="1"/>
              <a:t>Elsabé</a:t>
            </a:r>
            <a:r>
              <a:rPr lang="en-ZA" dirty="0"/>
              <a:t> Rossouw</a:t>
            </a:r>
          </a:p>
          <a:p>
            <a:pPr lvl="1"/>
            <a:r>
              <a:rPr lang="en-ZA" dirty="0"/>
              <a:t>Current status</a:t>
            </a:r>
          </a:p>
          <a:p>
            <a:pPr lvl="1"/>
            <a:r>
              <a:rPr lang="en-ZA" dirty="0"/>
              <a:t>PRTA and PROR formats</a:t>
            </a:r>
          </a:p>
          <a:p>
            <a:pPr lvl="1"/>
            <a:r>
              <a:rPr lang="en-ZA" dirty="0"/>
              <a:t>Verification process </a:t>
            </a:r>
          </a:p>
          <a:p>
            <a:pPr lvl="1"/>
            <a:r>
              <a:rPr lang="en-ZA" dirty="0"/>
              <a:t>Monthly and Quarterly submissions</a:t>
            </a:r>
          </a:p>
          <a:p>
            <a:pPr lvl="0"/>
            <a:r>
              <a:rPr lang="en-ZA" dirty="0"/>
              <a:t>A1 schedules mapping  - Pierre Gerrits</a:t>
            </a:r>
          </a:p>
          <a:p>
            <a:pPr lvl="0"/>
            <a:r>
              <a:rPr lang="en-ZA" dirty="0"/>
              <a:t>Focus areas for the 2017 MTEF publications and Municipal Money – </a:t>
            </a:r>
            <a:r>
              <a:rPr lang="en-ZA" dirty="0" err="1"/>
              <a:t>Elsabé</a:t>
            </a:r>
            <a:r>
              <a:rPr lang="en-ZA" dirty="0"/>
              <a:t> </a:t>
            </a:r>
          </a:p>
          <a:p>
            <a:pPr lvl="0"/>
            <a:r>
              <a:rPr lang="en-ZA" dirty="0"/>
              <a:t>Request from OCPO – Maleke Matolong</a:t>
            </a:r>
          </a:p>
          <a:p>
            <a:pPr lvl="0"/>
            <a:r>
              <a:rPr lang="en-ZA" dirty="0"/>
              <a:t>Reporting guideline – </a:t>
            </a:r>
            <a:r>
              <a:rPr lang="en-ZA" dirty="0" err="1"/>
              <a:t>Cornéll</a:t>
            </a:r>
            <a:r>
              <a:rPr lang="en-ZA" dirty="0"/>
              <a:t> Botha</a:t>
            </a:r>
          </a:p>
          <a:p>
            <a:pPr lvl="0"/>
            <a:r>
              <a:rPr lang="en-ZA" dirty="0"/>
              <a:t>Next meeting?</a:t>
            </a:r>
          </a:p>
          <a:p>
            <a:pPr lvl="0"/>
            <a:r>
              <a:rPr lang="en-ZA" dirty="0"/>
              <a:t>Closure</a:t>
            </a:r>
          </a:p>
          <a:p>
            <a:pPr lvl="0"/>
            <a:r>
              <a:rPr lang="en-ZA" dirty="0"/>
              <a:t>One-on-one sessions with technical support </a:t>
            </a:r>
            <a:r>
              <a:rPr lang="en-ZA" dirty="0" smtClean="0"/>
              <a:t>team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FA13A-D6C5-4836-84A0-9EBF800D872B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</a:t>
            </a:fld>
            <a:endParaRPr 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447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discussion</a:t>
            </a:r>
            <a:endParaRPr lang="en-US" dirty="0"/>
          </a:p>
        </p:txBody>
      </p:sp>
      <p:sp>
        <p:nvSpPr>
          <p:cNvPr id="4" name="Vertical Text Placeholder 3"/>
          <p:cNvSpPr>
            <a:spLocks noGrp="1"/>
          </p:cNvSpPr>
          <p:nvPr>
            <p:ph type="body" orient="vert" idx="1"/>
          </p:nvPr>
        </p:nvSpPr>
        <p:spPr>
          <a:xfrm>
            <a:off x="152400" y="1124744"/>
            <a:ext cx="8763000" cy="5544616"/>
          </a:xfrm>
          <a:ln>
            <a:solidFill>
              <a:srgbClr val="C00000"/>
            </a:solidFill>
          </a:ln>
        </p:spPr>
        <p:txBody>
          <a:bodyPr vert="horz"/>
          <a:lstStyle/>
          <a:p>
            <a:r>
              <a:rPr lang="en-US" b="1" dirty="0" smtClean="0"/>
              <a:t>REMEMBER</a:t>
            </a:r>
            <a:r>
              <a:rPr lang="en-US" dirty="0" smtClean="0"/>
              <a:t> that the MBRR reporting requirements for the different schedules is still required. </a:t>
            </a:r>
            <a:r>
              <a:rPr lang="en-US" b="1" dirty="0" smtClean="0"/>
              <a:t>VERIFICATION will be done by the municipality using these formats!!</a:t>
            </a:r>
          </a:p>
          <a:p>
            <a:r>
              <a:rPr lang="en-US" b="1" dirty="0" smtClean="0"/>
              <a:t>Ensure</a:t>
            </a:r>
            <a:r>
              <a:rPr lang="en-US" dirty="0" smtClean="0"/>
              <a:t> that reporting on a financial year is concluded in the same version. Validation of submissions are linked to the version prescribe for that financial year.</a:t>
            </a:r>
          </a:p>
          <a:p>
            <a:r>
              <a:rPr lang="en-US" dirty="0" smtClean="0"/>
              <a:t>Control reports and dash boards</a:t>
            </a:r>
          </a:p>
          <a:p>
            <a:pPr lvl="1"/>
            <a:r>
              <a:rPr lang="en-US" dirty="0" smtClean="0"/>
              <a:t>Sharing mapping into A1 schedule, to be continued into B, C schedules</a:t>
            </a:r>
          </a:p>
          <a:p>
            <a:pPr lvl="1"/>
            <a:r>
              <a:rPr lang="en-US" dirty="0" smtClean="0"/>
              <a:t>Municipal entities D, E and F schedules</a:t>
            </a:r>
          </a:p>
          <a:p>
            <a:r>
              <a:rPr lang="en-US" dirty="0" smtClean="0"/>
              <a:t>Implementation of posting rules</a:t>
            </a:r>
          </a:p>
          <a:p>
            <a:r>
              <a:rPr lang="en-US" dirty="0" smtClean="0"/>
              <a:t>Submission of additional descriptive datasets</a:t>
            </a:r>
          </a:p>
          <a:p>
            <a:r>
              <a:rPr lang="en-US" dirty="0" smtClean="0"/>
              <a:t>Summary of recommendations to Steering committee</a:t>
            </a:r>
          </a:p>
          <a:p>
            <a:r>
              <a:rPr lang="en-US" dirty="0" smtClean="0"/>
              <a:t>Next meeting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5ECF9-1465-4EF3-B65A-1F1703729436}" type="slidenum">
              <a:rPr lang="en-US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pPr>
                <a:defRPr/>
              </a:pPr>
              <a:t>3</a:t>
            </a:fld>
            <a:endParaRPr lang="en-US" sz="1400" b="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909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Powerpoint Presentatio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7338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107504" y="1772816"/>
            <a:ext cx="8366571" cy="1944216"/>
          </a:xfrm>
          <a:noFill/>
        </p:spPr>
        <p:txBody>
          <a:bodyPr/>
          <a:lstStyle/>
          <a:p>
            <a:pPr algn="ctr" eaLnBrk="1" hangingPunct="1"/>
            <a:r>
              <a:rPr lang="en-US" sz="5400" b="1" dirty="0" smtClean="0"/>
              <a:t>THANK YOU </a:t>
            </a:r>
            <a:endParaRPr lang="en-US" sz="5400" i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2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Blank Presentat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77BA75D44BC469ABAE46C07B5E9FF" ma:contentTypeVersion="1" ma:contentTypeDescription="Create a new document." ma:contentTypeScope="" ma:versionID="fe50b6b98f897cf800d4d84fb3dd0e4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5D2051-8DB3-4A3C-A69D-63A16E217A40}"/>
</file>

<file path=customXml/itemProps2.xml><?xml version="1.0" encoding="utf-8"?>
<ds:datastoreItem xmlns:ds="http://schemas.openxmlformats.org/officeDocument/2006/customXml" ds:itemID="{3670F23C-C568-4939-934D-E549369DF442}"/>
</file>

<file path=customXml/itemProps3.xml><?xml version="1.0" encoding="utf-8"?>
<ds:datastoreItem xmlns:ds="http://schemas.openxmlformats.org/officeDocument/2006/customXml" ds:itemID="{85C5DE4E-B98B-4711-8019-7F82E96967C4}"/>
</file>

<file path=customXml/itemProps4.xml><?xml version="1.0" encoding="utf-8"?>
<ds:datastoreItem xmlns:ds="http://schemas.openxmlformats.org/officeDocument/2006/customXml" ds:itemID="{1B0D1968-A429-4ACF-8571-CD18FE47C1D9}"/>
</file>

<file path=docProps/app.xml><?xml version="1.0" encoding="utf-8"?>
<Properties xmlns="http://schemas.openxmlformats.org/officeDocument/2006/extended-properties" xmlns:vt="http://schemas.openxmlformats.org/officeDocument/2006/docPropsVTypes">
  <Template>ITMac01 HD:Applications:Microsoft Office 2004:Templates:Presentations:Designs:Blank Presentation</Template>
  <TotalTime>9649</TotalTime>
  <Words>186</Words>
  <Application>Microsoft Office PowerPoint</Application>
  <PresentationFormat>On-screen Show (4:3)</PresentationFormat>
  <Paragraphs>33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ＭＳ Ｐゴシック</vt:lpstr>
      <vt:lpstr>Arial</vt:lpstr>
      <vt:lpstr>Arial Bold</vt:lpstr>
      <vt:lpstr>Arial Bold Italic</vt:lpstr>
      <vt:lpstr>Calibri</vt:lpstr>
      <vt:lpstr>Osaka</vt:lpstr>
      <vt:lpstr>Blank Presentation</vt:lpstr>
      <vt:lpstr>11_Blank Presentation</vt:lpstr>
      <vt:lpstr>mSCOA Reporting Reference Group 13 June 2017  </vt:lpstr>
      <vt:lpstr>Agenda</vt:lpstr>
      <vt:lpstr>Open discussion</vt:lpstr>
      <vt:lpstr>THANK YOU </vt:lpstr>
    </vt:vector>
  </TitlesOfParts>
  <Company>bronwen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bronwen</dc:creator>
  <cp:lastModifiedBy>Elsabe Rossouw</cp:lastModifiedBy>
  <cp:revision>824</cp:revision>
  <cp:lastPrinted>2016-07-08T12:27:06Z</cp:lastPrinted>
  <dcterms:created xsi:type="dcterms:W3CDTF">2010-05-24T08:09:56Z</dcterms:created>
  <dcterms:modified xsi:type="dcterms:W3CDTF">2017-06-12T10:01:40Z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rporate Services Divition">
    <vt:lpwstr>Not Applicable</vt:lpwstr>
  </property>
  <property fmtid="{D5CDD505-2E9C-101B-9397-08002B2CF9AE}" pid="4" name="Business Unit">
    <vt:lpwstr>Communications</vt:lpwstr>
  </property>
  <property fmtid="{D5CDD505-2E9C-101B-9397-08002B2CF9AE}" pid="5" name="ContentTypeId">
    <vt:lpwstr>0x010100F6D77BA75D44BC469ABAE46C07B5E9FF</vt:lpwstr>
  </property>
  <property fmtid="{D5CDD505-2E9C-101B-9397-08002B2CF9AE}" pid="6" name="Common Accessed Document">
    <vt:lpwstr>false</vt:lpwstr>
  </property>
</Properties>
</file>