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5"/>
  </p:sldMasterIdLst>
  <p:notesMasterIdLst>
    <p:notesMasterId r:id="rId15"/>
  </p:notesMasterIdLst>
  <p:sldIdLst>
    <p:sldId id="257" r:id="rId6"/>
    <p:sldId id="315" r:id="rId7"/>
    <p:sldId id="319" r:id="rId8"/>
    <p:sldId id="314" r:id="rId9"/>
    <p:sldId id="316" r:id="rId10"/>
    <p:sldId id="317" r:id="rId11"/>
    <p:sldId id="318" r:id="rId12"/>
    <p:sldId id="320" r:id="rId13"/>
    <p:sldId id="306" r:id="rId14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0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68" autoAdjust="0"/>
    <p:restoredTop sz="90929"/>
  </p:normalViewPr>
  <p:slideViewPr>
    <p:cSldViewPr>
      <p:cViewPr varScale="1">
        <p:scale>
          <a:sx n="120" d="100"/>
          <a:sy n="120" d="100"/>
        </p:scale>
        <p:origin x="175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6B3CFC1B-0E00-4C88-84C7-CCC0463C4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42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A7CF3E8A-AC36-4158-A20A-83F1E024A815}" type="slidenum">
              <a:rPr lang="en-US" sz="1300" smtClean="0"/>
              <a:pPr/>
              <a:t>1</a:t>
            </a:fld>
            <a:endParaRPr lang="en-US" sz="13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1110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762F2A50-43D6-48CA-9EA0-D38F956961F2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6035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A820C4A-A7F1-4B88-97FD-103EF1BF5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5ECF9-1465-4EF3-B65A-1F1703729436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76200"/>
            <a:ext cx="21907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198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1FAC0-C71A-4374-BA6C-CC6F09EAD34A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C9CFB-5521-4678-B011-3614EFC0CBEB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A9A0B-050D-4155-853A-3F440EC7EC84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FDD07-E551-4080-834D-8DF4EAB96ACF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94576-B670-40AC-95FC-9F33BDCC6763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7F379-0440-461B-BC01-BC2256C3CC41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7C72D-A64A-4C11-8384-EFC764D68778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8A129-6BC7-4DD3-9CC2-BFA88DDA8F08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DE998-2B83-40B8-8585-95F380756812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owerpoint Presentation Banne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763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2"/>
                </a:solidFill>
                <a:latin typeface="Arial Bold Italic" pitchFamily="1" charset="0"/>
                <a:ea typeface="+mn-ea"/>
              </a:defRPr>
            </a:lvl1pPr>
          </a:lstStyle>
          <a:p>
            <a:pPr>
              <a:defRPr/>
            </a:pPr>
            <a:fld id="{93A48D7A-90BD-4FC4-BA69-5234ABFB3132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 descr="Powerpoint Presentatio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733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12"/>
          <p:cNvSpPr>
            <a:spLocks noGrp="1" noChangeArrowheads="1"/>
          </p:cNvSpPr>
          <p:nvPr>
            <p:ph type="ctrTitle"/>
          </p:nvPr>
        </p:nvSpPr>
        <p:spPr bwMode="white">
          <a:xfrm>
            <a:off x="107504" y="3140075"/>
            <a:ext cx="8856984" cy="1027113"/>
          </a:xfrm>
        </p:spPr>
        <p:txBody>
          <a:bodyPr/>
          <a:lstStyle/>
          <a:p>
            <a:pPr algn="r" eaLnBrk="1" hangingPunct="1"/>
            <a:r>
              <a:rPr lang="en-US" sz="2400" dirty="0" smtClean="0"/>
              <a:t> Additional Submissions for 2017/18</a:t>
            </a:r>
            <a:r>
              <a:rPr lang="en-US" sz="2400" dirty="0"/>
              <a:t/>
            </a:r>
            <a:br>
              <a:rPr lang="en-US" sz="2400" dirty="0"/>
            </a:br>
            <a:endParaRPr lang="en-US" dirty="0" smtClean="0"/>
          </a:p>
        </p:txBody>
      </p:sp>
      <p:sp>
        <p:nvSpPr>
          <p:cNvPr id="13316" name="Rectangle 1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30275" y="4130675"/>
            <a:ext cx="7543800" cy="341313"/>
          </a:xfrm>
        </p:spPr>
        <p:txBody>
          <a:bodyPr/>
          <a:lstStyle/>
          <a:p>
            <a:pPr algn="r" eaLnBrk="1" hangingPunct="1"/>
            <a:endParaRPr lang="en-US" sz="1400" i="1" dirty="0" smtClean="0">
              <a:solidFill>
                <a:schemeClr val="bg1"/>
              </a:solidFill>
            </a:endParaRPr>
          </a:p>
        </p:txBody>
      </p:sp>
      <p:sp>
        <p:nvSpPr>
          <p:cNvPr id="13317" name="Rectangle 14"/>
          <p:cNvSpPr>
            <a:spLocks noChangeArrowheads="1"/>
          </p:cNvSpPr>
          <p:nvPr/>
        </p:nvSpPr>
        <p:spPr bwMode="white">
          <a:xfrm>
            <a:off x="777875" y="4548188"/>
            <a:ext cx="7696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spcBef>
                <a:spcPct val="20000"/>
              </a:spcBef>
            </a:pPr>
            <a:r>
              <a:rPr lang="en-US" sz="1000" b="1" dirty="0">
                <a:solidFill>
                  <a:schemeClr val="bg1"/>
                </a:solidFill>
                <a:ea typeface="Osaka"/>
                <a:cs typeface="Osaka"/>
              </a:rPr>
              <a:t>Presenter: </a:t>
            </a:r>
            <a:r>
              <a:rPr lang="en-US" sz="1000" dirty="0" err="1" smtClean="0">
                <a:solidFill>
                  <a:schemeClr val="bg1"/>
                </a:solidFill>
                <a:ea typeface="Osaka"/>
                <a:cs typeface="Osaka"/>
              </a:rPr>
              <a:t>Elsabé</a:t>
            </a:r>
            <a:r>
              <a:rPr lang="en-US" sz="1000" dirty="0" smtClean="0">
                <a:solidFill>
                  <a:schemeClr val="bg1"/>
                </a:solidFill>
                <a:ea typeface="Osaka"/>
                <a:cs typeface="Osaka"/>
              </a:rPr>
              <a:t> Rossouw</a:t>
            </a:r>
            <a:r>
              <a:rPr lang="en-US" sz="1000" b="1" dirty="0" smtClean="0">
                <a:solidFill>
                  <a:schemeClr val="bg1"/>
                </a:solidFill>
                <a:ea typeface="Osaka"/>
                <a:cs typeface="Osaka"/>
              </a:rPr>
              <a:t>|    </a:t>
            </a:r>
            <a:r>
              <a:rPr lang="en-US" sz="1000" dirty="0" smtClean="0">
                <a:solidFill>
                  <a:schemeClr val="bg1"/>
                </a:solidFill>
                <a:ea typeface="Osaka"/>
                <a:cs typeface="Osaka"/>
              </a:rPr>
              <a:t>Director, Local Government Data Management </a:t>
            </a:r>
            <a:r>
              <a:rPr lang="en-US" sz="1000" b="1" dirty="0" smtClean="0">
                <a:solidFill>
                  <a:schemeClr val="bg1"/>
                </a:solidFill>
                <a:ea typeface="Osaka"/>
                <a:cs typeface="Osaka"/>
              </a:rPr>
              <a:t>|  </a:t>
            </a:r>
            <a:r>
              <a:rPr lang="en-US" sz="1000" dirty="0" smtClean="0">
                <a:solidFill>
                  <a:schemeClr val="bg1"/>
                </a:solidFill>
                <a:ea typeface="Osaka"/>
                <a:cs typeface="Osaka"/>
              </a:rPr>
              <a:t>22 August 2017</a:t>
            </a:r>
            <a:endParaRPr lang="en-US" sz="1000" dirty="0">
              <a:solidFill>
                <a:schemeClr val="bg1"/>
              </a:solidFill>
              <a:ea typeface="Osaka"/>
              <a:cs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400997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Monthly submissions (Debtors Age Analysis)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800" dirty="0" smtClean="0">
                <a:solidFill>
                  <a:srgbClr val="FF0000"/>
                </a:solidFill>
              </a:rPr>
              <a:t>Due 10 working days after the end of each month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dirty="0"/>
              <a:t>MunCde|YearEnd|Period|Custgrpcde|Itemcde|0-30Days|31-60Days|61-90Days|91-120Days|121-150Days|151-180Days|181Days-1Year|Over1Year|Total|ActualBadDebtsWrittenOffagainstDebtors|Impairment-BadDebtsi.t.oCouncilPolicy</a:t>
            </a:r>
          </a:p>
          <a:p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Muncde|2017|M01</a:t>
            </a:r>
            <a:r>
              <a:rPr lang="en-ZA" dirty="0"/>
              <a:t>||1100|0|0|0|0|0|0|0|0|0|0|0</a:t>
            </a:r>
          </a:p>
          <a:p>
            <a:pPr marL="0" indent="0">
              <a:buNone/>
            </a:pPr>
            <a:r>
              <a:rPr lang="en-ZA" dirty="0"/>
              <a:t>Muncde|2017|M01||1200|0|0|0|0|0|0|0|0|0|0|0</a:t>
            </a:r>
          </a:p>
          <a:p>
            <a:pPr marL="0" indent="0">
              <a:buNone/>
            </a:pPr>
            <a:r>
              <a:rPr lang="en-ZA" dirty="0"/>
              <a:t>Muncde|2017|M01||1300|0|0|0|0|0|0|0|0|0|0|0</a:t>
            </a:r>
          </a:p>
          <a:p>
            <a:pPr marL="0" indent="0">
              <a:buNone/>
            </a:pPr>
            <a:r>
              <a:rPr lang="en-ZA" dirty="0"/>
              <a:t>Muncde|2017|M01||1400|0|0|0|0|0|0|0|0|0|0|0</a:t>
            </a:r>
          </a:p>
          <a:p>
            <a:pPr marL="0" indent="0">
              <a:buNone/>
            </a:pPr>
            <a:r>
              <a:rPr lang="en-ZA" dirty="0"/>
              <a:t>Muncde|2017|M01||1500|0|0|0|0|0|0|0|0|0|0|0</a:t>
            </a:r>
          </a:p>
          <a:p>
            <a:pPr marL="0" indent="0">
              <a:buNone/>
            </a:pPr>
            <a:r>
              <a:rPr lang="en-ZA" dirty="0"/>
              <a:t>Muncde|2017|M01||1600|0|0|0|0|0|0|0|0|0|0|0</a:t>
            </a:r>
            <a:endParaRPr lang="en-ZA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2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087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Monthly submissions (Creditors Age Analysis)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sz="2800" dirty="0" smtClean="0">
                <a:solidFill>
                  <a:srgbClr val="FF0000"/>
                </a:solidFill>
              </a:rPr>
              <a:t>Due 10 working days after the end of each month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dirty="0"/>
              <a:t>Muncde|YearEnd|PERIOD|Itemcde|0-30Days|31-60Days|61-90Days|91-120Days|121-150Days|151-180Days|181Days-1Year|Over1Year|Total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Muncde|2017|M01|0100|0|0|0|0|0|0|0|0|0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Muncde|2017|M01|0200|0|0|0|0|0|0|0|0|0</a:t>
            </a:r>
          </a:p>
          <a:p>
            <a:pPr marL="0" indent="0">
              <a:buNone/>
            </a:pPr>
            <a:r>
              <a:rPr lang="en-ZA" dirty="0"/>
              <a:t>Muncde|2017|M01|0300|0|0|0|0|0|0|0|0|0</a:t>
            </a:r>
          </a:p>
          <a:p>
            <a:pPr marL="0" indent="0">
              <a:buNone/>
            </a:pPr>
            <a:r>
              <a:rPr lang="en-ZA" dirty="0"/>
              <a:t>Muncde|2017|M01|0400|0|0|0|0|0|0|0|0|0</a:t>
            </a:r>
          </a:p>
          <a:p>
            <a:pPr marL="0" indent="0">
              <a:buNone/>
            </a:pPr>
            <a:r>
              <a:rPr lang="en-ZA" dirty="0"/>
              <a:t>Muncde|2017|M01|0500|0|0|0|0|0|0|0|0|0</a:t>
            </a:r>
          </a:p>
          <a:p>
            <a:pPr marL="0" indent="0">
              <a:buNone/>
            </a:pPr>
            <a:r>
              <a:rPr lang="en-ZA" dirty="0"/>
              <a:t>Muncde|2017|M01|0600|0|0|0|0|0|0|0|0|0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3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351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Quarterly submissions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800" dirty="0" smtClean="0">
                <a:solidFill>
                  <a:srgbClr val="FF0000"/>
                </a:solidFill>
              </a:rPr>
              <a:t>Due 10 working days after the end of each quarter</a:t>
            </a:r>
          </a:p>
          <a:p>
            <a:r>
              <a:rPr lang="en-ZA" dirty="0" smtClean="0"/>
              <a:t>Borrowing Monitoring (external loans)</a:t>
            </a:r>
          </a:p>
          <a:p>
            <a:pPr marL="0" indent="0">
              <a:buNone/>
            </a:pPr>
            <a:r>
              <a:rPr lang="en-ZA" dirty="0" err="1"/>
              <a:t>Muncde|Yearend|Period|Bond</a:t>
            </a:r>
            <a:r>
              <a:rPr lang="en-ZA" dirty="0"/>
              <a:t>/</a:t>
            </a:r>
            <a:r>
              <a:rPr lang="en-ZA" dirty="0" err="1"/>
              <a:t>Loan|InstrumentNo|MunRefNo</a:t>
            </a:r>
            <a:r>
              <a:rPr lang="en-ZA" dirty="0"/>
              <a:t>(max20chars)|</a:t>
            </a:r>
            <a:r>
              <a:rPr lang="en-ZA" dirty="0" err="1"/>
              <a:t>StartDate</a:t>
            </a:r>
            <a:r>
              <a:rPr lang="en-ZA" dirty="0"/>
              <a:t>(YYYYMMDD)|</a:t>
            </a:r>
            <a:r>
              <a:rPr lang="en-ZA" dirty="0" err="1"/>
              <a:t>PlannedEndDate</a:t>
            </a:r>
            <a:r>
              <a:rPr lang="en-ZA" dirty="0"/>
              <a:t>(YYYYMMDD)|Term(</a:t>
            </a:r>
            <a:r>
              <a:rPr lang="en-ZA" dirty="0" err="1"/>
              <a:t>YorMorD</a:t>
            </a:r>
            <a:r>
              <a:rPr lang="en-ZA" dirty="0"/>
              <a:t>)|</a:t>
            </a:r>
            <a:r>
              <a:rPr lang="en-ZA" dirty="0" err="1"/>
              <a:t>TermValue|TotalPrincipalApproval|CouncilResolutionDate</a:t>
            </a:r>
            <a:r>
              <a:rPr lang="en-ZA" dirty="0"/>
              <a:t>(YYYYMMDD)|LoanorGeneralFees|CommitmentorArrangerFees|Type|Raisedfor|Security|Source|Institution|Purpose|AmortizationStructure|typeofinterestorcoupon|Timingofpayment|%</a:t>
            </a:r>
            <a:r>
              <a:rPr lang="en-ZA" dirty="0" err="1"/>
              <a:t>Rateperannum</a:t>
            </a:r>
            <a:r>
              <a:rPr lang="en-ZA" dirty="0"/>
              <a:t>(2dec)|InterestorCouponpaidthisQrt|BalanceatbeginofQrt|DebtRepaidthisQrt|PrincipalaccruedthisQrt|BalanceatendofQrt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Muncde|2017|Q1|B|1|830001680|19960118|20051231|Y|10|15000000</a:t>
            </a:r>
            <a:r>
              <a:rPr lang="en-ZA" dirty="0"/>
              <a:t>||0|0|12|00|06|02|ABSA|05|02|01|02|0|0|0|0||0</a:t>
            </a:r>
          </a:p>
          <a:p>
            <a:pPr marL="0" indent="0">
              <a:buNone/>
            </a:pPr>
            <a:r>
              <a:rPr lang="en-ZA" dirty="0" smtClean="0"/>
              <a:t>Muncde|2017|Q1|L|1|83001050|20030331|20180630|Y|15|508741884</a:t>
            </a:r>
            <a:r>
              <a:rPr lang="en-ZA" dirty="0"/>
              <a:t>||||07|03|06|03|DBSA|05|01|01|02|10.59|0|101748376|0|0|101748376</a:t>
            </a: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4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729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Quarterly submissions (BM)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Layout for No loans / Bonds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 err="1"/>
              <a:t>Muncde|Yearend|Period|Bond</a:t>
            </a:r>
            <a:r>
              <a:rPr lang="en-ZA" dirty="0"/>
              <a:t>/</a:t>
            </a:r>
            <a:r>
              <a:rPr lang="en-ZA" dirty="0" err="1"/>
              <a:t>Loan|InstrumentNo|MunRefNo</a:t>
            </a:r>
            <a:r>
              <a:rPr lang="en-ZA" dirty="0"/>
              <a:t>(max20chars)|</a:t>
            </a:r>
            <a:r>
              <a:rPr lang="en-ZA" dirty="0" err="1"/>
              <a:t>StartDate</a:t>
            </a:r>
            <a:r>
              <a:rPr lang="en-ZA" dirty="0"/>
              <a:t>(YYYYMMDD)|</a:t>
            </a:r>
            <a:r>
              <a:rPr lang="en-ZA" dirty="0" err="1"/>
              <a:t>PlannedEndDate</a:t>
            </a:r>
            <a:r>
              <a:rPr lang="en-ZA" dirty="0"/>
              <a:t>(YYYYMMDD)|Term(</a:t>
            </a:r>
            <a:r>
              <a:rPr lang="en-ZA" dirty="0" err="1"/>
              <a:t>YorMorD</a:t>
            </a:r>
            <a:r>
              <a:rPr lang="en-ZA" dirty="0"/>
              <a:t>)|</a:t>
            </a:r>
            <a:r>
              <a:rPr lang="en-ZA" dirty="0" err="1"/>
              <a:t>TermValue|TotalPrincipalApproval|CouncilResolutionDate</a:t>
            </a:r>
            <a:r>
              <a:rPr lang="en-ZA" dirty="0"/>
              <a:t>(YYYYMMDD)|LoanorGeneralFees|CommitmentorArrangerFees|Type|Raisedfor|Security|Source|Institution|Purpose|AmortizationStructure|typeofinterestorcoupon|Timingofpayment|%</a:t>
            </a:r>
            <a:r>
              <a:rPr lang="en-ZA" dirty="0" err="1"/>
              <a:t>Rateperannum</a:t>
            </a:r>
            <a:r>
              <a:rPr lang="en-ZA" dirty="0"/>
              <a:t>(2dec)|InterestorCouponpaidthisQrt|BalanceatbeginofQrt|DebtRepaidthisQrt|PrincipalaccruedthisQrt|BalanceatendofQrt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Muncde|2017|Q1|B|0|NO </a:t>
            </a:r>
            <a:r>
              <a:rPr lang="en-ZA" dirty="0"/>
              <a:t>BONDS|||||||||||||||||||||||</a:t>
            </a:r>
          </a:p>
          <a:p>
            <a:pPr marL="0" indent="0">
              <a:buNone/>
            </a:pPr>
            <a:r>
              <a:rPr lang="en-ZA" dirty="0"/>
              <a:t>Muncde|2017|Q1|L|0|NO LOANS|||||||||||||||||||||||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5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1968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Quarterly submissions (Investment monitoring)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sz="2800" dirty="0" smtClean="0">
                <a:solidFill>
                  <a:srgbClr val="FF0000"/>
                </a:solidFill>
              </a:rPr>
              <a:t>Due 10 working days after the end of each quarter</a:t>
            </a:r>
          </a:p>
          <a:p>
            <a:endParaRPr lang="en-ZA" dirty="0" smtClean="0"/>
          </a:p>
          <a:p>
            <a:pPr marL="0" indent="0">
              <a:buNone/>
            </a:pPr>
            <a:r>
              <a:rPr lang="en-ZA" dirty="0" err="1"/>
              <a:t>Muncde|YearEnd|Period|InvestmentNo|MunRefNo</a:t>
            </a:r>
            <a:r>
              <a:rPr lang="en-ZA" dirty="0"/>
              <a:t>(max20chars)|</a:t>
            </a:r>
            <a:r>
              <a:rPr lang="en-ZA" dirty="0" err="1"/>
              <a:t>StartDate</a:t>
            </a:r>
            <a:r>
              <a:rPr lang="en-ZA" dirty="0"/>
              <a:t>(YYYYMMDD)|</a:t>
            </a:r>
            <a:r>
              <a:rPr lang="en-ZA" dirty="0" err="1"/>
              <a:t>PlannedEndDate</a:t>
            </a:r>
            <a:r>
              <a:rPr lang="en-ZA" dirty="0"/>
              <a:t>(YYYYMMDD)|</a:t>
            </a:r>
            <a:r>
              <a:rPr lang="en-ZA" dirty="0" err="1"/>
              <a:t>Investmentterm</a:t>
            </a:r>
            <a:r>
              <a:rPr lang="en-ZA" dirty="0"/>
              <a:t>(</a:t>
            </a:r>
            <a:r>
              <a:rPr lang="en-ZA" dirty="0" err="1"/>
              <a:t>YorMorD</a:t>
            </a:r>
            <a:r>
              <a:rPr lang="en-ZA" dirty="0"/>
              <a:t>)|</a:t>
            </a:r>
            <a:r>
              <a:rPr lang="en-ZA" dirty="0" err="1"/>
              <a:t>TermValue|CommissionPaid|CommissionRecipient</a:t>
            </a:r>
            <a:r>
              <a:rPr lang="en-ZA" dirty="0"/>
              <a:t>(max40chars)|</a:t>
            </a:r>
            <a:r>
              <a:rPr lang="en-ZA" dirty="0" err="1"/>
              <a:t>CapitalGuarantee</a:t>
            </a:r>
            <a:r>
              <a:rPr lang="en-ZA" dirty="0"/>
              <a:t>(</a:t>
            </a:r>
            <a:r>
              <a:rPr lang="en-ZA" dirty="0" err="1"/>
              <a:t>YorN</a:t>
            </a:r>
            <a:r>
              <a:rPr lang="en-ZA" dirty="0"/>
              <a:t>)|Committed|InvestmentType|InvestmentGroup|InvestmentInstitution|TypeofInterest|TimingofInterestPayment|%</a:t>
            </a:r>
            <a:r>
              <a:rPr lang="en-ZA" dirty="0" err="1"/>
              <a:t>InterestRateperAnnum</a:t>
            </a:r>
            <a:r>
              <a:rPr lang="en-ZA" dirty="0"/>
              <a:t>(2dec)|InterestthisQrt|BalancebeginofQrt|WithdrawalsthisQrt|TopUpthisQrt|BalanceatendofQrt</a:t>
            </a:r>
          </a:p>
          <a:p>
            <a:pPr marL="0" indent="0">
              <a:buNone/>
            </a:pPr>
            <a:r>
              <a:rPr lang="en-ZA" dirty="0"/>
              <a:t>Muncde|2017|Q1|1|711|20150331|20150930|M|6|0||Yes|01|03|02|Firstrand|01|01|71.17|177443|10001949|-10179392||0</a:t>
            </a:r>
          </a:p>
          <a:p>
            <a:pPr marL="0" indent="0">
              <a:buNone/>
            </a:pPr>
            <a:r>
              <a:rPr lang="en-ZA" dirty="0"/>
              <a:t>Muncde|2017|Q1|2|712|20150331|20150930|M|6|0||Yes|01|03|02|Firstrand|01|01|71.17|212931|12002339|-12215271||0</a:t>
            </a: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6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496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Quarterly submissions (IM)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Layout for No Investments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dirty="0" err="1" smtClean="0"/>
              <a:t>Muncde|YearEnd|Period|InvestmentNo|MunRefNo</a:t>
            </a:r>
            <a:r>
              <a:rPr lang="en-ZA" dirty="0" smtClean="0"/>
              <a:t>(max20chars</a:t>
            </a:r>
            <a:r>
              <a:rPr lang="en-ZA" dirty="0"/>
              <a:t>)|</a:t>
            </a:r>
            <a:r>
              <a:rPr lang="en-ZA" dirty="0" err="1"/>
              <a:t>StartDate</a:t>
            </a:r>
            <a:r>
              <a:rPr lang="en-ZA" dirty="0"/>
              <a:t>(YYYYMMDD)|</a:t>
            </a:r>
            <a:r>
              <a:rPr lang="en-ZA" dirty="0" err="1"/>
              <a:t>PlannedEndDate</a:t>
            </a:r>
            <a:r>
              <a:rPr lang="en-ZA" dirty="0"/>
              <a:t>(YYYYMMDD)|</a:t>
            </a:r>
            <a:r>
              <a:rPr lang="en-ZA" dirty="0" err="1"/>
              <a:t>Investmentterm</a:t>
            </a:r>
            <a:r>
              <a:rPr lang="en-ZA" dirty="0"/>
              <a:t>(</a:t>
            </a:r>
            <a:r>
              <a:rPr lang="en-ZA" dirty="0" err="1"/>
              <a:t>YorMorD</a:t>
            </a:r>
            <a:r>
              <a:rPr lang="en-ZA" dirty="0"/>
              <a:t>)|</a:t>
            </a:r>
            <a:r>
              <a:rPr lang="en-ZA" dirty="0" err="1"/>
              <a:t>TermValue|CommissionPaid|CommissionRecipient</a:t>
            </a:r>
            <a:r>
              <a:rPr lang="en-ZA" dirty="0"/>
              <a:t>(max40chars)|</a:t>
            </a:r>
            <a:r>
              <a:rPr lang="en-ZA" dirty="0" err="1"/>
              <a:t>CapitalGuarantee</a:t>
            </a:r>
            <a:r>
              <a:rPr lang="en-ZA" dirty="0"/>
              <a:t>(</a:t>
            </a:r>
            <a:r>
              <a:rPr lang="en-ZA" dirty="0" err="1"/>
              <a:t>YorN</a:t>
            </a:r>
            <a:r>
              <a:rPr lang="en-ZA" dirty="0"/>
              <a:t>)|Committed|InvestmentType|InvestmentGroup|InvestmentInstitution|TypeofInterest|TimingofInterestPayment|%</a:t>
            </a:r>
            <a:r>
              <a:rPr lang="en-ZA" dirty="0" err="1"/>
              <a:t>InterestRateperAnnum</a:t>
            </a:r>
            <a:r>
              <a:rPr lang="en-ZA" dirty="0"/>
              <a:t>(2dec)|</a:t>
            </a:r>
            <a:r>
              <a:rPr lang="en-ZA" dirty="0" smtClean="0"/>
              <a:t>InterestthisQrt|BalancebeginofQrt|WithdrawalsthisQrt|TopUpthisQrt|BalanceatendofQrt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/>
              <a:t>Muncde|2017|Q1|0|NO INVESTMENTS|||||||||||||||||||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7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5928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We are busy to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Prepare the LG portal to allow uploading of these submissions</a:t>
            </a:r>
          </a:p>
          <a:p>
            <a:r>
              <a:rPr lang="en-ZA" dirty="0" smtClean="0"/>
              <a:t>Working on the LGDRS to validate the submissions</a:t>
            </a:r>
          </a:p>
          <a:p>
            <a:endParaRPr lang="en-ZA" dirty="0"/>
          </a:p>
          <a:p>
            <a:r>
              <a:rPr lang="en-ZA" dirty="0" smtClean="0"/>
              <a:t>In short:</a:t>
            </a:r>
          </a:p>
          <a:p>
            <a:pPr lvl="2"/>
            <a:r>
              <a:rPr lang="en-ZA" dirty="0" smtClean="0"/>
              <a:t>We will inform you when we are ready to accept submissions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8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2283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1" descr="Powerpoint Presentatio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5563"/>
            <a:ext cx="917733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Rectangle 12"/>
          <p:cNvSpPr>
            <a:spLocks noGrp="1" noChangeArrowheads="1"/>
          </p:cNvSpPr>
          <p:nvPr>
            <p:ph type="ctrTitle" idx="4294967295"/>
          </p:nvPr>
        </p:nvSpPr>
        <p:spPr>
          <a:xfrm>
            <a:off x="466725" y="1557338"/>
            <a:ext cx="8281988" cy="3240087"/>
          </a:xfrm>
        </p:spPr>
        <p:txBody>
          <a:bodyPr/>
          <a:lstStyle/>
          <a:p>
            <a:pPr algn="ctr" eaLnBrk="1" hangingPunct="1"/>
            <a:r>
              <a:rPr lang="en-ZA" altLang="en-US" sz="3200" dirty="0" smtClean="0"/>
              <a:t>Questions?</a:t>
            </a:r>
            <a:br>
              <a:rPr lang="en-ZA" altLang="en-US" sz="3200" dirty="0" smtClean="0"/>
            </a:br>
            <a:r>
              <a:rPr lang="en-ZA" altLang="en-US" sz="3200" dirty="0"/>
              <a:t/>
            </a:r>
            <a:br>
              <a:rPr lang="en-ZA" altLang="en-US" sz="3200" dirty="0"/>
            </a:br>
            <a:r>
              <a:rPr lang="en-ZA" altLang="en-US" sz="3200" dirty="0" smtClean="0"/>
              <a:t>Thank you</a:t>
            </a:r>
            <a:r>
              <a:rPr lang="en-ZA" altLang="en-US" sz="3200" dirty="0" smtClean="0"/>
              <a:t/>
            </a:r>
            <a:br>
              <a:rPr lang="en-ZA" altLang="en-US" sz="3200" dirty="0" smtClean="0"/>
            </a:br>
            <a:r>
              <a:rPr lang="en-ZA" altLang="en-US" sz="3200" dirty="0" smtClean="0"/>
              <a:t/>
            </a:r>
            <a:br>
              <a:rPr lang="en-ZA" altLang="en-US" sz="3200" dirty="0" smtClean="0"/>
            </a:br>
            <a:r>
              <a:rPr lang="en-ZA" altLang="en-US" sz="3200" dirty="0" smtClean="0"/>
              <a:t/>
            </a:r>
            <a:br>
              <a:rPr lang="en-ZA" altLang="en-US" sz="3200" dirty="0" smtClean="0"/>
            </a:br>
            <a:endParaRPr lang="en-ZA" alt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8046D-8EEA-42D2-B236-D30784C077EE}" type="slidenum">
              <a:rPr lang="en-US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pPr>
                <a:defRPr/>
              </a:pPr>
              <a:t>9</a:t>
            </a:fld>
            <a:endParaRPr lang="en-US" sz="1400" b="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26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old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77BA75D44BC469ABAE46C07B5E9FF" ma:contentTypeVersion="1" ma:contentTypeDescription="Create a new document." ma:contentTypeScope="" ma:versionID="fe50b6b98f897cf800d4d84fb3dd0e4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70F23C-C568-4939-934D-E549369DF442}"/>
</file>

<file path=customXml/itemProps2.xml><?xml version="1.0" encoding="utf-8"?>
<ds:datastoreItem xmlns:ds="http://schemas.openxmlformats.org/officeDocument/2006/customXml" ds:itemID="{675D2051-8DB3-4A3C-A69D-63A16E217A40}"/>
</file>

<file path=customXml/itemProps3.xml><?xml version="1.0" encoding="utf-8"?>
<ds:datastoreItem xmlns:ds="http://schemas.openxmlformats.org/officeDocument/2006/customXml" ds:itemID="{85C5DE4E-B98B-4711-8019-7F82E96967C4}"/>
</file>

<file path=customXml/itemProps4.xml><?xml version="1.0" encoding="utf-8"?>
<ds:datastoreItem xmlns:ds="http://schemas.openxmlformats.org/officeDocument/2006/customXml" ds:itemID="{E4660AF9-8B3B-4FB7-97ED-FC53E2C4D69E}"/>
</file>

<file path=docProps/app.xml><?xml version="1.0" encoding="utf-8"?>
<Properties xmlns="http://schemas.openxmlformats.org/officeDocument/2006/extended-properties" xmlns:vt="http://schemas.openxmlformats.org/officeDocument/2006/docPropsVTypes">
  <Template>ITMac01 HD:Applications:Microsoft Office 2004:Templates:Presentations:Designs:Blank Presentation</Template>
  <TotalTime>1336</TotalTime>
  <Words>277</Words>
  <Application>Microsoft Office PowerPoint</Application>
  <PresentationFormat>On-screen Show (4:3)</PresentationFormat>
  <Paragraphs>67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ＭＳ Ｐゴシック</vt:lpstr>
      <vt:lpstr>Arial</vt:lpstr>
      <vt:lpstr>Arial Bold</vt:lpstr>
      <vt:lpstr>Arial Bold Italic</vt:lpstr>
      <vt:lpstr>Osaka</vt:lpstr>
      <vt:lpstr>Blank Presentation</vt:lpstr>
      <vt:lpstr> Additional Submissions for 2017/18 </vt:lpstr>
      <vt:lpstr>Monthly submissions (Debtors Age Analysis)</vt:lpstr>
      <vt:lpstr>Monthly submissions (Creditors Age Analysis)</vt:lpstr>
      <vt:lpstr>Quarterly submissions</vt:lpstr>
      <vt:lpstr>Quarterly submissions (BM)</vt:lpstr>
      <vt:lpstr>Quarterly submissions (Investment monitoring)</vt:lpstr>
      <vt:lpstr>Quarterly submissions (IM)</vt:lpstr>
      <vt:lpstr>We are busy to</vt:lpstr>
      <vt:lpstr>Questions?  Thank you   </vt:lpstr>
    </vt:vector>
  </TitlesOfParts>
  <Company>bronwen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 (Powerpoint 2007)</dc:title>
  <dc:creator>bronwen</dc:creator>
  <cp:lastModifiedBy>Elsabe Rossouw</cp:lastModifiedBy>
  <cp:revision>85</cp:revision>
  <dcterms:created xsi:type="dcterms:W3CDTF">2010-05-24T08:09:56Z</dcterms:created>
  <dcterms:modified xsi:type="dcterms:W3CDTF">2017-08-21T10:28:37Z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0x010100F6D77BA75D44BC469ABAE46C07B5E9FF</vt:lpwstr>
  </property>
  <property fmtid="{D5CDD505-2E9C-101B-9397-08002B2CF9AE}" pid="4" name="Order">
    <vt:r8>10200</vt:r8>
  </property>
  <property fmtid="{D5CDD505-2E9C-101B-9397-08002B2CF9AE}" pid="5" name="Corporate Services Divition">
    <vt:lpwstr>Communications</vt:lpwstr>
  </property>
  <property fmtid="{D5CDD505-2E9C-101B-9397-08002B2CF9AE}" pid="6" name="Business Unit">
    <vt:lpwstr>Communications</vt:lpwstr>
  </property>
  <property fmtid="{D5CDD505-2E9C-101B-9397-08002B2CF9AE}" pid="7" name="Division">
    <vt:lpwstr>Communications</vt:lpwstr>
  </property>
  <property fmtid="{D5CDD505-2E9C-101B-9397-08002B2CF9AE}" pid="8" name="Common Accessed Document">
    <vt:lpwstr>true</vt:lpwstr>
  </property>
  <property fmtid="{D5CDD505-2E9C-101B-9397-08002B2CF9AE}" pid="10" name="Electronic Template Category">
    <vt:lpwstr>Other</vt:lpwstr>
  </property>
</Properties>
</file>