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Default Extension="jpeg" ContentType="image/jpeg"/>
  <Default Extension="emf" ContentType="image/x-emf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4" r:id="rId4"/>
    <p:sldMasterId id="2147484361" r:id="rId5"/>
  </p:sldMasterIdLst>
  <p:notesMasterIdLst>
    <p:notesMasterId r:id="rId9"/>
  </p:notesMasterIdLst>
  <p:handoutMasterIdLst>
    <p:handoutMasterId r:id="rId10"/>
  </p:handoutMasterIdLst>
  <p:sldIdLst>
    <p:sldId id="493" r:id="rId6"/>
    <p:sldId id="461" r:id="rId7"/>
    <p:sldId id="495" r:id="rId8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3300"/>
    <a:srgbClr val="996600"/>
    <a:srgbClr val="FF9900"/>
    <a:srgbClr val="FF9933"/>
    <a:srgbClr val="FFCC00"/>
    <a:srgbClr val="FFCC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8" autoAdjust="0"/>
    <p:restoredTop sz="93428" autoAdjust="0"/>
  </p:normalViewPr>
  <p:slideViewPr>
    <p:cSldViewPr>
      <p:cViewPr varScale="1">
        <p:scale>
          <a:sx n="65" d="100"/>
          <a:sy n="65" d="100"/>
        </p:scale>
        <p:origin x="72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customXml" Target="../customXml/item4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2E139F5-CE5A-4509-BE9A-8A7A7EEEF1E4}" type="datetimeFigureOut">
              <a:rPr lang="en-ZA"/>
              <a:pPr>
                <a:defRPr/>
              </a:pPr>
              <a:t>2018/05/17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92ED59-BC87-4C88-815D-A6E767ABD661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81774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1CF0CA8-8786-49BE-BC7A-40E2F39E8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294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5614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38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61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84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D13D38C3-9983-477E-BB57-E0760B187153}" type="slidenum">
              <a:rPr lang="en-US" altLang="en-US"/>
              <a:pPr algn="r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45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2420940"/>
            <a:ext cx="7772400" cy="1223962"/>
          </a:xfrm>
          <a:noFill/>
          <a:extLst/>
        </p:spPr>
        <p:txBody>
          <a:bodyPr/>
          <a:lstStyle>
            <a:lvl1pPr>
              <a:defRPr smtClean="0">
                <a:latin typeface="Arial Bold" pitchFamily="1" charset="0"/>
                <a:ea typeface="Osaka" pitchFamily="1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7" y="3716340"/>
            <a:ext cx="6400800" cy="793750"/>
          </a:xfrm>
        </p:spPr>
        <p:txBody>
          <a:bodyPr/>
          <a:lstStyle>
            <a:lvl1pPr marL="0" indent="0" algn="ctr">
              <a:buFontTx/>
              <a:buNone/>
              <a:defRPr b="1" i="1" smtClean="0">
                <a:latin typeface="Arial" charset="0"/>
                <a:ea typeface="Osaka" pitchFamily="1" charset="-128"/>
              </a:defRPr>
            </a:lvl1pPr>
          </a:lstStyle>
          <a:p>
            <a:pPr lvl="0"/>
            <a:r>
              <a:rPr lang="en-US" noProof="0" smtClean="0"/>
              <a:t>SUB HEADING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5738" y="6092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665D1-EB9F-4BA6-828B-8DC09DE953ED}" type="datetime1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32588" y="6092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521A6-D09C-4534-9160-84A937876E85}" type="slidenum">
              <a:rPr lang="en-US" altLang="en-US"/>
              <a:pPr>
                <a:defRPr/>
              </a:pPr>
              <a:t>‹#›</a:t>
            </a:fld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2555875" y="4652963"/>
            <a:ext cx="6588125" cy="288925"/>
          </a:xfrm>
          <a:prstGeom prst="rect">
            <a:avLst/>
          </a:prstGeom>
          <a:extLst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Presenter: Conrad Barberton  l  Director: National Treasury</a:t>
            </a:r>
          </a:p>
        </p:txBody>
      </p:sp>
    </p:spTree>
    <p:extLst>
      <p:ext uri="{BB962C8B-B14F-4D97-AF65-F5344CB8AC3E}">
        <p14:creationId xmlns:p14="http://schemas.microsoft.com/office/powerpoint/2010/main" val="572507168"/>
      </p:ext>
    </p:extLst>
  </p:cSld>
  <p:clrMapOvr>
    <a:masterClrMapping/>
  </p:clrMapOvr>
  <p:transition spd="slow"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B0048-503D-406F-BFB4-D7770977C8CD}" type="slidenum">
              <a:rPr lang="en-US" altLang="en-US"/>
              <a:pPr>
                <a:defRPr/>
              </a:pPr>
              <a:t>‹#›</a:t>
            </a:fld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6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4" indent="0">
              <a:buNone/>
              <a:defRPr sz="1200"/>
            </a:lvl2pPr>
            <a:lvl3pPr marL="914246" indent="0">
              <a:buNone/>
              <a:defRPr sz="1000"/>
            </a:lvl3pPr>
            <a:lvl4pPr marL="1371370" indent="0">
              <a:buNone/>
              <a:defRPr sz="900"/>
            </a:lvl4pPr>
            <a:lvl5pPr marL="1828492" indent="0">
              <a:buNone/>
              <a:defRPr sz="900"/>
            </a:lvl5pPr>
            <a:lvl6pPr marL="2285614" indent="0">
              <a:buNone/>
              <a:defRPr sz="900"/>
            </a:lvl6pPr>
            <a:lvl7pPr marL="2742738" indent="0">
              <a:buNone/>
              <a:defRPr sz="900"/>
            </a:lvl7pPr>
            <a:lvl8pPr marL="3199861" indent="0">
              <a:buNone/>
              <a:defRPr sz="900"/>
            </a:lvl8pPr>
            <a:lvl9pPr marL="36569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020CF-A68C-4307-8973-B5D9A2FC515D}" type="slidenum">
              <a:rPr lang="en-US" altLang="en-US"/>
              <a:pPr>
                <a:defRPr/>
              </a:pPr>
              <a:t>‹#›</a:t>
            </a:fld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6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4" indent="0">
              <a:buNone/>
              <a:defRPr sz="2800"/>
            </a:lvl2pPr>
            <a:lvl3pPr marL="914246" indent="0">
              <a:buNone/>
              <a:defRPr sz="2400"/>
            </a:lvl3pPr>
            <a:lvl4pPr marL="1371370" indent="0">
              <a:buNone/>
              <a:defRPr sz="2000"/>
            </a:lvl4pPr>
            <a:lvl5pPr marL="1828492" indent="0">
              <a:buNone/>
              <a:defRPr sz="2000"/>
            </a:lvl5pPr>
            <a:lvl6pPr marL="2285614" indent="0">
              <a:buNone/>
              <a:defRPr sz="2000"/>
            </a:lvl6pPr>
            <a:lvl7pPr marL="2742738" indent="0">
              <a:buNone/>
              <a:defRPr sz="2000"/>
            </a:lvl7pPr>
            <a:lvl8pPr marL="3199861" indent="0">
              <a:buNone/>
              <a:defRPr sz="2000"/>
            </a:lvl8pPr>
            <a:lvl9pPr marL="365698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24" indent="0">
              <a:buNone/>
              <a:defRPr sz="1200"/>
            </a:lvl2pPr>
            <a:lvl3pPr marL="914246" indent="0">
              <a:buNone/>
              <a:defRPr sz="1000"/>
            </a:lvl3pPr>
            <a:lvl4pPr marL="1371370" indent="0">
              <a:buNone/>
              <a:defRPr sz="900"/>
            </a:lvl4pPr>
            <a:lvl5pPr marL="1828492" indent="0">
              <a:buNone/>
              <a:defRPr sz="900"/>
            </a:lvl5pPr>
            <a:lvl6pPr marL="2285614" indent="0">
              <a:buNone/>
              <a:defRPr sz="900"/>
            </a:lvl6pPr>
            <a:lvl7pPr marL="2742738" indent="0">
              <a:buNone/>
              <a:defRPr sz="900"/>
            </a:lvl7pPr>
            <a:lvl8pPr marL="3199861" indent="0">
              <a:buNone/>
              <a:defRPr sz="900"/>
            </a:lvl8pPr>
            <a:lvl9pPr marL="36569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0FE2-844A-40EF-B2F8-15B729B13A52}" type="slidenum">
              <a:rPr lang="en-US" altLang="en-US"/>
              <a:pPr>
                <a:defRPr/>
              </a:pPr>
              <a:t>‹#›</a:t>
            </a:fld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41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F525-BBDD-4907-B21C-7E5F2EC12EE3}" type="slidenum">
              <a:rPr lang="en-US" altLang="en-US"/>
              <a:pPr>
                <a:defRPr/>
              </a:pPr>
              <a:t>‹#›</a:t>
            </a:fld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7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2"/>
            <a:ext cx="2190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2"/>
            <a:ext cx="6419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FBC7-6F29-4DC2-B912-EC1BB9A3620B}" type="slidenum">
              <a:rPr lang="en-US" altLang="en-US"/>
              <a:pPr>
                <a:defRPr/>
              </a:pPr>
              <a:t>‹#›</a:t>
            </a:fld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34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2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295400"/>
            <a:ext cx="87630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9E41-E282-4711-A163-3EAC5B5AAAF6}" type="slidenum">
              <a:rPr lang="en-US" altLang="en-US"/>
              <a:pPr>
                <a:defRPr/>
              </a:pPr>
              <a:t>‹#›</a:t>
            </a:fld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5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Picture3"/>
          <p:cNvSpPr>
            <a:spLocks noChangeArrowheads="1"/>
          </p:cNvSpPr>
          <p:nvPr/>
        </p:nvSpPr>
        <p:spPr bwMode="auto">
          <a:xfrm>
            <a:off x="323850" y="5949950"/>
            <a:ext cx="1895475" cy="78263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91424" tIns="45713" rIns="91424" bIns="45713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sz="3200" smtClean="0">
              <a:solidFill>
                <a:srgbClr val="000000"/>
              </a:solidFill>
              <a:ea typeface="Osaka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F404D-E40F-45B1-A8B5-CDCF7312A2A3}" type="datetime1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8E3AE-499A-4038-80E1-04F59616A4C9}" type="slidenum">
              <a:rPr lang="en-US" altLang="en-US"/>
              <a:pPr>
                <a:defRPr/>
              </a:pPr>
              <a:t>‹#›</a:t>
            </a:fld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8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BF6D02C-8BBF-4D17-927C-72F291ED7190}" type="slidenum">
              <a:rPr lang="en-US" altLang="en-US"/>
              <a:pPr>
                <a:defRPr/>
              </a:pPr>
              <a:t>‹#›</a:t>
            </a:fld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5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24" indent="0" algn="ctr">
              <a:buNone/>
              <a:defRPr/>
            </a:lvl2pPr>
            <a:lvl3pPr marL="914246" indent="0" algn="ctr">
              <a:buNone/>
              <a:defRPr/>
            </a:lvl3pPr>
            <a:lvl4pPr marL="1371370" indent="0" algn="ctr">
              <a:buNone/>
              <a:defRPr/>
            </a:lvl4pPr>
            <a:lvl5pPr marL="1828492" indent="0" algn="ctr">
              <a:buNone/>
              <a:defRPr/>
            </a:lvl5pPr>
            <a:lvl6pPr marL="2285614" indent="0" algn="ctr">
              <a:buNone/>
              <a:defRPr/>
            </a:lvl6pPr>
            <a:lvl7pPr marL="2742738" indent="0" algn="ctr">
              <a:buNone/>
              <a:defRPr/>
            </a:lvl7pPr>
            <a:lvl8pPr marL="3199861" indent="0" algn="ctr">
              <a:buNone/>
              <a:defRPr/>
            </a:lvl8pPr>
            <a:lvl9pPr marL="365698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BC6B9-6EB7-4203-8D29-7DFF2E5CDCBA}" type="slidenum">
              <a:rPr lang="en-US" altLang="en-US"/>
              <a:pPr>
                <a:defRPr/>
              </a:pPr>
              <a:t>‹#›</a:t>
            </a:fld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4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D5A0-2D5E-43B4-993B-ECA82BAE5A42}" type="slidenum">
              <a:rPr lang="en-US" altLang="en-US"/>
              <a:pPr>
                <a:defRPr/>
              </a:pPr>
              <a:t>‹#›</a:t>
            </a:fld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8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4" indent="0">
              <a:buNone/>
              <a:defRPr sz="1800"/>
            </a:lvl2pPr>
            <a:lvl3pPr marL="914246" indent="0">
              <a:buNone/>
              <a:defRPr sz="1600"/>
            </a:lvl3pPr>
            <a:lvl4pPr marL="1371370" indent="0">
              <a:buNone/>
              <a:defRPr sz="1400"/>
            </a:lvl4pPr>
            <a:lvl5pPr marL="1828492" indent="0">
              <a:buNone/>
              <a:defRPr sz="1400"/>
            </a:lvl5pPr>
            <a:lvl6pPr marL="2285614" indent="0">
              <a:buNone/>
              <a:defRPr sz="1400"/>
            </a:lvl6pPr>
            <a:lvl7pPr marL="2742738" indent="0">
              <a:buNone/>
              <a:defRPr sz="1400"/>
            </a:lvl7pPr>
            <a:lvl8pPr marL="3199861" indent="0">
              <a:buNone/>
              <a:defRPr sz="1400"/>
            </a:lvl8pPr>
            <a:lvl9pPr marL="365698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B3EE3-F754-416A-9170-AEDFF6E0C911}" type="slidenum">
              <a:rPr lang="en-US" altLang="en-US"/>
              <a:pPr>
                <a:defRPr/>
              </a:pPr>
              <a:t>‹#›</a:t>
            </a:fld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4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AA35C-EE33-407E-B5FA-B0414AEBE858}" type="slidenum">
              <a:rPr lang="en-US" altLang="en-US"/>
              <a:pPr>
                <a:defRPr/>
              </a:pPr>
              <a:t>‹#›</a:t>
            </a:fld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4" indent="0">
              <a:buNone/>
              <a:defRPr sz="2000" b="1"/>
            </a:lvl2pPr>
            <a:lvl3pPr marL="914246" indent="0">
              <a:buNone/>
              <a:defRPr sz="1800" b="1"/>
            </a:lvl3pPr>
            <a:lvl4pPr marL="1371370" indent="0">
              <a:buNone/>
              <a:defRPr sz="1600" b="1"/>
            </a:lvl4pPr>
            <a:lvl5pPr marL="1828492" indent="0">
              <a:buNone/>
              <a:defRPr sz="1600" b="1"/>
            </a:lvl5pPr>
            <a:lvl6pPr marL="2285614" indent="0">
              <a:buNone/>
              <a:defRPr sz="1600" b="1"/>
            </a:lvl6pPr>
            <a:lvl7pPr marL="2742738" indent="0">
              <a:buNone/>
              <a:defRPr sz="1600" b="1"/>
            </a:lvl7pPr>
            <a:lvl8pPr marL="3199861" indent="0">
              <a:buNone/>
              <a:defRPr sz="1600" b="1"/>
            </a:lvl8pPr>
            <a:lvl9pPr marL="36569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4" indent="0">
              <a:buNone/>
              <a:defRPr sz="2000" b="1"/>
            </a:lvl2pPr>
            <a:lvl3pPr marL="914246" indent="0">
              <a:buNone/>
              <a:defRPr sz="1800" b="1"/>
            </a:lvl3pPr>
            <a:lvl4pPr marL="1371370" indent="0">
              <a:buNone/>
              <a:defRPr sz="1600" b="1"/>
            </a:lvl4pPr>
            <a:lvl5pPr marL="1828492" indent="0">
              <a:buNone/>
              <a:defRPr sz="1600" b="1"/>
            </a:lvl5pPr>
            <a:lvl6pPr marL="2285614" indent="0">
              <a:buNone/>
              <a:defRPr sz="1600" b="1"/>
            </a:lvl6pPr>
            <a:lvl7pPr marL="2742738" indent="0">
              <a:buNone/>
              <a:defRPr sz="1600" b="1"/>
            </a:lvl7pPr>
            <a:lvl8pPr marL="3199861" indent="0">
              <a:buNone/>
              <a:defRPr sz="1600" b="1"/>
            </a:lvl8pPr>
            <a:lvl9pPr marL="36569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7CE71-15DB-487E-A70B-BA403E33EBFA}" type="slidenum">
              <a:rPr lang="en-US" altLang="en-US"/>
              <a:pPr>
                <a:defRPr/>
              </a:pPr>
              <a:t>‹#›</a:t>
            </a:fld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7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0A13-D42E-46A2-95D3-CEE2898391CA}" type="slidenum">
              <a:rPr lang="en-US" altLang="en-US"/>
              <a:pPr>
                <a:defRPr/>
              </a:pPr>
              <a:t>‹#›</a:t>
            </a:fld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9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Picture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3" rIns="91424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563938" y="60928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fld id="{0C090123-607C-41DF-AD3D-32498833499B}" type="datetime1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9925" y="60928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08080"/>
                </a:solidFill>
                <a:latin typeface="Arial Bold Italic" panose="020B0704020202090204" pitchFamily="34" charset="0"/>
              </a:defRPr>
            </a:lvl1pPr>
          </a:lstStyle>
          <a:p>
            <a:pPr>
              <a:defRPr/>
            </a:pPr>
            <a:fld id="{069C9A98-D2FD-454D-B89A-332257604B3B}" type="slidenum">
              <a:rPr lang="en-US" altLang="en-US"/>
              <a:pPr>
                <a:defRPr/>
              </a:pPr>
              <a:t>‹#›</a:t>
            </a:fld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491" r:id="rId1"/>
    <p:sldLayoutId id="2147491492" r:id="rId2"/>
    <p:sldLayoutId id="214749149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Osaka" pitchFamily="1" charset="-128"/>
        </a:defRPr>
      </a:lvl5pPr>
      <a:lvl6pPr marL="457124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246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37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492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charset="0"/>
          <a:ea typeface="+mn-ea"/>
        </a:defRPr>
      </a:lvl5pPr>
      <a:lvl6pPr marL="2514176" indent="-22856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300" indent="-22856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423" indent="-22856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546" indent="-22856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6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0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2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4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8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1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4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owerpoint Presentation Bann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Powerpoint Presentation T Bann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3" rIns="91424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08080"/>
                </a:solidFill>
                <a:latin typeface="Arial Bold Italic" panose="020B0704020202090204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918774E2-0BA8-4F51-AE9C-38749ECAE5E2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05" r:id="rId1"/>
    <p:sldLayoutId id="2147491506" r:id="rId2"/>
    <p:sldLayoutId id="2147491507" r:id="rId3"/>
    <p:sldLayoutId id="2147491508" r:id="rId4"/>
    <p:sldLayoutId id="2147491509" r:id="rId5"/>
    <p:sldLayoutId id="2147491510" r:id="rId6"/>
    <p:sldLayoutId id="2147491511" r:id="rId7"/>
    <p:sldLayoutId id="2147491512" r:id="rId8"/>
    <p:sldLayoutId id="2147491513" r:id="rId9"/>
    <p:sldLayoutId id="2147491514" r:id="rId10"/>
    <p:sldLayoutId id="2147491515" r:id="rId11"/>
    <p:sldLayoutId id="214749151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57124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246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37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492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176" indent="-22856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300" indent="-22856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423" indent="-22856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546" indent="-22856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6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0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2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4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8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1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4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1" descr="Powerpoint Presentati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773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12" descr="Picture1"/>
          <p:cNvSpPr>
            <a:spLocks noGrp="1" noChangeArrowheads="1"/>
          </p:cNvSpPr>
          <p:nvPr>
            <p:ph type="ctrTitle" idx="4294967295"/>
          </p:nvPr>
        </p:nvSpPr>
        <p:spPr>
          <a:xfrm>
            <a:off x="466725" y="1557338"/>
            <a:ext cx="8281988" cy="3240087"/>
          </a:xfrm>
        </p:spPr>
        <p:txBody>
          <a:bodyPr/>
          <a:lstStyle/>
          <a:p>
            <a:pPr algn="r" eaLnBrk="1" hangingPunct="1"/>
            <a:r>
              <a:rPr lang="en-ZA" altLang="en-US" sz="3200" dirty="0" err="1" smtClean="0">
                <a:latin typeface="Arial" panose="020B0604020202020204" pitchFamily="34" charset="0"/>
              </a:rPr>
              <a:t>mSCOA</a:t>
            </a:r>
            <a:r>
              <a:rPr lang="en-ZA" altLang="en-US" sz="3200" dirty="0" smtClean="0">
                <a:latin typeface="Arial" panose="020B0604020202020204" pitchFamily="34" charset="0"/>
              </a:rPr>
              <a:t/>
            </a:r>
            <a:br>
              <a:rPr lang="en-ZA" altLang="en-US" sz="3200" dirty="0" smtClean="0">
                <a:latin typeface="Arial" panose="020B0604020202020204" pitchFamily="34" charset="0"/>
              </a:rPr>
            </a:br>
            <a:r>
              <a:rPr lang="en-ZA" altLang="en-US" sz="3200" dirty="0" smtClean="0">
                <a:latin typeface="Arial" panose="020B0604020202020204" pitchFamily="34" charset="0"/>
              </a:rPr>
              <a:t>Reporting Reference Group</a:t>
            </a:r>
            <a:br>
              <a:rPr lang="en-ZA" altLang="en-US" sz="3200" dirty="0" smtClean="0">
                <a:latin typeface="Arial" panose="020B0604020202020204" pitchFamily="34" charset="0"/>
              </a:rPr>
            </a:br>
            <a:r>
              <a:rPr lang="en-ZA" altLang="en-US" sz="3200" dirty="0" smtClean="0">
                <a:latin typeface="Arial" panose="020B0604020202020204" pitchFamily="34" charset="0"/>
              </a:rPr>
              <a:t/>
            </a:r>
            <a:br>
              <a:rPr lang="en-ZA" altLang="en-US" sz="3200" dirty="0" smtClean="0">
                <a:latin typeface="Arial" panose="020B0604020202020204" pitchFamily="34" charset="0"/>
              </a:rPr>
            </a:br>
            <a:r>
              <a:rPr lang="en-ZA" altLang="en-US" sz="3200" dirty="0" smtClean="0">
                <a:solidFill>
                  <a:srgbClr val="FFFFFF"/>
                </a:solidFill>
                <a:latin typeface="Arial" panose="020B0604020202020204" pitchFamily="34" charset="0"/>
              </a:rPr>
              <a:t/>
            </a:r>
            <a:br>
              <a:rPr lang="en-ZA" altLang="en-US" sz="3200" dirty="0" smtClean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ZA" altLang="en-US" sz="3200" dirty="0" smtClean="0">
                <a:solidFill>
                  <a:srgbClr val="FFFFFF"/>
                </a:solidFill>
                <a:latin typeface="Arial" panose="020B0604020202020204" pitchFamily="34" charset="0"/>
              </a:rPr>
              <a:t>18 May 2018</a:t>
            </a:r>
            <a:endParaRPr lang="en-ZA" altLang="en-US" sz="2400" dirty="0" smtClean="0">
              <a:latin typeface="Arial" panose="020B0604020202020204" pitchFamily="34" charset="0"/>
            </a:endParaRPr>
          </a:p>
        </p:txBody>
      </p:sp>
      <p:sp>
        <p:nvSpPr>
          <p:cNvPr id="57348" name="Rectangle 14"/>
          <p:cNvSpPr>
            <a:spLocks noChangeArrowheads="1"/>
          </p:cNvSpPr>
          <p:nvPr/>
        </p:nvSpPr>
        <p:spPr bwMode="auto">
          <a:xfrm>
            <a:off x="0" y="4764088"/>
            <a:ext cx="8689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ea typeface="Osaka"/>
                <a:cs typeface="Osaka"/>
              </a:rPr>
              <a:t>National Treasury, 240 </a:t>
            </a:r>
            <a:r>
              <a:rPr lang="en-US" altLang="en-US" sz="14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Osaka"/>
                <a:cs typeface="Osaka"/>
              </a:rPr>
              <a:t>Vermeulen</a:t>
            </a:r>
            <a:r>
              <a:rPr lang="en-US" alt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ea typeface="Osaka"/>
                <a:cs typeface="Osaka"/>
              </a:rPr>
              <a:t>, </a:t>
            </a:r>
            <a:r>
              <a:rPr lang="en-US" altLang="en-US" sz="14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Osaka"/>
                <a:cs typeface="Osaka"/>
              </a:rPr>
              <a:t>Madiba</a:t>
            </a:r>
            <a:r>
              <a:rPr lang="en-US" alt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ea typeface="Osaka"/>
                <a:cs typeface="Osaka"/>
              </a:rPr>
              <a:t> street</a:t>
            </a:r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  <a:ea typeface="Osaka"/>
              <a:cs typeface="Osak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 descr="Picture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dirty="0" smtClean="0">
                <a:latin typeface="Arial" panose="020B0604020202020204" pitchFamily="34" charset="0"/>
              </a:rPr>
              <a:t> </a:t>
            </a:r>
            <a:r>
              <a:rPr lang="en-ZA" altLang="en-US" sz="3200" b="1" dirty="0" smtClean="0">
                <a:latin typeface="Arial" panose="020B0604020202020204" pitchFamily="34" charset="0"/>
              </a:rPr>
              <a:t>Agenda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1763688" y="908050"/>
            <a:ext cx="7380312" cy="5184775"/>
          </a:xfrm>
        </p:spPr>
        <p:txBody>
          <a:bodyPr/>
          <a:lstStyle/>
          <a:p>
            <a:pPr lvl="0"/>
            <a:r>
              <a:rPr lang="en-ZA" sz="1600" b="1" dirty="0" smtClean="0"/>
              <a:t>Opening and Welcome</a:t>
            </a:r>
          </a:p>
          <a:p>
            <a:pPr lvl="1"/>
            <a:r>
              <a:rPr lang="en-ZA" sz="1200" dirty="0" smtClean="0"/>
              <a:t>Una Rautenbach</a:t>
            </a:r>
            <a:endParaRPr lang="en-ZA" sz="1200" dirty="0"/>
          </a:p>
          <a:p>
            <a:pPr lvl="0"/>
            <a:r>
              <a:rPr lang="en-ZA" sz="1600" b="1" dirty="0"/>
              <a:t>Preparation and presentation of Annual Financial </a:t>
            </a:r>
            <a:r>
              <a:rPr lang="en-ZA" sz="1600" b="1" dirty="0" smtClean="0"/>
              <a:t>Statements</a:t>
            </a:r>
          </a:p>
          <a:p>
            <a:pPr lvl="1"/>
            <a:r>
              <a:rPr lang="en-ZA" sz="1200" dirty="0" smtClean="0"/>
              <a:t>Feroz Khan and Willem Voigt</a:t>
            </a:r>
            <a:endParaRPr lang="en-ZA" sz="1200" dirty="0"/>
          </a:p>
          <a:p>
            <a:pPr lvl="0"/>
            <a:r>
              <a:rPr lang="en-ZA" sz="1600" b="1" dirty="0"/>
              <a:t>Minimum requirements of reporting </a:t>
            </a:r>
            <a:r>
              <a:rPr lang="en-ZA" sz="1600" b="1" dirty="0" smtClean="0"/>
              <a:t>dashboards</a:t>
            </a:r>
          </a:p>
          <a:p>
            <a:pPr lvl="1"/>
            <a:r>
              <a:rPr lang="en-ZA" sz="1200" dirty="0" smtClean="0"/>
              <a:t>Brian Shepherd</a:t>
            </a:r>
            <a:endParaRPr lang="en-ZA" sz="1200" dirty="0"/>
          </a:p>
          <a:p>
            <a:pPr lvl="0"/>
            <a:r>
              <a:rPr lang="en-ZA" sz="1600" b="1" dirty="0"/>
              <a:t>Status of submissions for 2017/18 and </a:t>
            </a:r>
            <a:r>
              <a:rPr lang="en-ZA" sz="1600" b="1" dirty="0" smtClean="0"/>
              <a:t>2018/19</a:t>
            </a:r>
          </a:p>
          <a:p>
            <a:pPr lvl="1"/>
            <a:r>
              <a:rPr lang="en-ZA" sz="1200" dirty="0" smtClean="0"/>
              <a:t>Ronnie Page </a:t>
            </a:r>
          </a:p>
          <a:p>
            <a:r>
              <a:rPr lang="en-ZA" sz="1600" b="1" dirty="0"/>
              <a:t>Alignment between GL and data </a:t>
            </a:r>
            <a:r>
              <a:rPr lang="en-ZA" sz="1600" b="1" dirty="0" smtClean="0"/>
              <a:t>strings</a:t>
            </a:r>
          </a:p>
          <a:p>
            <a:pPr lvl="1"/>
            <a:r>
              <a:rPr lang="en-ZA" sz="1200" dirty="0" smtClean="0"/>
              <a:t>Ronnie Page</a:t>
            </a:r>
            <a:endParaRPr lang="en-ZA" sz="1200" dirty="0"/>
          </a:p>
          <a:p>
            <a:r>
              <a:rPr lang="en-ZA" sz="1600" b="1" dirty="0"/>
              <a:t>Renewal of Transversal contract and audit (OCPO)</a:t>
            </a:r>
          </a:p>
          <a:p>
            <a:pPr lvl="1"/>
            <a:r>
              <a:rPr lang="en-ZA" sz="1200" dirty="0" smtClean="0"/>
              <a:t>Kwanele Mtembu</a:t>
            </a:r>
            <a:endParaRPr lang="en-ZA" sz="1200" dirty="0"/>
          </a:p>
          <a:p>
            <a:pPr lvl="0"/>
            <a:r>
              <a:rPr lang="en-ZA" sz="1600" b="1" dirty="0" smtClean="0"/>
              <a:t>Open discussion</a:t>
            </a:r>
          </a:p>
          <a:p>
            <a:pPr lvl="1"/>
            <a:r>
              <a:rPr lang="en-ZA" sz="1200" dirty="0" smtClean="0"/>
              <a:t>Problems with non-financial submissions</a:t>
            </a:r>
          </a:p>
          <a:p>
            <a:pPr lvl="1"/>
            <a:r>
              <a:rPr lang="en-ZA" sz="1200" dirty="0" smtClean="0"/>
              <a:t>Cash flow and Balance Sheet</a:t>
            </a:r>
          </a:p>
          <a:p>
            <a:pPr lvl="0"/>
            <a:r>
              <a:rPr lang="en-ZA" sz="1600" b="1" dirty="0" smtClean="0"/>
              <a:t>Closing remarks</a:t>
            </a:r>
          </a:p>
          <a:p>
            <a:pPr lvl="1"/>
            <a:r>
              <a:rPr lang="en-ZA" sz="1200" dirty="0" smtClean="0"/>
              <a:t>Focus areas</a:t>
            </a:r>
          </a:p>
          <a:p>
            <a:pPr lvl="1"/>
            <a:r>
              <a:rPr lang="en-ZA" sz="1200" dirty="0" smtClean="0"/>
              <a:t>Establishing workgroup to address mapping and </a:t>
            </a:r>
            <a:r>
              <a:rPr lang="en-ZA" sz="1200" dirty="0"/>
              <a:t>other </a:t>
            </a:r>
            <a:r>
              <a:rPr lang="en-ZA" sz="1200" dirty="0" smtClean="0"/>
              <a:t>accounting issues </a:t>
            </a:r>
            <a:endParaRPr lang="en-ZA" sz="1200" dirty="0" smtClean="0"/>
          </a:p>
          <a:p>
            <a:pPr lvl="1"/>
            <a:r>
              <a:rPr lang="en-ZA" sz="1200" dirty="0" smtClean="0"/>
              <a:t>Dashboard workgroup</a:t>
            </a:r>
            <a:endParaRPr lang="en-ZA" sz="1200" dirty="0" smtClean="0"/>
          </a:p>
          <a:p>
            <a:pPr lvl="1"/>
            <a:r>
              <a:rPr lang="en-ZA" sz="1200" dirty="0" smtClean="0"/>
              <a:t>Next meeting</a:t>
            </a:r>
          </a:p>
          <a:p>
            <a:pPr marL="0" lvl="0" indent="0">
              <a:buNone/>
            </a:pPr>
            <a:endParaRPr lang="en-ZA" sz="1600" b="1" dirty="0" smtClean="0"/>
          </a:p>
          <a:p>
            <a:pPr lvl="0"/>
            <a:endParaRPr lang="en-ZA" sz="1600" b="1" dirty="0"/>
          </a:p>
          <a:p>
            <a:pPr marL="0" indent="0">
              <a:buFontTx/>
              <a:buNone/>
              <a:defRPr/>
            </a:pPr>
            <a:endParaRPr lang="en-GB" altLang="en-US" sz="2000" dirty="0" smtClean="0">
              <a:latin typeface="Arial" pitchFamily="34" charset="0"/>
            </a:endParaRPr>
          </a:p>
          <a:p>
            <a:pPr>
              <a:defRPr/>
            </a:pPr>
            <a:endParaRPr lang="en-GB" altLang="en-US" sz="2000" dirty="0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A02900F-6422-4B99-9B2D-4319733B97EB}" type="slidenum">
              <a:rPr lang="en-US" altLang="en-US" smtClean="0">
                <a:latin typeface="Arial Bold" panose="020B0704020202020204" pitchFamily="34" charset="0"/>
              </a:rPr>
              <a:pPr/>
              <a:t>2</a:t>
            </a:fld>
            <a:endParaRPr lang="en-US" altLang="en-US" sz="1400" b="0" smtClean="0">
              <a:solidFill>
                <a:srgbClr val="000000"/>
              </a:solidFill>
              <a:latin typeface="Arial Bold" panose="020B07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Preparation and submission of 2018 MTREF</a:t>
            </a:r>
          </a:p>
          <a:p>
            <a:r>
              <a:rPr lang="en-ZA" dirty="0" smtClean="0"/>
              <a:t>AFS mapping</a:t>
            </a:r>
          </a:p>
          <a:p>
            <a:r>
              <a:rPr lang="en-ZA" dirty="0" smtClean="0"/>
              <a:t>Verification against schedules</a:t>
            </a:r>
          </a:p>
          <a:p>
            <a:r>
              <a:rPr lang="en-ZA" dirty="0" smtClean="0"/>
              <a:t>Workgroup on accounting and mapping issues</a:t>
            </a:r>
          </a:p>
          <a:p>
            <a:r>
              <a:rPr lang="en-ZA" smtClean="0"/>
              <a:t>Transversal contract</a:t>
            </a:r>
            <a:endParaRPr lang="en-ZA" dirty="0"/>
          </a:p>
          <a:p>
            <a:r>
              <a:rPr lang="en-ZA" dirty="0" smtClean="0"/>
              <a:t>Next meeting: August 2018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F8E3AE-499A-4038-80E1-04F59616A4C9}" type="slidenum">
              <a:rPr lang="en-US" altLang="en-US" smtClean="0"/>
              <a:pPr>
                <a:defRPr/>
              </a:pPr>
              <a:t>3</a:t>
            </a:fld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42056"/>
      </p:ext>
    </p:extLst>
  </p:cSld>
  <p:clrMapOvr>
    <a:masterClrMapping/>
  </p:clrMapOvr>
</p:sld>
</file>

<file path=ppt/theme/theme1.xml><?xml version="1.0" encoding="utf-8"?>
<a:theme xmlns:a="http://schemas.openxmlformats.org/drawingml/2006/main" name="6_2010_07_19 NT template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2010_07_19 NT template4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77BA75D44BC469ABAE46C07B5E9FF" ma:contentTypeVersion="1" ma:contentTypeDescription="Create a new document." ma:contentTypeScope="" ma:versionID="fe50b6b98f897cf800d4d84fb3dd0e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334F3E-20AC-4E4C-A3BB-19AE5B000146}"/>
</file>

<file path=customXml/itemProps2.xml><?xml version="1.0" encoding="utf-8"?>
<ds:datastoreItem xmlns:ds="http://schemas.openxmlformats.org/officeDocument/2006/customXml" ds:itemID="{05CFCB43-BE66-43E5-8BEC-4E4CE4266AD5}"/>
</file>

<file path=customXml/itemProps3.xml><?xml version="1.0" encoding="utf-8"?>
<ds:datastoreItem xmlns:ds="http://schemas.openxmlformats.org/officeDocument/2006/customXml" ds:itemID="{675D2051-8DB3-4A3C-A69D-63A16E217A40}"/>
</file>

<file path=customXml/itemProps4.xml><?xml version="1.0" encoding="utf-8"?>
<ds:datastoreItem xmlns:ds="http://schemas.openxmlformats.org/officeDocument/2006/customXml" ds:itemID="{35D13D6D-3CB4-47B6-9E4F-BB32EE4E0F3C}"/>
</file>

<file path=docProps/app.xml><?xml version="1.0" encoding="utf-8"?>
<Properties xmlns="http://schemas.openxmlformats.org/officeDocument/2006/extended-properties" xmlns:vt="http://schemas.openxmlformats.org/officeDocument/2006/docPropsVTypes">
  <Template>NT template</Template>
  <TotalTime>14451</TotalTime>
  <Words>119</Words>
  <Application>Microsoft Office PowerPoint</Application>
  <PresentationFormat>On-screen Show (4:3)</PresentationFormat>
  <Paragraphs>35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ＭＳ Ｐゴシック</vt:lpstr>
      <vt:lpstr>Arial</vt:lpstr>
      <vt:lpstr>Arial Bold</vt:lpstr>
      <vt:lpstr>Arial Bold Italic</vt:lpstr>
      <vt:lpstr>Calibri</vt:lpstr>
      <vt:lpstr>Osaka</vt:lpstr>
      <vt:lpstr>6_2010_07_19 NT template4</vt:lpstr>
      <vt:lpstr>2_Blank Presentation</vt:lpstr>
      <vt:lpstr>mSCOA Reporting Reference Group   18 May 2018</vt:lpstr>
      <vt:lpstr> Agenda</vt:lpstr>
      <vt:lpstr>Conclusion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Differentiated approach to budgeting for human settlements for accredited municipalities</dc:title>
  <dc:creator>LGBA</dc:creator>
  <cp:lastModifiedBy>Elsabe Rossouw</cp:lastModifiedBy>
  <cp:revision>663</cp:revision>
  <cp:lastPrinted>2017-07-06T15:22:18Z</cp:lastPrinted>
  <dcterms:created xsi:type="dcterms:W3CDTF">2014-05-23T07:37:40Z</dcterms:created>
  <dcterms:modified xsi:type="dcterms:W3CDTF">2018-05-17T14:51:58Z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0x010100F6D77BA75D44BC469ABAE46C07B5E9FF</vt:lpwstr>
  </property>
  <property fmtid="{D5CDD505-2E9C-101B-9397-08002B2CF9AE}" pid="4" name="Order">
    <vt:r8>10200</vt:r8>
  </property>
  <property fmtid="{D5CDD505-2E9C-101B-9397-08002B2CF9AE}" pid="5" name="Corporate Services Divition">
    <vt:lpwstr>Communications</vt:lpwstr>
  </property>
  <property fmtid="{D5CDD505-2E9C-101B-9397-08002B2CF9AE}" pid="6" name="Business Unit">
    <vt:lpwstr>Communications</vt:lpwstr>
  </property>
  <property fmtid="{D5CDD505-2E9C-101B-9397-08002B2CF9AE}" pid="7" name="Common Accessed Document">
    <vt:lpwstr>true</vt:lpwstr>
  </property>
  <property fmtid="{D5CDD505-2E9C-101B-9397-08002B2CF9AE}" pid="8" name="Electronic Template Category">
    <vt:lpwstr>Other</vt:lpwstr>
  </property>
  <property fmtid="{D5CDD505-2E9C-101B-9397-08002B2CF9AE}" pid="9" name="Division">
    <vt:lpwstr>Communications</vt:lpwstr>
  </property>
</Properties>
</file>