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4035" r:id="rId3"/>
  </p:sldMasterIdLst>
  <p:notesMasterIdLst>
    <p:notesMasterId r:id="rId26"/>
  </p:notesMasterIdLst>
  <p:handoutMasterIdLst>
    <p:handoutMasterId r:id="rId27"/>
  </p:handoutMasterIdLst>
  <p:sldIdLst>
    <p:sldId id="274" r:id="rId4"/>
    <p:sldId id="607" r:id="rId5"/>
    <p:sldId id="608" r:id="rId6"/>
    <p:sldId id="621" r:id="rId7"/>
    <p:sldId id="622" r:id="rId8"/>
    <p:sldId id="623" r:id="rId9"/>
    <p:sldId id="624" r:id="rId10"/>
    <p:sldId id="609" r:id="rId11"/>
    <p:sldId id="618" r:id="rId12"/>
    <p:sldId id="610" r:id="rId13"/>
    <p:sldId id="611" r:id="rId14"/>
    <p:sldId id="612" r:id="rId15"/>
    <p:sldId id="613" r:id="rId16"/>
    <p:sldId id="579" r:id="rId17"/>
    <p:sldId id="592" r:id="rId18"/>
    <p:sldId id="606" r:id="rId19"/>
    <p:sldId id="614" r:id="rId20"/>
    <p:sldId id="615" r:id="rId21"/>
    <p:sldId id="619" r:id="rId22"/>
    <p:sldId id="616" r:id="rId23"/>
    <p:sldId id="617" r:id="rId24"/>
    <p:sldId id="491"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009CDA"/>
    <a:srgbClr val="FFE07D"/>
    <a:srgbClr val="FFE593"/>
    <a:srgbClr val="B8E08C"/>
    <a:srgbClr val="AFDC7E"/>
    <a:srgbClr val="D6EDBD"/>
    <a:srgbClr val="FFE89F"/>
    <a:srgbClr val="DCF0C6"/>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15" autoAdjust="0"/>
  </p:normalViewPr>
  <p:slideViewPr>
    <p:cSldViewPr>
      <p:cViewPr varScale="1">
        <p:scale>
          <a:sx n="86" d="100"/>
          <a:sy n="86" d="100"/>
        </p:scale>
        <p:origin x="118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cs typeface="+mn-cs"/>
              </a:defRPr>
            </a:lvl1pPr>
          </a:lstStyle>
          <a:p>
            <a:pPr>
              <a:defRPr/>
            </a:pPr>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cs typeface="+mn-cs"/>
              </a:defRPr>
            </a:lvl1pPr>
          </a:lstStyle>
          <a:p>
            <a:pPr>
              <a:defRPr/>
            </a:pPr>
            <a:fld id="{C8B2B2F9-2B39-49C3-AE11-F9DC444DF3D1}" type="datetimeFigureOut">
              <a:rPr lang="en-US"/>
              <a:pPr>
                <a:defRPr/>
              </a:pPr>
              <a:t>11/2/2018</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cs typeface="+mn-cs"/>
              </a:defRPr>
            </a:lvl1pPr>
          </a:lstStyle>
          <a:p>
            <a:pPr>
              <a:defRPr/>
            </a:pPr>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cs typeface="+mn-cs"/>
              </a:defRPr>
            </a:lvl1pPr>
          </a:lstStyle>
          <a:p>
            <a:pPr>
              <a:defRPr/>
            </a:pPr>
            <a:fld id="{46B1E945-7CC0-428A-944E-65D1EBC3D8A5}" type="slidenum">
              <a:rPr lang="en-ZA"/>
              <a:pPr>
                <a:defRPr/>
              </a:pPr>
              <a:t>‹#›</a:t>
            </a:fld>
            <a:endParaRPr lang="en-ZA" dirty="0"/>
          </a:p>
        </p:txBody>
      </p:sp>
    </p:spTree>
    <p:extLst>
      <p:ext uri="{BB962C8B-B14F-4D97-AF65-F5344CB8AC3E}">
        <p14:creationId xmlns:p14="http://schemas.microsoft.com/office/powerpoint/2010/main" val="33796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99E65D-9A52-4ECD-ACF8-6D4967CAAB75}" type="datetimeFigureOut">
              <a:rPr lang="en-US"/>
              <a:pPr>
                <a:defRPr/>
              </a:pPr>
              <a:t>11/2/2018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3828CB-1795-40E3-9428-736C760067F8}" type="slidenum">
              <a:rPr lang="en-US"/>
              <a:pPr>
                <a:defRPr/>
              </a:pPr>
              <a:t>‹#›</a:t>
            </a:fld>
            <a:endParaRPr lang="en-US" dirty="0"/>
          </a:p>
        </p:txBody>
      </p:sp>
    </p:spTree>
    <p:extLst>
      <p:ext uri="{BB962C8B-B14F-4D97-AF65-F5344CB8AC3E}">
        <p14:creationId xmlns:p14="http://schemas.microsoft.com/office/powerpoint/2010/main" val="116794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84609-1252-4BD2-A725-F8FBFFF83F85}" type="slidenum">
              <a:rPr lang="en-US" smtClean="0"/>
              <a:pPr fontAlgn="base">
                <a:spcBef>
                  <a:spcPct val="0"/>
                </a:spcBef>
                <a:spcAft>
                  <a:spcPct val="0"/>
                </a:spcAft>
                <a:defRPr/>
              </a:pPr>
              <a:t>1</a:t>
            </a:fld>
            <a:endParaRPr lang="en-US" dirty="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166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9553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828CB-1795-40E3-9428-736C760067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036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7836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B84609-1252-4BD2-A725-F8FBFFF83F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9937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1C86862-3E24-4A02-B7D0-9753FF824332}" type="datetimeFigureOut">
              <a:rPr lang="en-US"/>
              <a:pPr>
                <a:defRPr/>
              </a:pPr>
              <a:t>11/2/2018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682063-CD4F-4D7C-B069-AE8A3C386250}" type="slidenum">
              <a:rPr lang="en-US"/>
              <a:pPr>
                <a:defRPr/>
              </a:pPr>
              <a:t>‹#›</a:t>
            </a:fld>
            <a:endParaRPr lang="en-US" dirty="0"/>
          </a:p>
        </p:txBody>
      </p:sp>
    </p:spTree>
    <p:extLst>
      <p:ext uri="{BB962C8B-B14F-4D97-AF65-F5344CB8AC3E}">
        <p14:creationId xmlns:p14="http://schemas.microsoft.com/office/powerpoint/2010/main" val="388193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526FE9-EDDA-46F0-9696-8618A2DE77D7}" type="datetimeFigureOut">
              <a:rPr lang="en-US"/>
              <a:pPr>
                <a:defRPr/>
              </a:pPr>
              <a:t>11/2/2018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76E48E-4407-49C6-820A-65E614F7C8E1}" type="slidenum">
              <a:rPr lang="en-US"/>
              <a:pPr>
                <a:defRPr/>
              </a:pPr>
              <a:t>‹#›</a:t>
            </a:fld>
            <a:endParaRPr lang="en-US" dirty="0"/>
          </a:p>
        </p:txBody>
      </p:sp>
    </p:spTree>
    <p:extLst>
      <p:ext uri="{BB962C8B-B14F-4D97-AF65-F5344CB8AC3E}">
        <p14:creationId xmlns:p14="http://schemas.microsoft.com/office/powerpoint/2010/main" val="412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6967EA-C19F-478B-9FED-1B53DE181031}" type="datetimeFigureOut">
              <a:rPr lang="en-US"/>
              <a:pPr>
                <a:defRPr/>
              </a:pPr>
              <a:t>11/2/2018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936335-DABF-4758-9059-1167C331695F}" type="slidenum">
              <a:rPr lang="en-US"/>
              <a:pPr>
                <a:defRPr/>
              </a:pPr>
              <a:t>‹#›</a:t>
            </a:fld>
            <a:endParaRPr lang="en-US" dirty="0"/>
          </a:p>
        </p:txBody>
      </p:sp>
    </p:spTree>
    <p:extLst>
      <p:ext uri="{BB962C8B-B14F-4D97-AF65-F5344CB8AC3E}">
        <p14:creationId xmlns:p14="http://schemas.microsoft.com/office/powerpoint/2010/main" val="368683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355006C7-D23A-4899-9BB2-C2B6B23E10F5}" type="slidenum">
              <a:rPr lang="en-US"/>
              <a:pPr>
                <a:defRPr/>
              </a:pPr>
              <a:t>‹#›</a:t>
            </a:fld>
            <a:endParaRPr lang="en-US" dirty="0"/>
          </a:p>
        </p:txBody>
      </p:sp>
    </p:spTree>
    <p:extLst>
      <p:ext uri="{BB962C8B-B14F-4D97-AF65-F5344CB8AC3E}">
        <p14:creationId xmlns:p14="http://schemas.microsoft.com/office/powerpoint/2010/main" val="106513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57D364-0D4B-4A39-B399-BF6BCF0A3E9E}"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692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54554A-CFBE-4CB6-ACDA-316038C4167D}"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22498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CB099E3-E8B9-45E8-9B35-39E9421747E9}"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74577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A70CDC4-F369-4658-9F80-09B8FA116F3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3821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1321D72-09C2-4136-8C0C-65442D342BF2}"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5014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493F1DA-6E9C-4917-8822-CC53EC274FB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670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C098EA-C6A8-4991-8110-0CC37DC86BCA}"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921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89E4E3-84E9-4116-A311-3458C3BB6BC0}" type="datetimeFigureOut">
              <a:rPr lang="en-US"/>
              <a:pPr>
                <a:defRPr/>
              </a:pPr>
              <a:t>11/2/2018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DA7F73-CE6F-4A6C-B345-9BBDB9570FE4}" type="slidenum">
              <a:rPr lang="en-US"/>
              <a:pPr>
                <a:defRPr/>
              </a:pPr>
              <a:t>‹#›</a:t>
            </a:fld>
            <a:endParaRPr lang="en-US" dirty="0"/>
          </a:p>
        </p:txBody>
      </p:sp>
    </p:spTree>
    <p:extLst>
      <p:ext uri="{BB962C8B-B14F-4D97-AF65-F5344CB8AC3E}">
        <p14:creationId xmlns:p14="http://schemas.microsoft.com/office/powerpoint/2010/main" val="1377860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84BD75E-397D-487A-A732-1AC88FE2CBFD}"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14363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9D1DAEC-DA6F-4804-88F0-C1095FA9D5C2}"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70057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1"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419851"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5B232C6-2F08-4E81-87E3-7F0921DDD102}"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969725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7C975E5F-B348-4794-BBC3-F20EE5837927}"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105519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10" name="Footer Placeholder 7"/>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11" name="Slide Number Placeholder 8"/>
          <p:cNvSpPr>
            <a:spLocks noGrp="1"/>
          </p:cNvSpPr>
          <p:nvPr>
            <p:ph type="sldNum" sz="quarter" idx="12"/>
          </p:nvPr>
        </p:nvSpPr>
        <p:spPr/>
        <p:txBody>
          <a:bodyPr/>
          <a:lstStyle>
            <a:lvl1pPr>
              <a:defRPr/>
            </a:lvl1pPr>
          </a:lstStyle>
          <a:p>
            <a:fld id="{720C6ED4-D6CA-4550-A997-B4D3E244B271}"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1223230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6" name="Footer Placeholder 3"/>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357BBC81-1105-468F-8C99-C1870CEE8D46}"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828413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fld id="{F9798779-558D-4F27-B34A-5D61DB48D4AB}"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500593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8CA2B4FF-55B1-4172-9613-89642E193A35}"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4178558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580B61DE-887E-419D-A418-303B2D99D37A}"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164724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0"/>
            <a:ext cx="91773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werpoint Presentation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1940D2EF-66B1-4F26-B7F0-3315A294D424}"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8012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0307FE-038C-43F1-8C0A-015A2FDF202A}" type="datetimeFigureOut">
              <a:rPr lang="en-US"/>
              <a:pPr>
                <a:defRPr/>
              </a:pPr>
              <a:t>11/2/2018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7A1A63-9FC5-4F92-AE16-9ED6A630D823}" type="slidenum">
              <a:rPr lang="en-US"/>
              <a:pPr>
                <a:defRPr/>
              </a:pPr>
              <a:t>‹#›</a:t>
            </a:fld>
            <a:endParaRPr lang="en-US" dirty="0"/>
          </a:p>
        </p:txBody>
      </p:sp>
    </p:spTree>
    <p:extLst>
      <p:ext uri="{BB962C8B-B14F-4D97-AF65-F5344CB8AC3E}">
        <p14:creationId xmlns:p14="http://schemas.microsoft.com/office/powerpoint/2010/main" val="2055782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GB" dirty="0"/>
          </a:p>
        </p:txBody>
      </p:sp>
      <p:sp>
        <p:nvSpPr>
          <p:cNvPr id="5" name="Rectangle 6"/>
          <p:cNvSpPr>
            <a:spLocks noGrp="1" noChangeArrowheads="1"/>
          </p:cNvSpPr>
          <p:nvPr>
            <p:ph type="sldNum" sz="quarter" idx="11"/>
          </p:nvPr>
        </p:nvSpPr>
        <p:spPr/>
        <p:txBody>
          <a:bodyPr/>
          <a:lstStyle>
            <a:lvl1pPr>
              <a:defRPr/>
            </a:lvl1pPr>
          </a:lstStyle>
          <a:p>
            <a:fld id="{E8CEE0D3-7E42-4A8C-A0F5-1F4AED636146}" type="slidenum">
              <a:rPr lang="en-GB" altLang="en-US"/>
              <a:pPr/>
              <a:t>‹#›</a:t>
            </a:fld>
            <a:endParaRPr lang="en-GB" altLang="en-US" dirty="0"/>
          </a:p>
        </p:txBody>
      </p:sp>
    </p:spTree>
    <p:extLst>
      <p:ext uri="{BB962C8B-B14F-4D97-AF65-F5344CB8AC3E}">
        <p14:creationId xmlns:p14="http://schemas.microsoft.com/office/powerpoint/2010/main" val="32233575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F18A5B-0427-49B6-851C-B42B3301E06F}" type="datetimeFigureOut">
              <a:rPr lang="en-US"/>
              <a:pPr>
                <a:defRPr/>
              </a:pPr>
              <a:t>11/2/2018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A99C54F-B5AF-4C9B-BE59-DD6458C3AD86}" type="slidenum">
              <a:rPr lang="en-US"/>
              <a:pPr>
                <a:defRPr/>
              </a:pPr>
              <a:t>‹#›</a:t>
            </a:fld>
            <a:endParaRPr lang="en-US" dirty="0"/>
          </a:p>
        </p:txBody>
      </p:sp>
    </p:spTree>
    <p:extLst>
      <p:ext uri="{BB962C8B-B14F-4D97-AF65-F5344CB8AC3E}">
        <p14:creationId xmlns:p14="http://schemas.microsoft.com/office/powerpoint/2010/main" val="187990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C96B9E8-EF04-4797-8F31-E77BD8A865FC}" type="datetimeFigureOut">
              <a:rPr lang="en-US"/>
              <a:pPr>
                <a:defRPr/>
              </a:pPr>
              <a:t>11/2/2018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816A66-7217-49D1-9A6C-DACA9618F380}" type="slidenum">
              <a:rPr lang="en-US"/>
              <a:pPr>
                <a:defRPr/>
              </a:pPr>
              <a:t>‹#›</a:t>
            </a:fld>
            <a:endParaRPr lang="en-US" dirty="0"/>
          </a:p>
        </p:txBody>
      </p:sp>
    </p:spTree>
    <p:extLst>
      <p:ext uri="{BB962C8B-B14F-4D97-AF65-F5344CB8AC3E}">
        <p14:creationId xmlns:p14="http://schemas.microsoft.com/office/powerpoint/2010/main" val="266156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0EAA9A-D0D0-4B44-9FC9-52CF729F3517}" type="datetimeFigureOut">
              <a:rPr lang="en-US"/>
              <a:pPr>
                <a:defRPr/>
              </a:pPr>
              <a:t>11/2/2018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AC9C9D7-C5D6-4168-8D40-DC629CDB757D}" type="slidenum">
              <a:rPr lang="en-US"/>
              <a:pPr>
                <a:defRPr/>
              </a:pPr>
              <a:t>‹#›</a:t>
            </a:fld>
            <a:endParaRPr lang="en-US" dirty="0"/>
          </a:p>
        </p:txBody>
      </p:sp>
    </p:spTree>
    <p:extLst>
      <p:ext uri="{BB962C8B-B14F-4D97-AF65-F5344CB8AC3E}">
        <p14:creationId xmlns:p14="http://schemas.microsoft.com/office/powerpoint/2010/main" val="198578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0FB21D-5F86-4817-AB8C-30237A5C1C86}" type="datetimeFigureOut">
              <a:rPr lang="en-US"/>
              <a:pPr>
                <a:defRPr/>
              </a:pPr>
              <a:t>11/2/2018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9606DDC-BD5D-4394-A75F-C994ED6A7164}" type="slidenum">
              <a:rPr lang="en-US"/>
              <a:pPr>
                <a:defRPr/>
              </a:pPr>
              <a:t>‹#›</a:t>
            </a:fld>
            <a:endParaRPr lang="en-US" dirty="0"/>
          </a:p>
        </p:txBody>
      </p:sp>
    </p:spTree>
    <p:extLst>
      <p:ext uri="{BB962C8B-B14F-4D97-AF65-F5344CB8AC3E}">
        <p14:creationId xmlns:p14="http://schemas.microsoft.com/office/powerpoint/2010/main" val="9072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5C52D1-34FF-47E1-B9A2-65F0179630C6}" type="datetimeFigureOut">
              <a:rPr lang="en-US"/>
              <a:pPr>
                <a:defRPr/>
              </a:pPr>
              <a:t>11/2/2018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4FDE0B-8480-497E-844F-04A5AF477CAB}" type="slidenum">
              <a:rPr lang="en-US"/>
              <a:pPr>
                <a:defRPr/>
              </a:pPr>
              <a:t>‹#›</a:t>
            </a:fld>
            <a:endParaRPr lang="en-US" dirty="0"/>
          </a:p>
        </p:txBody>
      </p:sp>
    </p:spTree>
    <p:extLst>
      <p:ext uri="{BB962C8B-B14F-4D97-AF65-F5344CB8AC3E}">
        <p14:creationId xmlns:p14="http://schemas.microsoft.com/office/powerpoint/2010/main" val="5742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77FA09-DE12-4F52-90BB-1908C0AC4083}" type="datetimeFigureOut">
              <a:rPr lang="en-US"/>
              <a:pPr>
                <a:defRPr/>
              </a:pPr>
              <a:t>11/2/2018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CA120C-3CAA-4CF0-8666-E41236099862}" type="slidenum">
              <a:rPr lang="en-US"/>
              <a:pPr>
                <a:defRPr/>
              </a:pPr>
              <a:t>‹#›</a:t>
            </a:fld>
            <a:endParaRPr lang="en-US" dirty="0"/>
          </a:p>
        </p:txBody>
      </p:sp>
    </p:spTree>
    <p:extLst>
      <p:ext uri="{BB962C8B-B14F-4D97-AF65-F5344CB8AC3E}">
        <p14:creationId xmlns:p14="http://schemas.microsoft.com/office/powerpoint/2010/main" val="258336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24BED1-B72E-45B4-B745-E1E89E06B3E9}" type="datetimeFigureOut">
              <a:rPr lang="en-US"/>
              <a:pPr>
                <a:defRPr/>
              </a:pPr>
              <a:t>11/2/2018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3C71DA-F872-4962-B88F-A4FC380E40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40659CBA-6EBD-4453-BCC5-FE4F543A9BC6}"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dirty="0"/>
          </a:p>
        </p:txBody>
      </p:sp>
      <p:sp>
        <p:nvSpPr>
          <p:cNvPr id="10"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dirty="0"/>
          </a:p>
        </p:txBody>
      </p:sp>
      <p:sp>
        <p:nvSpPr>
          <p:cNvPr id="11" name="Slide Number Placeholder 5"/>
          <p:cNvSpPr>
            <a:spLocks noGrp="1"/>
          </p:cNvSpPr>
          <p:nvPr>
            <p:ph type="sldNum" sz="quarter" idx="4"/>
          </p:nvPr>
        </p:nvSpPr>
        <p:spPr bwMode="auto">
          <a:xfrm>
            <a:off x="6934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rgbClr val="808080"/>
                </a:solidFill>
                <a:latin typeface="Arial Bold Italic" panose="020B0704020202090204" pitchFamily="34" charset="0"/>
              </a:defRPr>
            </a:lvl1pPr>
          </a:lstStyle>
          <a:p>
            <a:pPr eaLnBrk="0" hangingPunct="0"/>
            <a:fld id="{B3144754-3A5B-4B47-9FE1-578D283B7C5F}" type="slidenum">
              <a:rPr lang="en-US" altLang="en-US" smtClean="0">
                <a:ea typeface="MS PGothic" panose="020B0600070205080204" pitchFamily="34" charset="-128"/>
                <a:cs typeface="+mn-cs"/>
              </a:rPr>
              <a:pPr eaLnBrk="0" hangingPunct="0"/>
              <a:t>‹#›</a:t>
            </a:fld>
            <a:endParaRPr lang="en-US" altLang="en-US" sz="1400" dirty="0">
              <a:ea typeface="MS PGothic" panose="020B0600070205080204" pitchFamily="34" charset="-128"/>
              <a:cs typeface="+mn-cs"/>
            </a:endParaRPr>
          </a:p>
        </p:txBody>
      </p:sp>
    </p:spTree>
    <p:extLst>
      <p:ext uri="{BB962C8B-B14F-4D97-AF65-F5344CB8AC3E}">
        <p14:creationId xmlns:p14="http://schemas.microsoft.com/office/powerpoint/2010/main" val="648262382"/>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Lst>
  <p:hf hdr="0" ftr="0" dt="0"/>
  <p:txStyles>
    <p:title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3"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896032" y="1124744"/>
            <a:ext cx="7385274" cy="2016224"/>
          </a:xfrm>
        </p:spPr>
        <p:txBody>
          <a:bodyPr rtlCol="0">
            <a:normAutofit fontScale="90000"/>
          </a:bodyPr>
          <a:lstStyle/>
          <a:p>
            <a:pPr eaLnBrk="1" fontAlgn="auto" hangingPunct="1">
              <a:spcAft>
                <a:spcPts val="0"/>
              </a:spcAft>
              <a:defRPr/>
            </a:pPr>
            <a:r>
              <a:rPr lang="en-ZA" sz="3600" dirty="0">
                <a:solidFill>
                  <a:schemeClr val="bg1"/>
                </a:solidFill>
                <a:latin typeface="Arial Bold" pitchFamily="34" charset="0"/>
                <a:ea typeface="Osaka"/>
                <a:cs typeface="Osaka"/>
              </a:rPr>
              <a:t/>
            </a:r>
            <a:br>
              <a:rPr lang="en-ZA" sz="3600" dirty="0">
                <a:solidFill>
                  <a:schemeClr val="bg1"/>
                </a:solidFill>
                <a:latin typeface="Arial Bold" pitchFamily="34" charset="0"/>
                <a:ea typeface="Osaka"/>
                <a:cs typeface="Osaka"/>
              </a:rPr>
            </a:br>
            <a:r>
              <a:rPr lang="en-ZA" sz="3100" i="1" dirty="0">
                <a:solidFill>
                  <a:schemeClr val="bg1"/>
                </a:solidFill>
                <a:latin typeface="Arial Bold" pitchFamily="34" charset="0"/>
                <a:ea typeface="Osaka"/>
                <a:cs typeface="Osaka"/>
              </a:rPr>
              <a:t>m</a:t>
            </a:r>
            <a:r>
              <a:rPr lang="en-ZA" sz="3100" dirty="0">
                <a:solidFill>
                  <a:schemeClr val="bg1"/>
                </a:solidFill>
                <a:latin typeface="Arial Bold" pitchFamily="34" charset="0"/>
                <a:ea typeface="Osaka"/>
                <a:cs typeface="Osaka"/>
              </a:rPr>
              <a:t>SCOA</a:t>
            </a:r>
            <a:br>
              <a:rPr lang="en-ZA" sz="3100" dirty="0">
                <a:solidFill>
                  <a:schemeClr val="bg1"/>
                </a:solidFill>
                <a:latin typeface="Arial Bold" pitchFamily="34" charset="0"/>
                <a:ea typeface="Osaka"/>
                <a:cs typeface="Osaka"/>
              </a:rPr>
            </a:br>
            <a:r>
              <a:rPr lang="en-ZA" sz="3100" dirty="0">
                <a:solidFill>
                  <a:schemeClr val="bg1"/>
                </a:solidFill>
                <a:latin typeface="Arial Bold" pitchFamily="34" charset="0"/>
                <a:ea typeface="Osaka"/>
                <a:cs typeface="Osaka"/>
              </a:rPr>
              <a:t> Version 6.2</a:t>
            </a:r>
            <a:br>
              <a:rPr lang="en-ZA" sz="3100" dirty="0">
                <a:solidFill>
                  <a:schemeClr val="bg1"/>
                </a:solidFill>
                <a:latin typeface="Arial Bold" pitchFamily="34" charset="0"/>
                <a:ea typeface="Osaka"/>
                <a:cs typeface="Osaka"/>
              </a:rPr>
            </a:br>
            <a:r>
              <a:rPr lang="en-ZA" sz="3100" dirty="0">
                <a:solidFill>
                  <a:schemeClr val="bg1"/>
                </a:solidFill>
                <a:latin typeface="Arial Bold" pitchFamily="34" charset="0"/>
                <a:ea typeface="Osaka"/>
                <a:cs typeface="Osaka"/>
              </a:rPr>
              <a:t>Change Requests</a:t>
            </a:r>
            <a:endParaRPr lang="en-US" sz="3100" dirty="0">
              <a:latin typeface="Arial Bold" pitchFamily="1" charset="0"/>
              <a:ea typeface="Osaka" pitchFamily="1" charset="-128"/>
            </a:endParaRPr>
          </a:p>
        </p:txBody>
      </p:sp>
      <p:sp>
        <p:nvSpPr>
          <p:cNvPr id="3" name="TextBox 2">
            <a:extLst>
              <a:ext uri="{FF2B5EF4-FFF2-40B4-BE49-F238E27FC236}">
                <a16:creationId xmlns:a16="http://schemas.microsoft.com/office/drawing/2014/main" id="{2BE54608-5B9E-4CF6-A1CE-86BED23C673A}"/>
              </a:ext>
            </a:extLst>
          </p:cNvPr>
          <p:cNvSpPr txBox="1"/>
          <p:nvPr/>
        </p:nvSpPr>
        <p:spPr>
          <a:xfrm>
            <a:off x="4588669" y="4956321"/>
            <a:ext cx="4321696" cy="307777"/>
          </a:xfrm>
          <a:prstGeom prst="rect">
            <a:avLst/>
          </a:prstGeom>
          <a:noFill/>
        </p:spPr>
        <p:txBody>
          <a:bodyPr wrap="none" rtlCol="0">
            <a:spAutoFit/>
          </a:bodyPr>
          <a:lstStyle/>
          <a:p>
            <a:r>
              <a:rPr lang="en-ZA" sz="1400" dirty="0">
                <a:solidFill>
                  <a:schemeClr val="bg1"/>
                </a:solidFill>
              </a:rPr>
              <a:t>Presented by National Treasury: </a:t>
            </a:r>
            <a:r>
              <a:rPr lang="en-ZA" sz="1400" dirty="0" smtClean="0">
                <a:solidFill>
                  <a:schemeClr val="bg1"/>
                </a:solidFill>
              </a:rPr>
              <a:t>2 November  </a:t>
            </a:r>
            <a:r>
              <a:rPr lang="en-ZA" sz="1400" dirty="0">
                <a:solidFill>
                  <a:schemeClr val="bg1"/>
                </a:solidFill>
              </a:rPr>
              <a:t>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gains and losses: Impairment</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0" i="0" u="none" strike="noStrike" kern="0" cap="none" spc="0" normalizeH="0" baseline="0" noProof="0" dirty="0" smtClean="0">
                <a:ln>
                  <a:noFill/>
                </a:ln>
                <a:solidFill>
                  <a:srgbClr val="000000"/>
                </a:solidFill>
                <a:effectLst/>
                <a:uLnTx/>
                <a:uFillTx/>
                <a:latin typeface="Arial" charset="0"/>
                <a:ea typeface="+mn-ea"/>
                <a:cs typeface="Arial" panose="020B0604020202020204" pitchFamily="34" charset="0"/>
              </a:rPr>
              <a:t>The </a:t>
            </a:r>
            <a:r>
              <a:rPr kumimoji="0" lang="en-ZA" sz="2000" b="0"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high-level structure for impairment / reversal of impairment / gains and disposal in the Item Segment: Gains and Losses must align to Depreciation and </a:t>
            </a:r>
            <a:r>
              <a:rPr kumimoji="0" lang="en-ZA" sz="2000" b="0" i="0" u="none" strike="noStrike" kern="0" cap="none" spc="0" normalizeH="0" baseline="0" noProof="0" dirty="0" smtClean="0">
                <a:ln>
                  <a:noFill/>
                </a:ln>
                <a:solidFill>
                  <a:srgbClr val="000000"/>
                </a:solidFill>
                <a:effectLst/>
                <a:uLnTx/>
                <a:uFillTx/>
                <a:latin typeface="Arial" charset="0"/>
                <a:ea typeface="+mn-ea"/>
                <a:cs typeface="Arial" panose="020B0604020202020204" pitchFamily="34" charset="0"/>
              </a:rPr>
              <a:t>Amortization</a:t>
            </a:r>
          </a:p>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lang="en-ZA" kern="0" dirty="0">
              <a:solidFill>
                <a:srgbClr val="000000"/>
              </a:solidFill>
              <a:cs typeface="Arial" panose="020B0604020202020204" pitchFamily="34" charset="0"/>
            </a:endParaRPr>
          </a:p>
          <a:p>
            <a:pPr marL="324000">
              <a:spcBef>
                <a:spcPts val="0"/>
              </a:spcBef>
              <a:buFont typeface="Wingdings" panose="05000000000000000000" pitchFamily="2" charset="2"/>
              <a:buChar char="Ø"/>
            </a:pPr>
            <a:r>
              <a:rPr lang="en-ZA" dirty="0">
                <a:solidFill>
                  <a:srgbClr val="FF0000"/>
                </a:solidFill>
                <a:cs typeface="Arial" pitchFamily="34" charset="0"/>
              </a:rPr>
              <a:t>Proposed solution: </a:t>
            </a:r>
            <a:r>
              <a:rPr lang="en-ZA" dirty="0" smtClean="0">
                <a:solidFill>
                  <a:srgbClr val="FF0000"/>
                </a:solidFill>
                <a:cs typeface="Arial" pitchFamily="34" charset="0"/>
              </a:rPr>
              <a:t>Align the structure to depreciation and amortisation</a:t>
            </a:r>
            <a:endParaRPr lang="en-ZA" dirty="0">
              <a:solidFill>
                <a:srgbClr val="FF0000"/>
              </a:solidFill>
              <a:cs typeface="Arial" pitchFamily="34" charset="0"/>
            </a:endParaRPr>
          </a:p>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2000" b="0"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2252441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 asset class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0" i="0" u="none" strike="noStrike" kern="0" cap="none" spc="0" normalizeH="0" baseline="0" noProof="0" dirty="0" smtClean="0">
                <a:ln>
                  <a:noFill/>
                </a:ln>
                <a:solidFill>
                  <a:srgbClr val="000000"/>
                </a:solidFill>
                <a:effectLst/>
                <a:uLnTx/>
                <a:uFillTx/>
                <a:latin typeface="Arial" charset="0"/>
                <a:ea typeface="+mn-ea"/>
                <a:cs typeface="Arial" panose="020B0604020202020204" pitchFamily="34" charset="0"/>
              </a:rPr>
              <a:t>Libraries </a:t>
            </a:r>
            <a:r>
              <a:rPr kumimoji="0" lang="en-ZA" sz="2000" b="0"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classification to be deleted throughout the asset classification as this category is duplicated and included in community assets as per CIDMS Framework.                                                                                                       Segments: Assets,                                                                                            Expenditure,                                                                                                                       Gains and Losses                                                                                               and Project</a:t>
            </a:r>
          </a:p>
        </p:txBody>
      </p:sp>
      <p:pic>
        <p:nvPicPr>
          <p:cNvPr id="10" name="Picture 9">
            <a:extLst>
              <a:ext uri="{FF2B5EF4-FFF2-40B4-BE49-F238E27FC236}">
                <a16:creationId xmlns:a16="http://schemas.microsoft.com/office/drawing/2014/main" id="{00000000-0008-0000-0000-000002000000}"/>
              </a:ext>
            </a:extLst>
          </p:cNvPr>
          <p:cNvPicPr>
            <a:picLocks noChangeAspect="1"/>
          </p:cNvPicPr>
          <p:nvPr/>
        </p:nvPicPr>
        <p:blipFill rotWithShape="1">
          <a:blip r:embed="rId2"/>
          <a:srcRect b="3003"/>
          <a:stretch/>
        </p:blipFill>
        <p:spPr>
          <a:xfrm>
            <a:off x="2915816" y="2102140"/>
            <a:ext cx="4490728" cy="4087675"/>
          </a:xfrm>
          <a:prstGeom prst="rect">
            <a:avLst/>
          </a:prstGeom>
          <a:ln>
            <a:noFill/>
          </a:ln>
          <a:effectLst>
            <a:outerShdw blurRad="190500" algn="tl" rotWithShape="0">
              <a:srgbClr val="000000">
                <a:alpha val="70000"/>
              </a:srgbClr>
            </a:outerShdw>
          </a:effectLst>
        </p:spPr>
      </p:pic>
      <p:sp>
        <p:nvSpPr>
          <p:cNvPr id="2" name="Rectangle 1"/>
          <p:cNvSpPr/>
          <p:nvPr/>
        </p:nvSpPr>
        <p:spPr bwMode="auto">
          <a:xfrm>
            <a:off x="3347864" y="5949280"/>
            <a:ext cx="2952328" cy="240535"/>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80775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revenue: Sale of goods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ZA" sz="2000" b="1" i="0" u="none" strike="noStrike" kern="0" cap="none" spc="0" normalizeH="0" baseline="0" noProof="0" dirty="0">
                <a:ln>
                  <a:noFill/>
                </a:ln>
                <a:solidFill>
                  <a:srgbClr val="000000"/>
                </a:solidFill>
                <a:effectLst/>
                <a:uLnTx/>
                <a:uFillTx/>
                <a:latin typeface="Arial" pitchFamily="34" charset="0"/>
                <a:ea typeface="+mn-ea"/>
                <a:cs typeface="Arial" panose="020B0604020202020204" pitchFamily="34" charset="0"/>
              </a:rPr>
              <a:t>  </a:t>
            </a:r>
            <a:r>
              <a:rPr lang="en-ZA" dirty="0">
                <a:solidFill>
                  <a:srgbClr val="000000"/>
                </a:solidFill>
                <a:latin typeface="Arial" pitchFamily="34" charset="0"/>
                <a:cs typeface="Arial" panose="020B0604020202020204" pitchFamily="34" charset="0"/>
              </a:rPr>
              <a:t>A</a:t>
            </a:r>
            <a:r>
              <a:rPr kumimoji="0" lang="en-ZA" sz="2000" b="0" i="0" u="none" strike="noStrike" kern="1200" cap="none" spc="0" normalizeH="0" baseline="0" noProof="0" dirty="0" err="1" smtClean="0">
                <a:ln>
                  <a:noFill/>
                </a:ln>
                <a:solidFill>
                  <a:srgbClr val="000000"/>
                </a:solidFill>
                <a:effectLst/>
                <a:uLnTx/>
                <a:uFillTx/>
                <a:latin typeface="Arial" pitchFamily="34" charset="0"/>
                <a:ea typeface="+mn-ea"/>
                <a:cs typeface="Arial" panose="020B0604020202020204" pitchFamily="34" charset="0"/>
              </a:rPr>
              <a:t>dd</a:t>
            </a:r>
            <a:r>
              <a:rPr kumimoji="0" lang="en-ZA" sz="2000" b="0" i="0" u="none" strike="noStrike" kern="1200" cap="none" spc="0" normalizeH="0" baseline="0" noProof="0" dirty="0" smtClean="0">
                <a:ln>
                  <a:noFill/>
                </a:ln>
                <a:solidFill>
                  <a:srgbClr val="000000"/>
                </a:solidFill>
                <a:effectLst/>
                <a:uLnTx/>
                <a:uFillTx/>
                <a:latin typeface="Arial" pitchFamily="34" charset="0"/>
                <a:ea typeface="+mn-ea"/>
                <a:cs typeface="Arial" panose="020B0604020202020204" pitchFamily="34" charset="0"/>
              </a:rPr>
              <a:t> </a:t>
            </a:r>
            <a:r>
              <a:rPr kumimoji="0" lang="en-ZA" sz="20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the Fresh farm products (Fresh Produce).                        	  - </a:t>
            </a:r>
            <a:r>
              <a:rPr kumimoji="0" lang="en-ZA" sz="2000" b="0" i="0" u="none" strike="noStrike" kern="1200" cap="none" spc="0" normalizeH="0" baseline="0" noProof="0" dirty="0" smtClean="0">
                <a:ln>
                  <a:noFill/>
                </a:ln>
                <a:solidFill>
                  <a:srgbClr val="000000"/>
                </a:solidFill>
                <a:effectLst/>
                <a:uLnTx/>
                <a:uFillTx/>
                <a:latin typeface="Arial" pitchFamily="34" charset="0"/>
                <a:ea typeface="+mn-ea"/>
                <a:cs typeface="Arial" panose="020B0604020202020204" pitchFamily="34" charset="0"/>
              </a:rPr>
              <a:t>Add a separate line item for fresh produce.</a:t>
            </a: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59672167-C116-4B74-AC34-C33C722EFB47}"/>
              </a:ext>
            </a:extLst>
          </p:cNvPr>
          <p:cNvPicPr>
            <a:picLocks noChangeAspect="1"/>
          </p:cNvPicPr>
          <p:nvPr/>
        </p:nvPicPr>
        <p:blipFill rotWithShape="1">
          <a:blip r:embed="rId2"/>
          <a:srcRect l="36685" t="6724" r="19905" b="42559"/>
          <a:stretch/>
        </p:blipFill>
        <p:spPr>
          <a:xfrm>
            <a:off x="2051720" y="1772816"/>
            <a:ext cx="6127214" cy="41708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2071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expenditure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1" i="0" u="none" strike="noStrike" kern="0" cap="none" spc="0" normalizeH="0" baseline="0" noProof="0" dirty="0" smtClean="0">
                <a:ln>
                  <a:noFill/>
                </a:ln>
                <a:solidFill>
                  <a:srgbClr val="000000"/>
                </a:solidFill>
                <a:effectLst/>
                <a:uLnTx/>
                <a:uFillTx/>
                <a:latin typeface="Arial" charset="0"/>
                <a:ea typeface="+mn-ea"/>
                <a:cs typeface="Arial" panose="020B0604020202020204" pitchFamily="34" charset="0"/>
              </a:rPr>
              <a:t>Item </a:t>
            </a:r>
            <a:r>
              <a:rPr kumimoji="0" lang="en-ZA" sz="2000" b="1"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Expenditure</a:t>
            </a:r>
            <a:r>
              <a:rPr kumimoji="0" lang="en-ZA" sz="2000" b="0"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 Correct the </a:t>
            </a:r>
            <a:r>
              <a:rPr kumimoji="0" lang="en-ZA" sz="2000" b="1" i="1"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spelling</a:t>
            </a:r>
            <a:r>
              <a:rPr kumimoji="0" lang="en-ZA" sz="2000" b="0"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 of Eskom. Currently spelled "</a:t>
            </a:r>
            <a:r>
              <a:rPr kumimoji="0" lang="en-ZA" sz="2000" b="0" i="0" u="none" strike="noStrike" kern="0" cap="none" spc="0" normalizeH="0" baseline="0" noProof="0" dirty="0" err="1">
                <a:ln>
                  <a:noFill/>
                </a:ln>
                <a:solidFill>
                  <a:srgbClr val="000000"/>
                </a:solidFill>
                <a:effectLst/>
                <a:uLnTx/>
                <a:uFillTx/>
                <a:latin typeface="Arial" charset="0"/>
                <a:ea typeface="+mn-ea"/>
                <a:cs typeface="Arial" panose="020B0604020202020204" pitchFamily="34" charset="0"/>
              </a:rPr>
              <a:t>ESCOM</a:t>
            </a:r>
            <a:r>
              <a:rPr kumimoji="0" lang="en-ZA" sz="2000" b="0"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a:t>
            </a:r>
          </a:p>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7EC4CFD-9286-41FF-AAF3-953A709DDD20}"/>
              </a:ext>
            </a:extLst>
          </p:cNvPr>
          <p:cNvPicPr>
            <a:picLocks noChangeAspect="1"/>
          </p:cNvPicPr>
          <p:nvPr/>
        </p:nvPicPr>
        <p:blipFill rotWithShape="1">
          <a:blip r:embed="rId2"/>
          <a:srcRect l="20512" t="12636" r="21177" b="22858"/>
          <a:stretch/>
        </p:blipFill>
        <p:spPr>
          <a:xfrm>
            <a:off x="1835696" y="1484784"/>
            <a:ext cx="6304844" cy="4483100"/>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id="{D6FB7F91-F17B-45FD-96A0-5244008C195D}"/>
              </a:ext>
            </a:extLst>
          </p:cNvPr>
          <p:cNvSpPr/>
          <p:nvPr/>
        </p:nvSpPr>
        <p:spPr bwMode="auto">
          <a:xfrm>
            <a:off x="3491880" y="2780928"/>
            <a:ext cx="2664296" cy="2880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1" charset="-128"/>
              <a:cs typeface="Arial" pitchFamily="34" charset="0"/>
            </a:endParaRPr>
          </a:p>
        </p:txBody>
      </p:sp>
    </p:spTree>
    <p:extLst>
      <p:ext uri="{BB962C8B-B14F-4D97-AF65-F5344CB8AC3E}">
        <p14:creationId xmlns:p14="http://schemas.microsoft.com/office/powerpoint/2010/main" val="2560210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 Construction Work in progress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0" y="1046227"/>
            <a:ext cx="9071992" cy="2862322"/>
          </a:xfrm>
          <a:prstGeom prst="rect">
            <a:avLst/>
          </a:prstGeom>
        </p:spPr>
        <p:txBody>
          <a:bodyPr wrap="square">
            <a:spAutoFit/>
          </a:bodyPr>
          <a:lstStyle/>
          <a:p>
            <a:pPr marL="400050"/>
            <a:r>
              <a:rPr lang="en-ZA" sz="2000" dirty="0" smtClean="0">
                <a:latin typeface="Arial" charset="0"/>
              </a:rPr>
              <a:t>Construction </a:t>
            </a:r>
            <a:r>
              <a:rPr lang="en-ZA" sz="2000" dirty="0">
                <a:latin typeface="Arial" charset="0"/>
              </a:rPr>
              <a:t>Work-In-Progress. #No transfer out account to move to a completed asset. When an asset is completed from work in progress to a finished asset. There should be a transfer from </a:t>
            </a:r>
            <a:r>
              <a:rPr lang="en-ZA" sz="2000" dirty="0" err="1">
                <a:latin typeface="Arial" charset="0"/>
              </a:rPr>
              <a:t>WIP</a:t>
            </a:r>
            <a:r>
              <a:rPr lang="en-ZA" sz="2000" dirty="0">
                <a:latin typeface="Arial" charset="0"/>
              </a:rPr>
              <a:t> to the completed class of asset. Version 6.1 and version 6.2 does not accommodate for this. This must be considered in version 6.3 and also municipalities to advise where should this currently be posted to allow for the </a:t>
            </a:r>
            <a:r>
              <a:rPr lang="en-ZA" sz="2000" dirty="0" smtClean="0">
                <a:latin typeface="Arial" charset="0"/>
              </a:rPr>
              <a:t>transfer</a:t>
            </a:r>
            <a:endParaRPr lang="en-ZA" sz="2000" dirty="0">
              <a:latin typeface="Arial" charset="0"/>
            </a:endParaRPr>
          </a:p>
          <a:p>
            <a:pPr marL="685800" indent="-285750">
              <a:buFont typeface="Wingdings" panose="05000000000000000000" pitchFamily="2" charset="2"/>
              <a:buChar char="Ø"/>
            </a:pPr>
            <a:endParaRPr lang="en-ZA" sz="2000" dirty="0">
              <a:latin typeface="Arial" charset="0"/>
            </a:endParaRPr>
          </a:p>
          <a:p>
            <a:pPr marL="400050"/>
            <a:r>
              <a:rPr lang="en-ZA" sz="2000" dirty="0" smtClean="0">
                <a:solidFill>
                  <a:srgbClr val="FF0000"/>
                </a:solidFill>
                <a:latin typeface="Arial" charset="0"/>
              </a:rPr>
              <a:t>Proposed solution: create a line item to transfer from WIP to completed asset.</a:t>
            </a:r>
          </a:p>
        </p:txBody>
      </p:sp>
    </p:spTree>
    <p:extLst>
      <p:ext uri="{BB962C8B-B14F-4D97-AF65-F5344CB8AC3E}">
        <p14:creationId xmlns:p14="http://schemas.microsoft.com/office/powerpoint/2010/main" val="2546663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assets: Construction Work in progress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FontTx/>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endParaRPr lang="en-ZA" sz="1800" kern="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756592" y="1054928"/>
            <a:ext cx="9828584" cy="3862596"/>
          </a:xfrm>
          <a:prstGeom prst="rect">
            <a:avLst/>
          </a:prstGeom>
        </p:spPr>
        <p:txBody>
          <a:bodyPr wrap="square">
            <a:spAutoFit/>
          </a:bodyPr>
          <a:lstStyle/>
          <a:p>
            <a:pPr marL="1143000" lvl="1" indent="-285750">
              <a:buFont typeface="Wingdings" panose="05000000000000000000" pitchFamily="2" charset="2"/>
              <a:buChar char="Ø"/>
            </a:pPr>
            <a:endParaRPr lang="en-ZA" b="1" dirty="0">
              <a:latin typeface="Arial" charset="0"/>
            </a:endParaRPr>
          </a:p>
          <a:p>
            <a:pPr marL="1143000" lvl="1" indent="-285750">
              <a:buFont typeface="Wingdings" panose="05000000000000000000" pitchFamily="2" charset="2"/>
              <a:buChar char="Ø"/>
            </a:pPr>
            <a:r>
              <a:rPr lang="en-ZA" dirty="0" smtClean="0">
                <a:latin typeface="Arial" charset="0"/>
              </a:rPr>
              <a:t> </a:t>
            </a:r>
            <a:r>
              <a:rPr lang="en-ZA" dirty="0">
                <a:latin typeface="Arial" charset="0"/>
              </a:rPr>
              <a:t>WIP is an asset as defined in GRAP 17. </a:t>
            </a:r>
            <a:r>
              <a:rPr lang="en-ZA" dirty="0" err="1">
                <a:latin typeface="Arial" charset="0"/>
              </a:rPr>
              <a:t>WIP</a:t>
            </a:r>
            <a:r>
              <a:rPr lang="en-ZA" dirty="0">
                <a:latin typeface="Arial" charset="0"/>
              </a:rPr>
              <a:t> relating to PPE is included as part of the carrying of PPE (par. 87 of </a:t>
            </a:r>
            <a:r>
              <a:rPr lang="en-ZA" dirty="0" err="1">
                <a:latin typeface="Arial" charset="0"/>
              </a:rPr>
              <a:t>GRAP</a:t>
            </a:r>
            <a:r>
              <a:rPr lang="en-ZA" dirty="0">
                <a:latin typeface="Arial" charset="0"/>
              </a:rPr>
              <a:t> 17) and the municipality is required to disclose the reconciliation of the carrying amount required in par. 85 (e) of </a:t>
            </a:r>
            <a:r>
              <a:rPr lang="en-ZA" dirty="0" err="1">
                <a:latin typeface="Arial" charset="0"/>
              </a:rPr>
              <a:t>GRAP</a:t>
            </a:r>
            <a:r>
              <a:rPr lang="en-ZA" dirty="0">
                <a:latin typeface="Arial" charset="0"/>
              </a:rPr>
              <a:t> 17. i.e. Show the following separately in the notes: Additions, disposals, impairment loss, Impairment loss reversals, other changes. There should be a </a:t>
            </a:r>
            <a:r>
              <a:rPr lang="en-ZA" dirty="0" err="1">
                <a:latin typeface="Arial" charset="0"/>
              </a:rPr>
              <a:t>Guid</a:t>
            </a:r>
            <a:r>
              <a:rPr lang="en-ZA" dirty="0">
                <a:latin typeface="Arial" charset="0"/>
              </a:rPr>
              <a:t> available on the chart for each of these movements to ensure that the </a:t>
            </a:r>
            <a:r>
              <a:rPr lang="en-ZA" dirty="0" err="1">
                <a:latin typeface="Arial" charset="0"/>
              </a:rPr>
              <a:t>GRAP</a:t>
            </a:r>
            <a:r>
              <a:rPr lang="en-ZA" dirty="0">
                <a:latin typeface="Arial" charset="0"/>
              </a:rPr>
              <a:t> required information is available. Same applies for </a:t>
            </a:r>
            <a:r>
              <a:rPr lang="en-ZA" dirty="0" err="1">
                <a:latin typeface="Arial" charset="0"/>
              </a:rPr>
              <a:t>GRAP</a:t>
            </a:r>
            <a:r>
              <a:rPr lang="en-ZA" dirty="0">
                <a:latin typeface="Arial" charset="0"/>
              </a:rPr>
              <a:t> 16 Investment Property.</a:t>
            </a:r>
          </a:p>
          <a:p>
            <a:pPr marL="1143000" lvl="1" indent="-285750">
              <a:buFont typeface="Wingdings" panose="05000000000000000000" pitchFamily="2" charset="2"/>
              <a:buChar char="Ø"/>
            </a:pPr>
            <a:endParaRPr lang="en-ZA" dirty="0">
              <a:latin typeface="Arial" charset="0"/>
            </a:endParaRPr>
          </a:p>
          <a:p>
            <a:pPr marL="1143000" lvl="1" indent="-285750">
              <a:buFont typeface="Wingdings" panose="05000000000000000000" pitchFamily="2" charset="2"/>
              <a:buChar char="Ø"/>
            </a:pPr>
            <a:endParaRPr lang="en-ZA" b="1" dirty="0">
              <a:latin typeface="Arial" charset="0"/>
            </a:endParaRPr>
          </a:p>
          <a:p>
            <a:pPr marL="857250" lvl="1"/>
            <a:endParaRPr lang="en-ZA" sz="1100" b="1" dirty="0">
              <a:latin typeface="Arial" charset="0"/>
            </a:endParaRPr>
          </a:p>
          <a:p>
            <a:pPr marL="400050"/>
            <a:r>
              <a:rPr lang="en-ZA" dirty="0" smtClean="0">
                <a:solidFill>
                  <a:srgbClr val="000000"/>
                </a:solidFill>
                <a:latin typeface="Arial" charset="0"/>
              </a:rPr>
              <a:t>	</a:t>
            </a:r>
            <a:r>
              <a:rPr lang="en-ZA" dirty="0">
                <a:solidFill>
                  <a:srgbClr val="FF0000"/>
                </a:solidFill>
                <a:latin typeface="Arial" charset="0"/>
              </a:rPr>
              <a:t>Proposed solution: </a:t>
            </a:r>
            <a:r>
              <a:rPr lang="en-ZA" dirty="0" smtClean="0">
                <a:solidFill>
                  <a:srgbClr val="FF0000"/>
                </a:solidFill>
                <a:latin typeface="Arial" charset="0"/>
              </a:rPr>
              <a:t>for reporting purposes breakdown must be provided. How can 	municipalities achieve this through using the project segment: capital projects?</a:t>
            </a:r>
            <a:endParaRPr lang="en-ZA" dirty="0">
              <a:solidFill>
                <a:srgbClr val="FF0000"/>
              </a:solidFill>
              <a:latin typeface="Arial" charset="0"/>
            </a:endParaRPr>
          </a:p>
          <a:p>
            <a:pPr marL="400050"/>
            <a:endParaRPr lang="en-ZA" dirty="0">
              <a:solidFill>
                <a:srgbClr val="000000"/>
              </a:solidFill>
              <a:latin typeface="Arial" charset="0"/>
            </a:endParaRPr>
          </a:p>
        </p:txBody>
      </p:sp>
    </p:spTree>
    <p:extLst>
      <p:ext uri="{BB962C8B-B14F-4D97-AF65-F5344CB8AC3E}">
        <p14:creationId xmlns:p14="http://schemas.microsoft.com/office/powerpoint/2010/main" val="3092432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sz="2800" b="1" dirty="0" smtClean="0">
                <a:latin typeface="Arial" panose="020B0604020202020204" pitchFamily="34" charset="0"/>
              </a:rPr>
              <a:t>Item assets: PPE/ Land</a:t>
            </a:r>
            <a:endParaRPr lang="en-ZA" altLang="en-US" sz="2800" b="1" dirty="0">
              <a:latin typeface="Arial" panose="020B0604020202020204" pitchFamily="34" charset="0"/>
            </a:endParaRP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4" name="Text Placeholder 3">
            <a:extLst>
              <a:ext uri="{FF2B5EF4-FFF2-40B4-BE49-F238E27FC236}">
                <a16:creationId xmlns:a16="http://schemas.microsoft.com/office/drawing/2014/main" id="{7E03A7AB-625E-4160-84D1-CF53ADFF5003}"/>
              </a:ext>
            </a:extLst>
          </p:cNvPr>
          <p:cNvSpPr>
            <a:spLocks noGrp="1"/>
          </p:cNvSpPr>
          <p:nvPr>
            <p:ph type="body" idx="1"/>
          </p:nvPr>
        </p:nvSpPr>
        <p:spPr>
          <a:xfrm>
            <a:off x="76421" y="1045216"/>
            <a:ext cx="9073008" cy="4896544"/>
          </a:xfr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indent="-285750">
              <a:buFont typeface="Wingdings" panose="05000000000000000000" pitchFamily="2" charset="2"/>
              <a:buChar char="Ø"/>
            </a:pPr>
            <a:r>
              <a:rPr lang="en-ZA" sz="1800" dirty="0" smtClean="0">
                <a:solidFill>
                  <a:srgbClr val="000000"/>
                </a:solidFill>
                <a:latin typeface="Arial" panose="020B0604020202020204" pitchFamily="34" charset="0"/>
                <a:ea typeface="+mn-ea"/>
                <a:cs typeface="Arial" panose="020B0604020202020204" pitchFamily="34" charset="0"/>
              </a:rPr>
              <a:t>Change definition for General Plant to be the same as in the ASB guideline.                                                                                                                                 </a:t>
            </a:r>
            <a:endParaRPr lang="en-ZA" sz="1800" dirty="0">
              <a:solidFill>
                <a:srgbClr val="000000"/>
              </a:solidFill>
              <a:latin typeface="Arial" panose="020B0604020202020204" pitchFamily="34" charset="0"/>
              <a:ea typeface="+mn-ea"/>
              <a:cs typeface="Arial" panose="020B0604020202020204" pitchFamily="34" charset="0"/>
            </a:endParaRPr>
          </a:p>
          <a:p>
            <a:pPr marL="57150" indent="0">
              <a:buNone/>
            </a:pPr>
            <a:endParaRPr lang="en-ZA" sz="1800" dirty="0" smtClean="0">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00000000-0008-0000-0000-000002000000}"/>
              </a:ext>
            </a:extLst>
          </p:cNvPr>
          <p:cNvPicPr>
            <a:picLocks noChangeAspect="1"/>
          </p:cNvPicPr>
          <p:nvPr/>
        </p:nvPicPr>
        <p:blipFill rotWithShape="1">
          <a:blip r:embed="rId3"/>
          <a:srcRect l="22316" t="11897" r="22292" b="18072"/>
          <a:stretch/>
        </p:blipFill>
        <p:spPr>
          <a:xfrm>
            <a:off x="2751927" y="1707864"/>
            <a:ext cx="6067400" cy="4464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739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cs typeface="Osaka"/>
              </a:rPr>
              <a:t>FUNCTION SEGMENT</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3229281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Finance</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0" i="0" u="none" strike="noStrike" kern="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What </a:t>
            </a:r>
            <a:r>
              <a:rPr kumimoji="0" lang="en-ZA" sz="20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is the </a:t>
            </a:r>
            <a:r>
              <a:rPr kumimoji="0" lang="en-ZA" sz="2000" b="0" i="0" u="none" strike="noStrike" kern="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difference between </a:t>
            </a:r>
            <a:r>
              <a:rPr kumimoji="0" lang="en-ZA" sz="20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Budget and Treasury Office and Finance on the </a:t>
            </a:r>
            <a:r>
              <a:rPr kumimoji="0" lang="en-ZA" sz="2000" b="0" i="0" u="none" strike="noStrike" kern="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Function Segment</a:t>
            </a:r>
            <a:r>
              <a:rPr kumimoji="0" lang="en-ZA" sz="20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t>
            </a:r>
            <a:endParaRPr kumimoji="0" lang="en-ZA" sz="2000" b="0" i="0" u="none" strike="noStrike" kern="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ZA" sz="1800" b="0" i="0" u="none" strike="noStrike" kern="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ZA" sz="1800" b="0" i="1" u="none" strike="noStrike" kern="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ZA" sz="1800" b="0" i="1" u="none" strike="noStrike" kern="0" cap="none" spc="0" normalizeH="0" baseline="0" noProof="0" dirty="0" smtClean="0">
                <a:ln>
                  <a:noFill/>
                </a:ln>
                <a:solidFill>
                  <a:srgbClr val="FF0000"/>
                </a:solidFill>
                <a:effectLst/>
                <a:uLnTx/>
                <a:uFillTx/>
                <a:latin typeface="Arial Narrow" panose="020B0606020202030204" pitchFamily="34" charset="0"/>
                <a:ea typeface="+mn-ea"/>
                <a:cs typeface="Arial" panose="020B0604020202020204" pitchFamily="34" charset="0"/>
              </a:rPr>
              <a:t>'Budget </a:t>
            </a:r>
            <a:r>
              <a:rPr kumimoji="0" lang="en-ZA" sz="1800" b="0" i="1"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and Treasury Office' is a </a:t>
            </a:r>
            <a:endParaRPr kumimoji="0" lang="en-ZA" sz="1800" b="0" i="1" u="none" strike="noStrike" kern="0" cap="none" spc="0" normalizeH="0" baseline="0" noProof="0" dirty="0" smtClean="0">
              <a:ln>
                <a:noFill/>
              </a:ln>
              <a:solidFill>
                <a:srgbClr val="FF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ZA" sz="1800" b="0" i="1" u="none" strike="noStrike" kern="0" cap="none" spc="0" normalizeH="0" baseline="0" noProof="0" dirty="0" smtClean="0">
                <a:ln>
                  <a:noFill/>
                </a:ln>
                <a:solidFill>
                  <a:srgbClr val="FF0000"/>
                </a:solidFill>
                <a:effectLst/>
                <a:uLnTx/>
                <a:uFillTx/>
                <a:latin typeface="Arial Narrow" panose="020B0606020202030204" pitchFamily="34" charset="0"/>
                <a:ea typeface="+mn-ea"/>
                <a:cs typeface="Arial" panose="020B0604020202020204" pitchFamily="34" charset="0"/>
              </a:rPr>
              <a:t>     duplication 'Finance</a:t>
            </a:r>
            <a:r>
              <a:rPr kumimoji="0" lang="en-ZA" sz="1800" b="0" i="1"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 </a:t>
            </a:r>
            <a:r>
              <a:rPr kumimoji="0" lang="en-ZA" sz="1800" b="0" i="1" u="none" strike="noStrike" kern="0" cap="none" spc="0" normalizeH="0" baseline="0" noProof="0" dirty="0" smtClean="0">
                <a:ln>
                  <a:noFill/>
                </a:ln>
                <a:solidFill>
                  <a:srgbClr val="FF0000"/>
                </a:solidFill>
                <a:effectLst/>
                <a:uLnTx/>
                <a:uFillTx/>
                <a:latin typeface="Arial Narrow" panose="020B0606020202030204" pitchFamily="34" charset="0"/>
                <a:ea typeface="+mn-ea"/>
                <a:cs typeface="Arial" panose="020B0604020202020204" pitchFamily="34" charset="0"/>
              </a:rPr>
              <a:t>. Delete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ZA" sz="1800" b="0" i="1"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 </a:t>
            </a:r>
            <a:r>
              <a:rPr kumimoji="0" lang="en-ZA" sz="1800" b="0" i="1" u="none" strike="noStrike" kern="0" cap="none" spc="0" normalizeH="0" baseline="0" noProof="0" dirty="0" smtClean="0">
                <a:ln>
                  <a:noFill/>
                </a:ln>
                <a:solidFill>
                  <a:srgbClr val="FF0000"/>
                </a:solidFill>
                <a:effectLst/>
                <a:uLnTx/>
                <a:uFillTx/>
                <a:latin typeface="Arial Narrow" panose="020B0606020202030204" pitchFamily="34" charset="0"/>
                <a:ea typeface="+mn-ea"/>
                <a:cs typeface="Arial" panose="020B0604020202020204" pitchFamily="34" charset="0"/>
              </a:rPr>
              <a:t>    ‘Budget </a:t>
            </a:r>
            <a:r>
              <a:rPr kumimoji="0" lang="en-ZA" sz="1800" b="0" i="1"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and Treasury </a:t>
            </a:r>
            <a:r>
              <a:rPr kumimoji="0" lang="en-ZA" sz="1800" b="0" i="1" u="none" strike="noStrike" kern="0" cap="none" spc="0" normalizeH="0" baseline="0" noProof="0" dirty="0" smtClean="0">
                <a:ln>
                  <a:noFill/>
                </a:ln>
                <a:solidFill>
                  <a:srgbClr val="FF0000"/>
                </a:solidFill>
                <a:effectLst/>
                <a:uLnTx/>
                <a:uFillTx/>
                <a:latin typeface="Arial Narrow" panose="020B0606020202030204" pitchFamily="34" charset="0"/>
                <a:ea typeface="+mn-ea"/>
                <a:cs typeface="Arial" panose="020B0604020202020204" pitchFamily="34" charset="0"/>
              </a:rPr>
              <a:t>Office’</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ZA" sz="20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ZA" sz="2000" b="0" i="0" u="none" strike="noStrike" kern="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endParaRPr>
          </a:p>
        </p:txBody>
      </p:sp>
      <p:pic>
        <p:nvPicPr>
          <p:cNvPr id="10" name="Picture 9"/>
          <p:cNvPicPr>
            <a:picLocks noChangeAspect="1"/>
          </p:cNvPicPr>
          <p:nvPr/>
        </p:nvPicPr>
        <p:blipFill rotWithShape="1">
          <a:blip r:embed="rId2"/>
          <a:srcRect l="30023" t="14251" r="9430" b="7549"/>
          <a:stretch/>
        </p:blipFill>
        <p:spPr>
          <a:xfrm>
            <a:off x="3131840" y="1401394"/>
            <a:ext cx="5902935" cy="466373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bwMode="auto">
          <a:xfrm>
            <a:off x="3851919" y="3933056"/>
            <a:ext cx="2231388" cy="288032"/>
          </a:xfrm>
          <a:prstGeom prst="rect">
            <a:avLst/>
          </a:prstGeom>
          <a:noFill/>
          <a:ln w="28575">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358832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T</a:t>
            </a:r>
            <a:r>
              <a:rPr lang="en-ZA" altLang="en-US" b="1" dirty="0" smtClean="0">
                <a:latin typeface="Arial" panose="020B0604020202020204" pitchFamily="34" charset="0"/>
              </a:rPr>
              <a:t>ransport</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1" y="1052513"/>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 Placeholder 3">
            <a:extLst>
              <a:ext uri="{FF2B5EF4-FFF2-40B4-BE49-F238E27FC236}">
                <a16:creationId xmlns:a16="http://schemas.microsoft.com/office/drawing/2014/main" id="{7E03A7AB-625E-4160-84D1-CF53ADFF5003}"/>
              </a:ext>
            </a:extLst>
          </p:cNvPr>
          <p:cNvSpPr>
            <a:spLocks noGrp="1"/>
          </p:cNvSpPr>
          <p:nvPr>
            <p:ph type="body" idx="1"/>
          </p:nvPr>
        </p:nvSpPr>
        <p:spPr>
          <a:xfrm>
            <a:off x="1" y="908720"/>
            <a:ext cx="9144000" cy="5012994"/>
          </a:xfrm>
        </p:spPr>
        <p:txBody>
          <a:bodyPr/>
          <a:lstStyle/>
          <a:p>
            <a:pPr marL="57150" indent="0">
              <a:buNone/>
            </a:pPr>
            <a:endParaRPr lang="en-ZA" sz="500" dirty="0"/>
          </a:p>
          <a:p>
            <a:pPr marL="400050">
              <a:buFont typeface="Wingdings" panose="05000000000000000000" pitchFamily="2" charset="2"/>
              <a:buChar char="Ø"/>
            </a:pPr>
            <a:r>
              <a:rPr lang="en-ZA" sz="1800" dirty="0" smtClean="0">
                <a:solidFill>
                  <a:srgbClr val="000000"/>
                </a:solidFill>
                <a:latin typeface="+mn-lt"/>
                <a:cs typeface="Arial" panose="020B0604020202020204" pitchFamily="34" charset="0"/>
              </a:rPr>
              <a:t>Police forces, traffic and street parking included under </a:t>
            </a:r>
            <a:r>
              <a:rPr lang="en-ZA" sz="1800" dirty="0">
                <a:solidFill>
                  <a:srgbClr val="000000"/>
                </a:solidFill>
                <a:latin typeface="+mn-lt"/>
                <a:cs typeface="Arial" panose="020B0604020202020204" pitchFamily="34" charset="0"/>
              </a:rPr>
              <a:t>Road </a:t>
            </a:r>
            <a:r>
              <a:rPr lang="en-ZA" sz="1800" dirty="0" smtClean="0">
                <a:solidFill>
                  <a:srgbClr val="000000"/>
                </a:solidFill>
                <a:latin typeface="+mn-lt"/>
                <a:cs typeface="Arial" panose="020B0604020202020204" pitchFamily="34" charset="0"/>
              </a:rPr>
              <a:t>Transport instead of public safety. </a:t>
            </a:r>
            <a:r>
              <a:rPr lang="en-ZA" sz="1800" dirty="0" smtClean="0">
                <a:solidFill>
                  <a:srgbClr val="FF0000"/>
                </a:solidFill>
                <a:latin typeface="+mn-lt"/>
                <a:cs typeface="Arial" panose="020B0604020202020204" pitchFamily="34" charset="0"/>
              </a:rPr>
              <a:t>Proposed solution: include as public safety</a:t>
            </a:r>
            <a:r>
              <a:rPr lang="en-ZA" sz="1800" dirty="0" smtClean="0">
                <a:solidFill>
                  <a:srgbClr val="000000"/>
                </a:solidFill>
                <a:latin typeface="+mn-lt"/>
                <a:cs typeface="Arial" panose="020B0604020202020204" pitchFamily="34" charset="0"/>
              </a:rPr>
              <a:t>.</a:t>
            </a:r>
          </a:p>
          <a:p>
            <a:pPr marL="57150" indent="0">
              <a:buNone/>
            </a:pPr>
            <a:endParaRPr lang="en-ZA" sz="1800" dirty="0" smtClean="0">
              <a:solidFill>
                <a:srgbClr val="000000"/>
              </a:solidFill>
              <a:latin typeface="+mn-lt"/>
              <a:cs typeface="Arial" panose="020B0604020202020204" pitchFamily="34" charset="0"/>
            </a:endParaRPr>
          </a:p>
          <a:p>
            <a:pPr marL="400050">
              <a:buFont typeface="Wingdings" panose="05000000000000000000" pitchFamily="2" charset="2"/>
              <a:buChar char="Ø"/>
            </a:pPr>
            <a:endParaRPr lang="en-ZA" dirty="0">
              <a:latin typeface="+mn-lt"/>
            </a:endParaRPr>
          </a:p>
        </p:txBody>
      </p:sp>
      <p:pic>
        <p:nvPicPr>
          <p:cNvPr id="6" name="Picture 5"/>
          <p:cNvPicPr>
            <a:picLocks noChangeAspect="1"/>
          </p:cNvPicPr>
          <p:nvPr/>
        </p:nvPicPr>
        <p:blipFill rotWithShape="1">
          <a:blip r:embed="rId2"/>
          <a:srcRect l="24756" t="17737"/>
          <a:stretch/>
        </p:blipFill>
        <p:spPr>
          <a:xfrm>
            <a:off x="1691680" y="1801727"/>
            <a:ext cx="5114654" cy="4291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94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cs typeface="Osaka"/>
              </a:rPr>
              <a:t>ITEM SEGMENT</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780397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2132856"/>
            <a:ext cx="8532812" cy="1224806"/>
          </a:xfrm>
        </p:spPr>
        <p:txBody>
          <a:bodyPr rtlCol="0">
            <a:normAutofit/>
          </a:bodyPr>
          <a:lstStyle/>
          <a:p>
            <a:pPr eaLnBrk="1" fontAlgn="auto" hangingPunct="1">
              <a:spcAft>
                <a:spcPts val="0"/>
              </a:spcAft>
              <a:defRPr/>
            </a:pPr>
            <a:r>
              <a:rPr lang="en-ZA" sz="3600" dirty="0" smtClean="0">
                <a:solidFill>
                  <a:schemeClr val="bg1"/>
                </a:solidFill>
                <a:latin typeface="Arial Bold" pitchFamily="34" charset="0"/>
                <a:ea typeface="Osaka"/>
              </a:rPr>
              <a:t>REGION SEGMENT</a:t>
            </a:r>
            <a:endParaRPr lang="en-US" sz="3600" dirty="0">
              <a:latin typeface="Arial Bold" pitchFamily="1" charset="0"/>
              <a:ea typeface="Osaka" pitchFamily="1" charset="-128"/>
            </a:endParaRPr>
          </a:p>
        </p:txBody>
      </p:sp>
    </p:spTree>
    <p:extLst>
      <p:ext uri="{BB962C8B-B14F-4D97-AF65-F5344CB8AC3E}">
        <p14:creationId xmlns:p14="http://schemas.microsoft.com/office/powerpoint/2010/main" val="3388438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a:latin typeface="Arial" panose="020B0604020202020204" pitchFamily="34" charset="0"/>
              </a:rPr>
              <a:t>Region Segment Change Requests</a:t>
            </a: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0" i="0" u="none" strike="noStrike" kern="0" cap="none" spc="0" normalizeH="0" baseline="0" noProof="0" dirty="0" smtClean="0">
                <a:ln>
                  <a:noFill/>
                </a:ln>
                <a:solidFill>
                  <a:srgbClr val="000000"/>
                </a:solidFill>
                <a:effectLst/>
                <a:uLnTx/>
                <a:uFillTx/>
                <a:latin typeface="Arial" charset="0"/>
                <a:ea typeface="+mn-ea"/>
                <a:cs typeface="Arial" panose="020B0604020202020204" pitchFamily="34" charset="0"/>
              </a:rPr>
              <a:t>Close </a:t>
            </a:r>
            <a:r>
              <a:rPr kumimoji="0" lang="en-ZA" sz="2000" b="0" i="0" u="none" strike="noStrike" kern="0" cap="none" spc="0" normalizeH="0" baseline="0" noProof="0" dirty="0">
                <a:ln>
                  <a:noFill/>
                </a:ln>
                <a:solidFill>
                  <a:srgbClr val="000000"/>
                </a:solidFill>
                <a:effectLst/>
                <a:uLnTx/>
                <a:uFillTx/>
                <a:latin typeface="Arial" charset="0"/>
                <a:ea typeface="+mn-ea"/>
                <a:cs typeface="Arial" panose="020B0604020202020204" pitchFamily="34" charset="0"/>
              </a:rPr>
              <a:t>all region accounts where municipalities seize to exist after demarcation </a:t>
            </a:r>
            <a:r>
              <a:rPr kumimoji="0" lang="en-ZA" sz="2000" b="0" i="0" u="none" strike="noStrike" kern="0" cap="none" spc="0" normalizeH="0" baseline="0" noProof="0" dirty="0" smtClean="0">
                <a:ln>
                  <a:noFill/>
                </a:ln>
                <a:solidFill>
                  <a:srgbClr val="000000"/>
                </a:solidFill>
                <a:effectLst/>
                <a:uLnTx/>
                <a:uFillTx/>
                <a:latin typeface="Arial" charset="0"/>
                <a:ea typeface="+mn-ea"/>
                <a:cs typeface="Arial" panose="020B0604020202020204" pitchFamily="34" charset="0"/>
              </a:rPr>
              <a:t>changes</a:t>
            </a:r>
            <a:r>
              <a:rPr lang="en-ZA" kern="0" dirty="0">
                <a:solidFill>
                  <a:srgbClr val="000000"/>
                </a:solidFill>
                <a:cs typeface="Arial" panose="020B0604020202020204" pitchFamily="34" charset="0"/>
              </a:rPr>
              <a:t>;</a:t>
            </a:r>
            <a:endParaRPr kumimoji="0" lang="en-ZA" sz="2000" b="0" i="0" u="none" strike="noStrike" kern="0" cap="none" spc="0" normalizeH="0" baseline="0" noProof="0" dirty="0" smtClean="0">
              <a:ln>
                <a:noFill/>
              </a:ln>
              <a:solidFill>
                <a:srgbClr val="000000"/>
              </a:solidFill>
              <a:effectLst/>
              <a:uLnTx/>
              <a:uFillTx/>
              <a:latin typeface="Arial" charset="0"/>
              <a:ea typeface="+mn-ea"/>
              <a:cs typeface="Arial" panose="020B0604020202020204" pitchFamily="34" charset="0"/>
            </a:endParaRPr>
          </a:p>
          <a:p>
            <a:pPr marL="324000">
              <a:spcBef>
                <a:spcPts val="0"/>
              </a:spcBef>
              <a:buFont typeface="Wingdings" panose="05000000000000000000" pitchFamily="2" charset="2"/>
              <a:buChar char="Ø"/>
            </a:pPr>
            <a:r>
              <a:rPr lang="en-ZA" kern="0" dirty="0">
                <a:solidFill>
                  <a:srgbClr val="000000"/>
                </a:solidFill>
                <a:cs typeface="Arial" panose="020B0604020202020204" pitchFamily="34" charset="0"/>
              </a:rPr>
              <a:t>Municipality duplicated; </a:t>
            </a:r>
            <a:endParaRPr lang="en-ZA" kern="0" dirty="0" smtClean="0">
              <a:solidFill>
                <a:srgbClr val="000000"/>
              </a:solidFill>
              <a:cs typeface="Arial" panose="020B0604020202020204" pitchFamily="34" charset="0"/>
            </a:endParaRPr>
          </a:p>
          <a:p>
            <a:pPr marL="324000">
              <a:spcBef>
                <a:spcPts val="0"/>
              </a:spcBef>
              <a:buFont typeface="Wingdings" panose="05000000000000000000" pitchFamily="2" charset="2"/>
              <a:buChar char="Ø"/>
            </a:pPr>
            <a:r>
              <a:rPr lang="en-ZA" kern="0" dirty="0">
                <a:solidFill>
                  <a:srgbClr val="000000"/>
                </a:solidFill>
                <a:cs typeface="Arial" panose="020B0604020202020204" pitchFamily="34" charset="0"/>
              </a:rPr>
              <a:t>The </a:t>
            </a:r>
            <a:r>
              <a:rPr lang="en-ZA" kern="0" dirty="0" smtClean="0">
                <a:solidFill>
                  <a:srgbClr val="000000"/>
                </a:solidFill>
                <a:cs typeface="Arial" panose="020B0604020202020204" pitchFamily="34" charset="0"/>
              </a:rPr>
              <a:t>municipalities </a:t>
            </a:r>
            <a:r>
              <a:rPr lang="en-ZA" kern="0" dirty="0">
                <a:solidFill>
                  <a:srgbClr val="000000"/>
                </a:solidFill>
                <a:cs typeface="Arial" panose="020B0604020202020204" pitchFamily="34" charset="0"/>
              </a:rPr>
              <a:t>under DC36 and DC30 are swopped </a:t>
            </a:r>
            <a:r>
              <a:rPr lang="en-ZA" kern="0" dirty="0" smtClean="0">
                <a:solidFill>
                  <a:srgbClr val="000000"/>
                </a:solidFill>
                <a:cs typeface="Arial" panose="020B0604020202020204" pitchFamily="34" charset="0"/>
              </a:rPr>
              <a:t>around; and</a:t>
            </a:r>
          </a:p>
          <a:p>
            <a:pPr marL="324000">
              <a:spcBef>
                <a:spcPts val="0"/>
              </a:spcBef>
              <a:buFont typeface="Wingdings" panose="05000000000000000000" pitchFamily="2" charset="2"/>
              <a:buChar char="Ø"/>
            </a:pPr>
            <a:r>
              <a:rPr lang="en-ZA" kern="0" dirty="0" smtClean="0">
                <a:solidFill>
                  <a:srgbClr val="000000"/>
                </a:solidFill>
                <a:cs typeface="Arial" panose="020B0604020202020204" pitchFamily="34" charset="0"/>
              </a:rPr>
              <a:t>Add regions as requested.</a:t>
            </a:r>
          </a:p>
          <a:p>
            <a:pPr marL="324000">
              <a:spcBef>
                <a:spcPts val="0"/>
              </a:spcBef>
              <a:buFont typeface="Wingdings" panose="05000000000000000000" pitchFamily="2" charset="2"/>
              <a:buChar char="Ø"/>
            </a:pPr>
            <a:endParaRPr lang="en-ZA" kern="0" dirty="0">
              <a:solidFill>
                <a:srgbClr val="000000"/>
              </a:solidFill>
              <a:cs typeface="Arial" panose="020B0604020202020204" pitchFamily="34" charset="0"/>
            </a:endParaRPr>
          </a:p>
          <a:p>
            <a:pPr marL="0" indent="0">
              <a:spcBef>
                <a:spcPts val="0"/>
              </a:spcBef>
              <a:buNone/>
            </a:pPr>
            <a:r>
              <a:rPr lang="en-ZA" dirty="0">
                <a:solidFill>
                  <a:srgbClr val="FF0000"/>
                </a:solidFill>
              </a:rPr>
              <a:t>Proposed solution: </a:t>
            </a:r>
            <a:r>
              <a:rPr lang="en-ZA" dirty="0" smtClean="0">
                <a:solidFill>
                  <a:srgbClr val="FF0000"/>
                </a:solidFill>
              </a:rPr>
              <a:t>accommodate the requests.</a:t>
            </a:r>
            <a:endParaRPr lang="en-ZA" dirty="0">
              <a:solidFill>
                <a:srgbClr val="FF0000"/>
              </a:solidFill>
            </a:endParaRPr>
          </a:p>
          <a:p>
            <a:pPr marL="324000">
              <a:spcBef>
                <a:spcPts val="0"/>
              </a:spcBef>
              <a:buFont typeface="Wingdings" panose="05000000000000000000" pitchFamily="2" charset="2"/>
              <a:buChar char="Ø"/>
            </a:pPr>
            <a:endParaRPr lang="en-ZA" b="1" kern="0" dirty="0" smtClean="0">
              <a:solidFill>
                <a:srgbClr val="000000"/>
              </a:solidFill>
              <a:cs typeface="Arial" panose="020B0604020202020204" pitchFamily="34" charset="0"/>
            </a:endParaRPr>
          </a:p>
          <a:p>
            <a:pPr marL="324000">
              <a:spcBef>
                <a:spcPts val="0"/>
              </a:spcBef>
              <a:buFont typeface="Wingdings" panose="05000000000000000000" pitchFamily="2" charset="2"/>
              <a:buChar char="Ø"/>
            </a:pPr>
            <a:endParaRPr lang="en-ZA" kern="0" dirty="0">
              <a:solidFill>
                <a:srgbClr val="000000"/>
              </a:solidFill>
              <a:cs typeface="Arial" panose="020B0604020202020204" pitchFamily="34" charset="0"/>
            </a:endParaRPr>
          </a:p>
          <a:p>
            <a:pPr marL="324000">
              <a:spcBef>
                <a:spcPts val="0"/>
              </a:spcBef>
              <a:buFont typeface="Wingdings" panose="05000000000000000000" pitchFamily="2" charset="2"/>
              <a:buChar char="Ø"/>
            </a:pPr>
            <a:endParaRPr lang="en-ZA"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3770783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dirty="0"/>
              <a:t>Questions</a:t>
            </a:r>
          </a:p>
        </p:txBody>
      </p:sp>
      <p:sp>
        <p:nvSpPr>
          <p:cNvPr id="4" name="Slide Number Placeholder 3"/>
          <p:cNvSpPr>
            <a:spLocks noGrp="1"/>
          </p:cNvSpPr>
          <p:nvPr>
            <p:ph type="sldNum" sz="quarter" idx="12"/>
          </p:nvPr>
        </p:nvSpPr>
        <p:spPr/>
        <p:txBody>
          <a:bodyPr/>
          <a:lstStyle/>
          <a:p>
            <a:pPr>
              <a:defRPr/>
            </a:pPr>
            <a:fld id="{28142F3E-A3E0-4D4E-AE3D-747F5B7D8C87}" type="slidenum">
              <a:rPr lang="en-US" smtClean="0"/>
              <a:pPr>
                <a:defRPr/>
              </a:pPr>
              <a:t>22</a:t>
            </a:fld>
            <a:endParaRPr lang="en-US" sz="1400" b="0" dirty="0">
              <a:solidFill>
                <a:srgbClr val="000000"/>
              </a:solidFill>
              <a:latin typeface="Arial"/>
            </a:endParaRPr>
          </a:p>
        </p:txBody>
      </p:sp>
      <p:pic>
        <p:nvPicPr>
          <p:cNvPr id="49156" name="Picture 2" descr="C:\Users\ajay.INVICTUS\AppData\Local\Microsoft\Windows\Temporary Internet Files\Content.IE5\37J1QPFJ\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5100" y="1752600"/>
            <a:ext cx="3657600" cy="3657600"/>
          </a:xfrm>
          <a:noFill/>
        </p:spPr>
      </p:pic>
    </p:spTree>
    <p:extLst>
      <p:ext uri="{BB962C8B-B14F-4D97-AF65-F5344CB8AC3E}">
        <p14:creationId xmlns:p14="http://schemas.microsoft.com/office/powerpoint/2010/main" val="236922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Revenue: Transfers and subsidies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895"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813E7A9-332E-42E2-B010-0C8EFDD89FF8}"/>
              </a:ext>
            </a:extLst>
          </p:cNvPr>
          <p:cNvSpPr/>
          <p:nvPr/>
        </p:nvSpPr>
        <p:spPr>
          <a:xfrm>
            <a:off x="107504" y="1054928"/>
            <a:ext cx="8801373" cy="2754600"/>
          </a:xfrm>
          <a:prstGeom prst="rect">
            <a:avLst/>
          </a:prstGeom>
        </p:spPr>
        <p:txBody>
          <a:bodyPr wrap="square">
            <a:spAutoFit/>
          </a:bodyPr>
          <a:lstStyle/>
          <a:p>
            <a:pPr marL="1143000" marR="0" lvl="1"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ZA" sz="1800" b="1"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685800" indent="-285750">
              <a:buFont typeface="Wingdings" panose="05000000000000000000" pitchFamily="2" charset="2"/>
              <a:buChar char="Ø"/>
            </a:pPr>
            <a:r>
              <a:rPr kumimoji="0" lang="en-ZA" b="0" i="0" u="none" strike="noStrike" kern="1200" cap="none" spc="0" normalizeH="0" baseline="0" noProof="0" dirty="0" smtClean="0">
                <a:ln>
                  <a:noFill/>
                </a:ln>
                <a:solidFill>
                  <a:srgbClr val="000000"/>
                </a:solidFill>
                <a:effectLst/>
                <a:uLnTx/>
                <a:uFillTx/>
                <a:latin typeface="Arial" charset="0"/>
                <a:ea typeface="+mn-ea"/>
                <a:cs typeface="Arial" pitchFamily="34" charset="0"/>
              </a:rPr>
              <a:t>National</a:t>
            </a:r>
            <a:r>
              <a:rPr kumimoji="0" lang="en-ZA" b="0" i="0" u="none" strike="noStrike" kern="1200" cap="none" spc="0" normalizeH="0" noProof="0" dirty="0" smtClean="0">
                <a:ln>
                  <a:noFill/>
                </a:ln>
                <a:solidFill>
                  <a:srgbClr val="000000"/>
                </a:solidFill>
                <a:effectLst/>
                <a:uLnTx/>
                <a:uFillTx/>
                <a:latin typeface="Arial" charset="0"/>
                <a:ea typeface="+mn-ea"/>
                <a:cs typeface="Arial" pitchFamily="34" charset="0"/>
              </a:rPr>
              <a:t> grants not split between operating and capital; and</a:t>
            </a:r>
          </a:p>
          <a:p>
            <a:pPr marL="685800" indent="-285750">
              <a:buFont typeface="Wingdings" panose="05000000000000000000" pitchFamily="2" charset="2"/>
              <a:buChar char="Ø"/>
            </a:pPr>
            <a:r>
              <a:rPr lang="en-ZA" baseline="0" dirty="0" smtClean="0">
                <a:solidFill>
                  <a:srgbClr val="000000"/>
                </a:solidFill>
                <a:latin typeface="Arial" charset="0"/>
              </a:rPr>
              <a:t>National</a:t>
            </a:r>
            <a:r>
              <a:rPr lang="en-ZA" dirty="0" smtClean="0">
                <a:solidFill>
                  <a:srgbClr val="000000"/>
                </a:solidFill>
                <a:latin typeface="Arial" charset="0"/>
              </a:rPr>
              <a:t> and </a:t>
            </a:r>
            <a:r>
              <a:rPr lang="en-ZA" baseline="0" dirty="0" smtClean="0">
                <a:solidFill>
                  <a:srgbClr val="000000"/>
                </a:solidFill>
                <a:latin typeface="Arial" charset="0"/>
              </a:rPr>
              <a:t>Provincial</a:t>
            </a:r>
            <a:r>
              <a:rPr lang="en-ZA" dirty="0" smtClean="0">
                <a:solidFill>
                  <a:srgbClr val="000000"/>
                </a:solidFill>
                <a:latin typeface="Arial" charset="0"/>
              </a:rPr>
              <a:t> grants not available (retired) on the chart for transacting.</a:t>
            </a:r>
            <a:endParaRPr kumimoji="0" lang="en-ZA" sz="1800" b="0"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1143000" marR="0" lvl="1"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ZA" sz="1800" b="1"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857250" marR="0" lvl="1" indent="0" algn="l" defTabSz="914400" rtl="0" eaLnBrk="1" fontAlgn="base" latinLnBrk="0" hangingPunct="1">
              <a:lnSpc>
                <a:spcPct val="100000"/>
              </a:lnSpc>
              <a:spcBef>
                <a:spcPct val="0"/>
              </a:spcBef>
              <a:spcAft>
                <a:spcPct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Arial" charset="0"/>
              <a:ea typeface="+mn-ea"/>
              <a:cs typeface="Arial" pitchFamily="34" charset="0"/>
            </a:endParaRPr>
          </a:p>
          <a:p>
            <a:pPr marL="40005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srgbClr val="FF0000"/>
                </a:solidFill>
                <a:effectLst/>
                <a:uLnTx/>
                <a:uFillTx/>
                <a:latin typeface="Arial" charset="0"/>
                <a:ea typeface="+mn-ea"/>
                <a:cs typeface="Arial" pitchFamily="34" charset="0"/>
              </a:rPr>
              <a:t>Proposed </a:t>
            </a:r>
            <a:r>
              <a:rPr kumimoji="0" lang="en-ZA" sz="1800" b="0" i="0" u="none" strike="noStrike" kern="1200" cap="none" spc="0" normalizeH="0" baseline="0" noProof="0" dirty="0">
                <a:ln>
                  <a:noFill/>
                </a:ln>
                <a:solidFill>
                  <a:srgbClr val="FF0000"/>
                </a:solidFill>
                <a:effectLst/>
                <a:uLnTx/>
                <a:uFillTx/>
                <a:latin typeface="Arial" charset="0"/>
                <a:ea typeface="+mn-ea"/>
                <a:cs typeface="Arial" pitchFamily="34" charset="0"/>
              </a:rPr>
              <a:t>solution: </a:t>
            </a:r>
            <a:r>
              <a:rPr kumimoji="0" lang="en-ZA" sz="1800" b="0" i="0" u="none" strike="noStrike" kern="1200" cap="none" spc="0" normalizeH="0" baseline="0" noProof="0" dirty="0" smtClean="0">
                <a:ln>
                  <a:noFill/>
                </a:ln>
                <a:solidFill>
                  <a:srgbClr val="FF0000"/>
                </a:solidFill>
                <a:effectLst/>
                <a:uLnTx/>
                <a:uFillTx/>
                <a:latin typeface="Arial" charset="0"/>
                <a:ea typeface="+mn-ea"/>
                <a:cs typeface="Arial" pitchFamily="34" charset="0"/>
              </a:rPr>
              <a:t>National Treasury will</a:t>
            </a:r>
            <a:r>
              <a:rPr kumimoji="0" lang="en-ZA" sz="1800" b="0" i="0" u="none" strike="noStrike" kern="1200" cap="none" spc="0" normalizeH="0" noProof="0" dirty="0" smtClean="0">
                <a:ln>
                  <a:noFill/>
                </a:ln>
                <a:solidFill>
                  <a:srgbClr val="FF0000"/>
                </a:solidFill>
                <a:effectLst/>
                <a:uLnTx/>
                <a:uFillTx/>
                <a:latin typeface="Arial" charset="0"/>
                <a:ea typeface="+mn-ea"/>
                <a:cs typeface="Arial" pitchFamily="34" charset="0"/>
              </a:rPr>
              <a:t> still provide break down for National grants. The provincial grants will be breakdown required, where the municipalities will provide names of the grants.</a:t>
            </a:r>
            <a:endParaRPr kumimoji="0" lang="en-ZA" sz="1800" b="0" i="0" u="none" strike="noStrike" kern="1200" cap="none" spc="0" normalizeH="0" baseline="0" noProof="0" dirty="0">
              <a:ln>
                <a:noFill/>
              </a:ln>
              <a:solidFill>
                <a:srgbClr val="FF0000"/>
              </a:solidFill>
              <a:effectLst/>
              <a:uLnTx/>
              <a:uFillTx/>
              <a:latin typeface="Arial" charset="0"/>
              <a:ea typeface="+mn-ea"/>
              <a:cs typeface="Arial" pitchFamily="34" charset="0"/>
            </a:endParaRPr>
          </a:p>
          <a:p>
            <a:pPr marL="40005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charset="0"/>
              <a:ea typeface="+mn-ea"/>
              <a:cs typeface="Arial" pitchFamily="34" charset="0"/>
            </a:endParaRPr>
          </a:p>
        </p:txBody>
      </p:sp>
    </p:spTree>
    <p:extLst>
      <p:ext uri="{BB962C8B-B14F-4D97-AF65-F5344CB8AC3E}">
        <p14:creationId xmlns:p14="http://schemas.microsoft.com/office/powerpoint/2010/main" val="1653602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DoRA</a:t>
            </a:r>
            <a:r>
              <a:rPr lang="en-ZA" dirty="0" smtClean="0"/>
              <a:t> Grant structure</a:t>
            </a:r>
            <a:endParaRPr lang="en-ZA" dirty="0"/>
          </a:p>
        </p:txBody>
      </p:sp>
      <p:sp>
        <p:nvSpPr>
          <p:cNvPr id="3" name="Vertical Text Placeholder 2"/>
          <p:cNvSpPr>
            <a:spLocks noGrp="1"/>
          </p:cNvSpPr>
          <p:nvPr>
            <p:ph type="body" orient="vert" idx="1"/>
          </p:nvPr>
        </p:nvSpPr>
        <p:spPr/>
        <p:txBody>
          <a:bodyPr/>
          <a:lstStyle/>
          <a:p>
            <a:endParaRPr lang="en-ZA" dirty="0"/>
          </a:p>
        </p:txBody>
      </p:sp>
      <p:sp>
        <p:nvSpPr>
          <p:cNvPr id="4" name="Slide Number Placeholder 3"/>
          <p:cNvSpPr>
            <a:spLocks noGrp="1"/>
          </p:cNvSpPr>
          <p:nvPr>
            <p:ph type="sldNum" sz="quarter" idx="12"/>
          </p:nvPr>
        </p:nvSpPr>
        <p:spPr/>
        <p:txBody>
          <a:bodyPr/>
          <a:lstStyle/>
          <a:p>
            <a:fld id="{1940D2EF-66B1-4F26-B7F0-3315A294D424}" type="slidenum">
              <a:rPr lang="en-US" altLang="en-US" smtClean="0"/>
              <a:pPr/>
              <a:t>4</a:t>
            </a:fld>
            <a:endParaRPr lang="en-US" altLang="en-US" sz="1400" b="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32903128"/>
              </p:ext>
            </p:extLst>
          </p:nvPr>
        </p:nvGraphicFramePr>
        <p:xfrm>
          <a:off x="179512" y="1268760"/>
          <a:ext cx="7992888" cy="3897630"/>
        </p:xfrm>
        <a:graphic>
          <a:graphicData uri="http://schemas.openxmlformats.org/drawingml/2006/table">
            <a:tbl>
              <a:tblPr>
                <a:tableStyleId>{5C22544A-7EE6-4342-B048-85BDC9FD1C3A}</a:tableStyleId>
              </a:tblPr>
              <a:tblGrid>
                <a:gridCol w="7992888">
                  <a:extLst>
                    <a:ext uri="{9D8B030D-6E8A-4147-A177-3AD203B41FA5}">
                      <a16:colId xmlns:a16="http://schemas.microsoft.com/office/drawing/2014/main" val="20000"/>
                    </a:ext>
                  </a:extLst>
                </a:gridCol>
              </a:tblGrid>
              <a:tr h="190500">
                <a:tc>
                  <a:txBody>
                    <a:bodyPr/>
                    <a:lstStyle/>
                    <a:p>
                      <a:pPr algn="l" fontAlgn="t"/>
                      <a:r>
                        <a:rPr lang="en-ZA" sz="1800" b="1" i="1" u="none" strike="noStrike" dirty="0">
                          <a:effectLst/>
                        </a:rPr>
                        <a:t>Direct transfers</a:t>
                      </a:r>
                      <a:endParaRPr lang="en-ZA" sz="1800" b="1" i="1"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0"/>
                  </a:ext>
                </a:extLst>
              </a:tr>
              <a:tr h="190500">
                <a:tc>
                  <a:txBody>
                    <a:bodyPr/>
                    <a:lstStyle/>
                    <a:p>
                      <a:pPr algn="l" fontAlgn="t"/>
                      <a:r>
                        <a:rPr lang="en-ZA" sz="1800" b="1" u="none" strike="noStrike" dirty="0" smtClean="0">
                          <a:effectLst/>
                        </a:rPr>
                        <a:t>Infrastructure</a:t>
                      </a:r>
                    </a:p>
                    <a:p>
                      <a:pPr algn="l" fontAlgn="t"/>
                      <a:endParaRPr lang="en-ZA" sz="1800" b="1" i="1"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1"/>
                  </a:ext>
                </a:extLst>
              </a:tr>
              <a:tr h="190500">
                <a:tc>
                  <a:txBody>
                    <a:bodyPr/>
                    <a:lstStyle/>
                    <a:p>
                      <a:pPr algn="l" fontAlgn="t"/>
                      <a:r>
                        <a:rPr lang="en-ZA" sz="1800" u="none" strike="noStrike">
                          <a:effectLst/>
                        </a:rPr>
                        <a:t>Municipal infrastructure grant</a:t>
                      </a:r>
                      <a:endParaRPr lang="en-ZA" sz="18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2"/>
                  </a:ext>
                </a:extLst>
              </a:tr>
              <a:tr h="2857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Water services infrastructure </a:t>
                      </a:r>
                      <a:r>
                        <a:rPr lang="en-ZA" sz="1800" u="none" strike="noStrike" dirty="0" smtClean="0">
                          <a:effectLst/>
                        </a:rPr>
                        <a:t>grant</a:t>
                      </a:r>
                      <a:endParaRPr lang="en-ZA" sz="1800" b="0" i="0" u="none" strike="noStrike" dirty="0" smtClean="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3"/>
                  </a:ext>
                </a:extLst>
              </a:tr>
              <a:tr h="2857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Urban settlements development </a:t>
                      </a:r>
                      <a:r>
                        <a:rPr lang="en-ZA" sz="1800" u="none" strike="noStrike" dirty="0" smtClean="0">
                          <a:effectLst/>
                        </a:rPr>
                        <a:t>grant</a:t>
                      </a:r>
                      <a:endParaRPr lang="en-ZA" sz="1800" b="0" i="0" u="none" strike="noStrike" dirty="0" smtClean="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4"/>
                  </a:ext>
                </a:extLst>
              </a:tr>
              <a:tr h="285750">
                <a:tc>
                  <a:txBody>
                    <a:bodyPr/>
                    <a:lstStyle/>
                    <a:p>
                      <a:pPr algn="l" fontAlgn="t"/>
                      <a:r>
                        <a:rPr lang="en-ZA" sz="1800" u="none" strike="noStrike">
                          <a:effectLst/>
                        </a:rPr>
                        <a:t>Integrated national electrification programme (municipal) grant </a:t>
                      </a:r>
                      <a:endParaRPr lang="en-ZA" sz="18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5"/>
                  </a:ext>
                </a:extLst>
              </a:tr>
              <a:tr h="190500">
                <a:tc>
                  <a:txBody>
                    <a:bodyPr/>
                    <a:lstStyle/>
                    <a:p>
                      <a:pPr algn="l" fontAlgn="t"/>
                      <a:r>
                        <a:rPr lang="en-ZA" sz="1800" u="none" strike="noStrike">
                          <a:effectLst/>
                        </a:rPr>
                        <a:t>Public transport network grant</a:t>
                      </a:r>
                      <a:endParaRPr lang="en-ZA" sz="18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6"/>
                  </a:ext>
                </a:extLst>
              </a:tr>
              <a:tr h="2857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Neighbourhood development </a:t>
                      </a:r>
                      <a:r>
                        <a:rPr lang="en-ZA" sz="1800" u="none" strike="noStrike" dirty="0" smtClean="0">
                          <a:effectLst/>
                        </a:rPr>
                        <a:t>partnership grant (capital)</a:t>
                      </a:r>
                      <a:endParaRPr lang="en-ZA" sz="1800" b="0" i="0" u="none" strike="noStrike" dirty="0" smtClean="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7"/>
                  </a:ext>
                </a:extLst>
              </a:tr>
              <a:tr h="2857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Integrated city development </a:t>
                      </a:r>
                      <a:r>
                        <a:rPr lang="en-ZA" sz="1800" u="none" strike="noStrike" dirty="0" smtClean="0">
                          <a:effectLst/>
                        </a:rPr>
                        <a:t>grant</a:t>
                      </a:r>
                      <a:endParaRPr lang="en-ZA" sz="1800" b="0" i="0" u="none" strike="noStrike" dirty="0" smtClean="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8"/>
                  </a:ext>
                </a:extLst>
              </a:tr>
              <a:tr h="190500">
                <a:tc>
                  <a:txBody>
                    <a:bodyPr/>
                    <a:lstStyle/>
                    <a:p>
                      <a:pPr algn="l" fontAlgn="t"/>
                      <a:r>
                        <a:rPr lang="en-ZA" sz="1800" u="none" strike="noStrike">
                          <a:effectLst/>
                        </a:rPr>
                        <a:t>Rural roads asset management systems grant</a:t>
                      </a:r>
                      <a:endParaRPr lang="en-ZA" sz="18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9"/>
                  </a:ext>
                </a:extLst>
              </a:tr>
              <a:tr h="190500">
                <a:tc>
                  <a:txBody>
                    <a:bodyPr/>
                    <a:lstStyle/>
                    <a:p>
                      <a:pPr algn="l" fontAlgn="t"/>
                      <a:r>
                        <a:rPr lang="en-ZA" sz="1800" u="none" strike="noStrike">
                          <a:effectLst/>
                        </a:rPr>
                        <a:t>Metro informal settlements partnership grant</a:t>
                      </a:r>
                      <a:endParaRPr lang="en-ZA" sz="18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10"/>
                  </a:ext>
                </a:extLst>
              </a:tr>
              <a:tr h="190500">
                <a:tc>
                  <a:txBody>
                    <a:bodyPr/>
                    <a:lstStyle/>
                    <a:p>
                      <a:pPr algn="l" fontAlgn="t"/>
                      <a:r>
                        <a:rPr lang="en-ZA" sz="1800" u="none" strike="noStrike">
                          <a:effectLst/>
                        </a:rPr>
                        <a:t>Regional bulk infrastructure grant</a:t>
                      </a:r>
                      <a:endParaRPr lang="en-ZA" sz="18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11"/>
                  </a:ext>
                </a:extLst>
              </a:tr>
              <a:tr h="190500">
                <a:tc>
                  <a:txBody>
                    <a:bodyPr/>
                    <a:lstStyle/>
                    <a:p>
                      <a:pPr algn="l" fontAlgn="t"/>
                      <a:r>
                        <a:rPr lang="en-ZA" sz="1800" u="none" strike="noStrike" dirty="0">
                          <a:effectLst/>
                        </a:rPr>
                        <a:t>Municipal disaster recovery grant</a:t>
                      </a:r>
                      <a:endParaRPr lang="en-ZA"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6704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DoRA</a:t>
            </a:r>
            <a:r>
              <a:rPr lang="en-ZA" dirty="0" smtClean="0"/>
              <a:t> Grant structure</a:t>
            </a:r>
            <a:endParaRPr lang="en-ZA" dirty="0"/>
          </a:p>
        </p:txBody>
      </p:sp>
      <p:sp>
        <p:nvSpPr>
          <p:cNvPr id="3" name="Vertical Text Placeholder 2"/>
          <p:cNvSpPr>
            <a:spLocks noGrp="1"/>
          </p:cNvSpPr>
          <p:nvPr>
            <p:ph type="body" orient="vert" idx="1"/>
          </p:nvPr>
        </p:nvSpPr>
        <p:spPr/>
        <p:txBody>
          <a:bodyPr/>
          <a:lstStyle/>
          <a:p>
            <a:endParaRPr lang="en-ZA" dirty="0"/>
          </a:p>
        </p:txBody>
      </p:sp>
      <p:sp>
        <p:nvSpPr>
          <p:cNvPr id="4" name="Slide Number Placeholder 3"/>
          <p:cNvSpPr>
            <a:spLocks noGrp="1"/>
          </p:cNvSpPr>
          <p:nvPr>
            <p:ph type="sldNum" sz="quarter" idx="12"/>
          </p:nvPr>
        </p:nvSpPr>
        <p:spPr/>
        <p:txBody>
          <a:bodyPr/>
          <a:lstStyle/>
          <a:p>
            <a:fld id="{1940D2EF-66B1-4F26-B7F0-3315A294D424}" type="slidenum">
              <a:rPr lang="en-US" altLang="en-US" smtClean="0"/>
              <a:pPr/>
              <a:t>5</a:t>
            </a:fld>
            <a:endParaRPr lang="en-US" altLang="en-US" sz="1400" b="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57414653"/>
              </p:ext>
            </p:extLst>
          </p:nvPr>
        </p:nvGraphicFramePr>
        <p:xfrm>
          <a:off x="179492" y="1303020"/>
          <a:ext cx="8424956" cy="3590908"/>
        </p:xfrm>
        <a:graphic>
          <a:graphicData uri="http://schemas.openxmlformats.org/drawingml/2006/table">
            <a:tbl>
              <a:tblPr>
                <a:tableStyleId>{5C22544A-7EE6-4342-B048-85BDC9FD1C3A}</a:tableStyleId>
              </a:tblPr>
              <a:tblGrid>
                <a:gridCol w="8424956">
                  <a:extLst>
                    <a:ext uri="{9D8B030D-6E8A-4147-A177-3AD203B41FA5}">
                      <a16:colId xmlns:a16="http://schemas.microsoft.com/office/drawing/2014/main" val="20000"/>
                    </a:ext>
                  </a:extLst>
                </a:gridCol>
              </a:tblGrid>
              <a:tr h="191129">
                <a:tc>
                  <a:txBody>
                    <a:bodyPr/>
                    <a:lstStyle/>
                    <a:p>
                      <a:pPr algn="l" fontAlgn="t"/>
                      <a:r>
                        <a:rPr lang="en-ZA" sz="1800" b="1" u="none" strike="noStrike" dirty="0" smtClean="0">
                          <a:effectLst/>
                        </a:rPr>
                        <a:t>Current</a:t>
                      </a:r>
                    </a:p>
                    <a:p>
                      <a:pPr algn="l" fontAlgn="t"/>
                      <a:endParaRPr lang="en-ZA" sz="1800" b="1" i="1"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0"/>
                  </a:ext>
                </a:extLst>
              </a:tr>
              <a:tr h="191129">
                <a:tc>
                  <a:txBody>
                    <a:bodyPr/>
                    <a:lstStyle/>
                    <a:p>
                      <a:pPr algn="l" fontAlgn="t"/>
                      <a:r>
                        <a:rPr lang="en-ZA" sz="1800" u="none" strike="noStrike">
                          <a:effectLst/>
                        </a:rPr>
                        <a:t>Local government financial management grant</a:t>
                      </a:r>
                      <a:endParaRPr lang="en-ZA" sz="1800" b="0" i="0" u="none" strike="noStrike">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1"/>
                  </a:ext>
                </a:extLst>
              </a:tr>
              <a:tr h="191129">
                <a:tc>
                  <a:txBody>
                    <a:bodyPr/>
                    <a:lstStyle/>
                    <a:p>
                      <a:pPr algn="l" fontAlgn="t"/>
                      <a:r>
                        <a:rPr lang="en-ZA" sz="1800" u="none" strike="noStrike">
                          <a:effectLst/>
                        </a:rPr>
                        <a:t>Municipal demarcation transition grant</a:t>
                      </a:r>
                      <a:endParaRPr lang="en-ZA" sz="1800" b="0" i="0" u="none" strike="noStrike">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2"/>
                  </a:ext>
                </a:extLst>
              </a:tr>
              <a:tr h="28669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Expanded public works programme </a:t>
                      </a:r>
                      <a:r>
                        <a:rPr lang="en-ZA" sz="1800" u="none" strike="noStrike" dirty="0" smtClean="0">
                          <a:effectLst/>
                        </a:rPr>
                        <a:t>integrated grant for municipalities</a:t>
                      </a:r>
                      <a:endParaRPr lang="en-ZA" sz="1800" b="0" i="0" u="none" strike="noStrike" dirty="0" smtClean="0">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3"/>
                  </a:ext>
                </a:extLst>
              </a:tr>
              <a:tr h="191129">
                <a:tc>
                  <a:txBody>
                    <a:bodyPr/>
                    <a:lstStyle/>
                    <a:p>
                      <a:pPr algn="l" fontAlgn="t"/>
                      <a:r>
                        <a:rPr lang="en-ZA" sz="1800" u="none" strike="noStrike">
                          <a:effectLst/>
                        </a:rPr>
                        <a:t>Infrastructure skills development grant</a:t>
                      </a:r>
                      <a:endParaRPr lang="en-ZA" sz="1800" b="0" i="0" u="none" strike="noStrike">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4"/>
                  </a:ext>
                </a:extLst>
              </a:tr>
              <a:tr h="28669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Energy efficiency and demand-side </a:t>
                      </a:r>
                      <a:r>
                        <a:rPr lang="en-ZA" sz="1800" u="none" strike="noStrike" dirty="0" smtClean="0">
                          <a:effectLst/>
                        </a:rPr>
                        <a:t>management grant</a:t>
                      </a:r>
                      <a:endParaRPr lang="en-ZA" sz="1800" b="0" i="0" u="none" strike="noStrike" dirty="0" smtClean="0">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5"/>
                  </a:ext>
                </a:extLst>
              </a:tr>
              <a:tr h="191129">
                <a:tc>
                  <a:txBody>
                    <a:bodyPr/>
                    <a:lstStyle/>
                    <a:p>
                      <a:pPr algn="l" fontAlgn="t"/>
                      <a:r>
                        <a:rPr lang="en-ZA" sz="1800" u="none" strike="noStrike">
                          <a:effectLst/>
                        </a:rPr>
                        <a:t>Municipal disaster relief grant</a:t>
                      </a:r>
                      <a:endParaRPr lang="en-ZA" sz="1800" b="0" i="0" u="none" strike="noStrike">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6"/>
                  </a:ext>
                </a:extLst>
              </a:tr>
              <a:tr h="191129">
                <a:tc>
                  <a:txBody>
                    <a:bodyPr/>
                    <a:lstStyle/>
                    <a:p>
                      <a:pPr algn="l" fontAlgn="t"/>
                      <a:r>
                        <a:rPr lang="en-ZA" sz="1800" u="none" strike="noStrike">
                          <a:effectLst/>
                        </a:rPr>
                        <a:t>Municipal rehabilitation grant</a:t>
                      </a:r>
                      <a:endParaRPr lang="en-ZA" sz="1800" b="0" i="0" u="none" strike="noStrike">
                        <a:solidFill>
                          <a:srgbClr val="C00000"/>
                        </a:solidFill>
                        <a:effectLst/>
                        <a:latin typeface="Arial" panose="020B0604020202020204" pitchFamily="34" charset="0"/>
                      </a:endParaRPr>
                    </a:p>
                  </a:txBody>
                  <a:tcPr marL="85725" marR="0" marT="0" marB="0"/>
                </a:tc>
                <a:extLst>
                  <a:ext uri="{0D108BD9-81ED-4DB2-BD59-A6C34878D82A}">
                    <a16:rowId xmlns:a16="http://schemas.microsoft.com/office/drawing/2014/main" val="10007"/>
                  </a:ext>
                </a:extLst>
              </a:tr>
              <a:tr h="191129">
                <a:tc>
                  <a:txBody>
                    <a:bodyPr/>
                    <a:lstStyle/>
                    <a:p>
                      <a:pPr algn="l" fontAlgn="t"/>
                      <a:r>
                        <a:rPr lang="en-ZA" sz="1800" u="none" strike="noStrike">
                          <a:effectLst/>
                        </a:rPr>
                        <a:t>Municipal emergency housing grant</a:t>
                      </a:r>
                      <a:endParaRPr lang="en-ZA" sz="1800" b="0" i="0" u="none" strike="noStrike">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8"/>
                  </a:ext>
                </a:extLst>
              </a:tr>
              <a:tr h="28669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Municipal systems </a:t>
                      </a:r>
                      <a:r>
                        <a:rPr lang="en-ZA" sz="1800" u="none" strike="noStrike" dirty="0" smtClean="0">
                          <a:effectLst/>
                        </a:rPr>
                        <a:t>improvement grant</a:t>
                      </a:r>
                      <a:endParaRPr lang="en-ZA" sz="1800" b="0" i="0" u="none" strike="noStrike" dirty="0" smtClean="0">
                        <a:solidFill>
                          <a:srgbClr val="000000"/>
                        </a:solidFill>
                        <a:effectLst/>
                        <a:latin typeface="Arial" panose="020B0604020202020204" pitchFamily="34" charset="0"/>
                      </a:endParaRPr>
                    </a:p>
                    <a:p>
                      <a:pPr algn="l" fontAlgn="t"/>
                      <a:r>
                        <a:rPr lang="en-ZA" sz="1800" u="none" strike="noStrike" dirty="0">
                          <a:effectLst/>
                        </a:rPr>
                        <a:t/>
                      </a:r>
                      <a:br>
                        <a:rPr lang="en-ZA" sz="1800" u="none" strike="noStrike" dirty="0">
                          <a:effectLst/>
                        </a:rPr>
                      </a:br>
                      <a:endParaRPr lang="en-ZA" sz="1800" b="0" i="0" u="none" strike="noStrike" dirty="0">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8927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DoRA</a:t>
            </a:r>
            <a:r>
              <a:rPr lang="en-ZA" dirty="0" smtClean="0"/>
              <a:t> Grant structure</a:t>
            </a:r>
            <a:endParaRPr lang="en-ZA" dirty="0"/>
          </a:p>
        </p:txBody>
      </p:sp>
      <p:sp>
        <p:nvSpPr>
          <p:cNvPr id="3" name="Vertical Text Placeholder 2"/>
          <p:cNvSpPr>
            <a:spLocks noGrp="1"/>
          </p:cNvSpPr>
          <p:nvPr>
            <p:ph type="body" orient="vert" idx="1"/>
          </p:nvPr>
        </p:nvSpPr>
        <p:spPr/>
        <p:txBody>
          <a:bodyPr/>
          <a:lstStyle/>
          <a:p>
            <a:endParaRPr lang="en-ZA" dirty="0"/>
          </a:p>
        </p:txBody>
      </p:sp>
      <p:sp>
        <p:nvSpPr>
          <p:cNvPr id="4" name="Slide Number Placeholder 3"/>
          <p:cNvSpPr>
            <a:spLocks noGrp="1"/>
          </p:cNvSpPr>
          <p:nvPr>
            <p:ph type="sldNum" sz="quarter" idx="12"/>
          </p:nvPr>
        </p:nvSpPr>
        <p:spPr/>
        <p:txBody>
          <a:bodyPr/>
          <a:lstStyle/>
          <a:p>
            <a:fld id="{1940D2EF-66B1-4F26-B7F0-3315A294D424}" type="slidenum">
              <a:rPr lang="en-US" altLang="en-US" smtClean="0"/>
              <a:pPr/>
              <a:t>6</a:t>
            </a:fld>
            <a:endParaRPr lang="en-US" altLang="en-US" sz="1400" b="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82646892"/>
              </p:ext>
            </p:extLst>
          </p:nvPr>
        </p:nvGraphicFramePr>
        <p:xfrm>
          <a:off x="152440" y="1295400"/>
          <a:ext cx="7659920" cy="3600450"/>
        </p:xfrm>
        <a:graphic>
          <a:graphicData uri="http://schemas.openxmlformats.org/drawingml/2006/table">
            <a:tbl>
              <a:tblPr>
                <a:tableStyleId>{5C22544A-7EE6-4342-B048-85BDC9FD1C3A}</a:tableStyleId>
              </a:tblPr>
              <a:tblGrid>
                <a:gridCol w="7659920">
                  <a:extLst>
                    <a:ext uri="{9D8B030D-6E8A-4147-A177-3AD203B41FA5}">
                      <a16:colId xmlns:a16="http://schemas.microsoft.com/office/drawing/2014/main" val="20000"/>
                    </a:ext>
                  </a:extLst>
                </a:gridCol>
              </a:tblGrid>
              <a:tr h="190500">
                <a:tc>
                  <a:txBody>
                    <a:bodyPr/>
                    <a:lstStyle/>
                    <a:p>
                      <a:pPr algn="l" fontAlgn="t"/>
                      <a:r>
                        <a:rPr lang="en-ZA" sz="1800" b="1" i="1" u="none" strike="noStrike" dirty="0">
                          <a:effectLst/>
                        </a:rPr>
                        <a:t>Indirect </a:t>
                      </a:r>
                      <a:r>
                        <a:rPr lang="en-ZA" sz="1800" b="1" i="1" u="none" strike="noStrike" dirty="0" smtClean="0">
                          <a:effectLst/>
                        </a:rPr>
                        <a:t>transfers</a:t>
                      </a:r>
                    </a:p>
                    <a:p>
                      <a:pPr algn="l" fontAlgn="t"/>
                      <a:endParaRPr lang="en-ZA" sz="1800" b="1" i="1"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0"/>
                  </a:ext>
                </a:extLst>
              </a:tr>
              <a:tr h="190500">
                <a:tc>
                  <a:txBody>
                    <a:bodyPr/>
                    <a:lstStyle/>
                    <a:p>
                      <a:pPr algn="l" fontAlgn="t"/>
                      <a:r>
                        <a:rPr lang="en-ZA" sz="1800" b="1" u="none" strike="noStrike" dirty="0">
                          <a:effectLst/>
                        </a:rPr>
                        <a:t>Infrastructure</a:t>
                      </a:r>
                      <a:endParaRPr lang="en-ZA" sz="1800" b="1" i="1"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1"/>
                  </a:ext>
                </a:extLst>
              </a:tr>
              <a:tr h="2857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Integrated national </a:t>
                      </a:r>
                      <a:r>
                        <a:rPr lang="en-ZA" sz="1800" u="none" strike="noStrike" dirty="0" smtClean="0">
                          <a:effectLst/>
                        </a:rPr>
                        <a:t>electrification programme (</a:t>
                      </a:r>
                      <a:r>
                        <a:rPr lang="en-ZA" sz="1800" u="none" strike="noStrike" dirty="0" err="1" smtClean="0">
                          <a:effectLst/>
                        </a:rPr>
                        <a:t>eskom</a:t>
                      </a:r>
                      <a:r>
                        <a:rPr lang="en-ZA" sz="1800" u="none" strike="noStrike" dirty="0" smtClean="0">
                          <a:effectLst/>
                        </a:rPr>
                        <a:t>) grant</a:t>
                      </a:r>
                      <a:endParaRPr lang="en-ZA" sz="1800" b="0" i="0" u="none" strike="noStrike" dirty="0" smtClean="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2"/>
                  </a:ext>
                </a:extLst>
              </a:tr>
              <a:tr h="285750">
                <a:tc>
                  <a:txBody>
                    <a:bodyPr/>
                    <a:lstStyle/>
                    <a:p>
                      <a:pPr algn="l" fontAlgn="t"/>
                      <a:r>
                        <a:rPr lang="en-ZA" sz="1800" u="none" strike="noStrike" dirty="0">
                          <a:effectLst/>
                        </a:rPr>
                        <a:t>Neighbourhood </a:t>
                      </a:r>
                      <a:r>
                        <a:rPr lang="en-ZA" sz="1800" u="none" strike="noStrike" dirty="0" smtClean="0">
                          <a:effectLst/>
                        </a:rPr>
                        <a:t>development partnership grant (technical assistance)</a:t>
                      </a:r>
                      <a:endParaRPr lang="en-ZA"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3"/>
                  </a:ext>
                </a:extLst>
              </a:tr>
              <a:tr h="190500">
                <a:tc>
                  <a:txBody>
                    <a:bodyPr/>
                    <a:lstStyle/>
                    <a:p>
                      <a:pPr algn="l" fontAlgn="t"/>
                      <a:r>
                        <a:rPr lang="en-ZA" sz="1800" u="none" strike="noStrike">
                          <a:effectLst/>
                        </a:rPr>
                        <a:t>Regional bulk infrastructure grant</a:t>
                      </a:r>
                      <a:endParaRPr lang="en-ZA" sz="1800" b="0" i="0" u="none" strike="noStrike">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4"/>
                  </a:ext>
                </a:extLst>
              </a:tr>
              <a:tr h="2857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Water services infrastructure </a:t>
                      </a:r>
                      <a:r>
                        <a:rPr lang="en-ZA" sz="1800" u="none" strike="noStrike" dirty="0" smtClean="0">
                          <a:effectLst/>
                        </a:rPr>
                        <a:t>grant</a:t>
                      </a:r>
                      <a:endParaRPr lang="en-ZA" sz="1800" b="0" i="0" u="none" strike="noStrike" dirty="0" smtClean="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5"/>
                  </a:ext>
                </a:extLst>
              </a:tr>
              <a:tr h="190500">
                <a:tc>
                  <a:txBody>
                    <a:bodyPr/>
                    <a:lstStyle/>
                    <a:p>
                      <a:pPr algn="l" fontAlgn="t"/>
                      <a:r>
                        <a:rPr lang="en-ZA" sz="1800" u="none" strike="noStrike" dirty="0">
                          <a:effectLst/>
                        </a:rPr>
                        <a:t>Bucket eradication </a:t>
                      </a:r>
                      <a:r>
                        <a:rPr lang="en-ZA" sz="1800" u="none" strike="noStrike" dirty="0" smtClean="0">
                          <a:effectLst/>
                        </a:rPr>
                        <a:t>grant</a:t>
                      </a:r>
                    </a:p>
                    <a:p>
                      <a:pPr algn="l" fontAlgn="t"/>
                      <a:endParaRPr lang="en-ZA" sz="18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6"/>
                  </a:ext>
                </a:extLst>
              </a:tr>
              <a:tr h="190500">
                <a:tc>
                  <a:txBody>
                    <a:bodyPr/>
                    <a:lstStyle/>
                    <a:p>
                      <a:pPr algn="l" fontAlgn="t"/>
                      <a:r>
                        <a:rPr lang="en-ZA" sz="1800" b="1" u="none" strike="noStrike" dirty="0">
                          <a:effectLst/>
                        </a:rPr>
                        <a:t>Current</a:t>
                      </a:r>
                      <a:endParaRPr lang="en-ZA" sz="1800" b="1" i="1"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10007"/>
                  </a:ext>
                </a:extLst>
              </a:tr>
              <a:tr h="2857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800" u="none" strike="noStrike" dirty="0">
                          <a:effectLst/>
                        </a:rPr>
                        <a:t>Municipal systems </a:t>
                      </a:r>
                      <a:r>
                        <a:rPr lang="en-ZA" sz="1800" u="none" strike="noStrike" dirty="0" smtClean="0">
                          <a:effectLst/>
                        </a:rPr>
                        <a:t>improvement grant</a:t>
                      </a:r>
                      <a:endParaRPr lang="en-ZA" sz="1800" b="0" i="0" u="none" strike="noStrike" dirty="0" smtClean="0">
                        <a:solidFill>
                          <a:srgbClr val="000000"/>
                        </a:solidFill>
                        <a:effectLst/>
                        <a:latin typeface="Arial" panose="020B0604020202020204" pitchFamily="34" charset="0"/>
                      </a:endParaRPr>
                    </a:p>
                    <a:p>
                      <a:pPr algn="l" fontAlgn="t"/>
                      <a:r>
                        <a:rPr lang="en-ZA" sz="1800" u="none" strike="noStrike" dirty="0">
                          <a:effectLst/>
                        </a:rPr>
                        <a:t/>
                      </a:r>
                      <a:br>
                        <a:rPr lang="en-ZA" sz="1800" u="none" strike="noStrike" dirty="0">
                          <a:effectLst/>
                        </a:rPr>
                      </a:br>
                      <a:endParaRPr lang="en-ZA" sz="1800" b="0" i="0" u="none" strike="noStrike" dirty="0">
                        <a:solidFill>
                          <a:srgbClr val="000000"/>
                        </a:solidFill>
                        <a:effectLst/>
                        <a:latin typeface="Arial" panose="020B0604020202020204" pitchFamily="34" charset="0"/>
                      </a:endParaRPr>
                    </a:p>
                  </a:txBody>
                  <a:tcPr marL="85725"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006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Provincial grant proposed structure</a:t>
            </a:r>
            <a:endParaRPr lang="en-ZA" dirty="0"/>
          </a:p>
        </p:txBody>
      </p:sp>
      <p:sp>
        <p:nvSpPr>
          <p:cNvPr id="3" name="Vertical Text Placeholder 2"/>
          <p:cNvSpPr>
            <a:spLocks noGrp="1"/>
          </p:cNvSpPr>
          <p:nvPr>
            <p:ph type="body" orient="vert" idx="1"/>
          </p:nvPr>
        </p:nvSpPr>
        <p:spPr/>
        <p:txBody>
          <a:bodyPr/>
          <a:lstStyle/>
          <a:p>
            <a:r>
              <a:rPr lang="en-ZA" dirty="0" smtClean="0"/>
              <a:t>Province</a:t>
            </a:r>
          </a:p>
          <a:p>
            <a:pPr lvl="1"/>
            <a:r>
              <a:rPr lang="en-ZA" dirty="0" smtClean="0"/>
              <a:t>Infrastructure (breakdown required and used in conjunction with FX)</a:t>
            </a:r>
          </a:p>
          <a:p>
            <a:pPr lvl="2"/>
            <a:r>
              <a:rPr lang="en-ZA" dirty="0" smtClean="0"/>
              <a:t>Specify grant</a:t>
            </a:r>
          </a:p>
          <a:p>
            <a:pPr marL="914400" lvl="2" indent="0">
              <a:buNone/>
            </a:pPr>
            <a:r>
              <a:rPr lang="en-ZA" dirty="0" smtClean="0"/>
              <a:t>.</a:t>
            </a:r>
          </a:p>
          <a:p>
            <a:pPr marL="914400" lvl="2" indent="0">
              <a:buNone/>
            </a:pPr>
            <a:r>
              <a:rPr lang="en-ZA" dirty="0" smtClean="0"/>
              <a:t>.</a:t>
            </a:r>
          </a:p>
          <a:p>
            <a:pPr lvl="2"/>
            <a:r>
              <a:rPr lang="en-ZA" dirty="0" smtClean="0"/>
              <a:t>Specify grant</a:t>
            </a:r>
          </a:p>
          <a:p>
            <a:pPr lvl="1"/>
            <a:r>
              <a:rPr lang="en-ZA" dirty="0" smtClean="0"/>
              <a:t>Capacity and other </a:t>
            </a:r>
            <a:r>
              <a:rPr lang="en-ZA" dirty="0"/>
              <a:t>(breakdown required and used in conjunction with FX) </a:t>
            </a:r>
            <a:endParaRPr lang="en-ZA" dirty="0" smtClean="0"/>
          </a:p>
          <a:p>
            <a:pPr lvl="2"/>
            <a:r>
              <a:rPr lang="en-ZA" dirty="0" smtClean="0"/>
              <a:t>Specify </a:t>
            </a:r>
            <a:r>
              <a:rPr lang="en-ZA" dirty="0"/>
              <a:t>grant</a:t>
            </a:r>
          </a:p>
          <a:p>
            <a:pPr marL="914400" lvl="2" indent="0">
              <a:buNone/>
            </a:pPr>
            <a:r>
              <a:rPr lang="en-ZA" dirty="0"/>
              <a:t>.</a:t>
            </a:r>
          </a:p>
          <a:p>
            <a:pPr marL="914400" lvl="2" indent="0">
              <a:buNone/>
            </a:pPr>
            <a:r>
              <a:rPr lang="en-ZA" dirty="0"/>
              <a:t>.</a:t>
            </a:r>
          </a:p>
          <a:p>
            <a:pPr lvl="2"/>
            <a:r>
              <a:rPr lang="en-ZA" dirty="0"/>
              <a:t>Specify grant</a:t>
            </a:r>
          </a:p>
          <a:p>
            <a:pPr lvl="2"/>
            <a:endParaRPr lang="en-ZA" dirty="0"/>
          </a:p>
        </p:txBody>
      </p:sp>
      <p:sp>
        <p:nvSpPr>
          <p:cNvPr id="4" name="Slide Number Placeholder 3"/>
          <p:cNvSpPr>
            <a:spLocks noGrp="1"/>
          </p:cNvSpPr>
          <p:nvPr>
            <p:ph type="sldNum" sz="quarter" idx="12"/>
          </p:nvPr>
        </p:nvSpPr>
        <p:spPr/>
        <p:txBody>
          <a:bodyPr/>
          <a:lstStyle/>
          <a:p>
            <a:fld id="{1940D2EF-66B1-4F26-B7F0-3315A294D424}" type="slidenum">
              <a:rPr lang="en-US" altLang="en-US" smtClean="0"/>
              <a:pPr/>
              <a:t>7</a:t>
            </a:fld>
            <a:endParaRPr lang="en-US" altLang="en-US" sz="1400" b="0" dirty="0">
              <a:solidFill>
                <a:srgbClr val="000000"/>
              </a:solidFill>
            </a:endParaRPr>
          </a:p>
        </p:txBody>
      </p:sp>
    </p:spTree>
    <p:extLst>
      <p:ext uri="{BB962C8B-B14F-4D97-AF65-F5344CB8AC3E}">
        <p14:creationId xmlns:p14="http://schemas.microsoft.com/office/powerpoint/2010/main" val="426322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a:latin typeface="Arial" panose="020B0604020202020204" pitchFamily="34" charset="0"/>
              </a:rPr>
              <a:t>Item Revenue: Transfers and subsidies</a:t>
            </a: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0" y="1077416"/>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00050" marR="0" lvl="0" indent="-342900" algn="l" defTabSz="914400" rtl="0" eaLnBrk="0" fontAlgn="base" latinLnBrk="0" hangingPunct="0">
              <a:lnSpc>
                <a:spcPts val="2000"/>
              </a:lnSpc>
              <a:spcBef>
                <a:spcPct val="20000"/>
              </a:spcBef>
              <a:spcAft>
                <a:spcPct val="0"/>
              </a:spcAft>
              <a:buClrTx/>
              <a:buSzTx/>
              <a:buFont typeface="Wingdings" panose="05000000000000000000" pitchFamily="2" charset="2"/>
              <a:buChar char="Ø"/>
              <a:tabLst/>
              <a:defRPr/>
            </a:pPr>
            <a:r>
              <a:rPr kumimoji="0" lang="en-ZA" sz="2000" b="0" i="0" u="none" strike="noStrike" kern="0" cap="none" spc="50" normalizeH="0" baseline="0" noProof="0" dirty="0" smtClean="0">
                <a:ln w="0"/>
                <a:solidFill>
                  <a:srgbClr val="000000"/>
                </a:solidFill>
                <a:effectLst>
                  <a:innerShdw blurRad="63500" dist="50800" dir="13500000">
                    <a:srgbClr val="000000">
                      <a:alpha val="50000"/>
                    </a:srgbClr>
                  </a:innerShdw>
                </a:effectLst>
                <a:uLnTx/>
                <a:uFillTx/>
                <a:latin typeface="Arial" charset="0"/>
                <a:ea typeface="+mn-ea"/>
                <a:cs typeface="Arial" panose="020B0604020202020204" pitchFamily="34" charset="0"/>
              </a:rPr>
              <a:t>Kindly </a:t>
            </a:r>
            <a:r>
              <a:rPr kumimoji="0" lang="en-ZA" sz="2000" b="0" i="0" u="none" strike="noStrike" kern="0" cap="none" spc="50" normalizeH="0" baseline="0" noProof="0" dirty="0">
                <a:ln w="0"/>
                <a:solidFill>
                  <a:srgbClr val="000000"/>
                </a:solidFill>
                <a:effectLst>
                  <a:innerShdw blurRad="63500" dist="50800" dir="13500000">
                    <a:srgbClr val="000000">
                      <a:alpha val="50000"/>
                    </a:srgbClr>
                  </a:innerShdw>
                </a:effectLst>
                <a:uLnTx/>
                <a:uFillTx/>
                <a:latin typeface="Arial" charset="0"/>
                <a:ea typeface="+mn-ea"/>
                <a:cs typeface="Arial" panose="020B0604020202020204" pitchFamily="34" charset="0"/>
              </a:rPr>
              <a:t>add Vodacom as entity (Revenue item GUID: 2dd9109a-6920-4b94-a4ae-61f7833bd680 ) and change posting level indicator to "Yes"</a:t>
            </a:r>
          </a:p>
          <a:p>
            <a:pPr marL="57150" marR="0" lvl="0" indent="0" algn="l" defTabSz="914400" rtl="0" eaLnBrk="0" fontAlgn="base" latinLnBrk="0" hangingPunct="0">
              <a:lnSpc>
                <a:spcPts val="2000"/>
              </a:lnSpc>
              <a:spcBef>
                <a:spcPct val="2000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0000000-0008-0000-0000-000002000000}"/>
              </a:ext>
            </a:extLst>
          </p:cNvPr>
          <p:cNvPicPr>
            <a:picLocks noChangeAspect="1"/>
          </p:cNvPicPr>
          <p:nvPr/>
        </p:nvPicPr>
        <p:blipFill rotWithShape="1">
          <a:blip r:embed="rId2"/>
          <a:srcRect l="33376" t="8691" r="16178" b="18562"/>
          <a:stretch/>
        </p:blipFill>
        <p:spPr>
          <a:xfrm>
            <a:off x="3275856" y="1628800"/>
            <a:ext cx="5040560" cy="4389602"/>
          </a:xfrm>
          <a:prstGeom prst="rect">
            <a:avLst/>
          </a:prstGeom>
          <a:ln>
            <a:noFill/>
          </a:ln>
          <a:effectLst>
            <a:outerShdw blurRad="190500" algn="tl" rotWithShape="0">
              <a:srgbClr val="000000">
                <a:alpha val="70000"/>
              </a:srgbClr>
            </a:outerShdw>
          </a:effectLst>
        </p:spPr>
      </p:pic>
      <p:sp>
        <p:nvSpPr>
          <p:cNvPr id="2" name="TextBox 1"/>
          <p:cNvSpPr txBox="1"/>
          <p:nvPr/>
        </p:nvSpPr>
        <p:spPr>
          <a:xfrm>
            <a:off x="179512" y="2276872"/>
            <a:ext cx="2304256" cy="2308324"/>
          </a:xfrm>
          <a:prstGeom prst="rect">
            <a:avLst/>
          </a:prstGeom>
          <a:noFill/>
        </p:spPr>
        <p:txBody>
          <a:bodyPr wrap="square" rtlCol="0">
            <a:spAutoFit/>
          </a:bodyPr>
          <a:lstStyle/>
          <a:p>
            <a:pPr marL="285750" indent="-285750">
              <a:buFont typeface="Wingdings" panose="05000000000000000000" pitchFamily="2" charset="2"/>
              <a:buChar char="Ø"/>
            </a:pPr>
            <a:r>
              <a:rPr lang="en-ZA" dirty="0">
                <a:solidFill>
                  <a:srgbClr val="FF0000"/>
                </a:solidFill>
                <a:latin typeface="Arial" charset="0"/>
              </a:rPr>
              <a:t>S</a:t>
            </a:r>
            <a:r>
              <a:rPr lang="en-ZA" dirty="0" smtClean="0">
                <a:solidFill>
                  <a:srgbClr val="FF0000"/>
                </a:solidFill>
                <a:latin typeface="Arial" charset="0"/>
              </a:rPr>
              <a:t>ubsidies from private enterprises </a:t>
            </a:r>
            <a:r>
              <a:rPr lang="en-ZA" dirty="0">
                <a:solidFill>
                  <a:srgbClr val="FF0000"/>
                </a:solidFill>
                <a:latin typeface="Arial" charset="0"/>
              </a:rPr>
              <a:t>will be breakdown required, where the municipalities will provide </a:t>
            </a:r>
            <a:r>
              <a:rPr lang="en-ZA" dirty="0" smtClean="0">
                <a:solidFill>
                  <a:srgbClr val="FF0000"/>
                </a:solidFill>
                <a:latin typeface="Arial" charset="0"/>
              </a:rPr>
              <a:t>names.</a:t>
            </a:r>
            <a:endParaRPr lang="en-US" dirty="0"/>
          </a:p>
        </p:txBody>
      </p:sp>
    </p:spTree>
    <p:extLst>
      <p:ext uri="{BB962C8B-B14F-4D97-AF65-F5344CB8AC3E}">
        <p14:creationId xmlns:p14="http://schemas.microsoft.com/office/powerpoint/2010/main" val="3910826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pPr algn="ctr"/>
            <a:r>
              <a:rPr lang="en-ZA" altLang="en-US" b="1" dirty="0" smtClean="0">
                <a:latin typeface="Arial" panose="020B0604020202020204" pitchFamily="34" charset="0"/>
              </a:rPr>
              <a:t>Item revenue: property rates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7003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7"/>
            <a:ext cx="9144000" cy="5040783"/>
          </a:xfrm>
          <a:prstGeom prst="rect">
            <a:avLst/>
          </a:prstGeom>
          <a:pattFill prst="pct75">
            <a:fgClr>
              <a:srgbClr val="FFE89F"/>
            </a:fgClr>
            <a:bgClr>
              <a:srgbClr val="B8E08C"/>
            </a:bgClr>
          </a:pattFill>
          <a:ln>
            <a:solidFill>
              <a:srgbClr val="FFE89F"/>
            </a:solidFill>
          </a:ln>
          <a:extLst/>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4659" y="1063521"/>
            <a:ext cx="9144000" cy="50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lvl="0">
              <a:spcBef>
                <a:spcPts val="0"/>
              </a:spcBef>
              <a:buFont typeface="Wingdings" panose="05000000000000000000" pitchFamily="2" charset="2"/>
              <a:buChar char="Ø"/>
            </a:pPr>
            <a:r>
              <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Revenue and Debtors Categories for Property Rates is based on the type of property instead of the use. There is currently no requirement that says the valuation roll or the property register under the MPRA should have both the use and the zoning, further to this if a municipality raise rates on the use then the zoning will not be classified </a:t>
            </a:r>
            <a:r>
              <a:rPr lang="en-ZA" sz="1800" dirty="0">
                <a:solidFill>
                  <a:srgbClr val="000000"/>
                </a:solidFill>
                <a:latin typeface="Arial" panose="020B0604020202020204" pitchFamily="34" charset="0"/>
                <a:cs typeface="Arial" panose="020B0604020202020204" pitchFamily="34" charset="0"/>
              </a:rPr>
              <a:t>according to s8(2) of the </a:t>
            </a:r>
            <a:r>
              <a:rPr lang="en-ZA" sz="1800" dirty="0" smtClean="0">
                <a:solidFill>
                  <a:srgbClr val="000000"/>
                </a:solidFill>
                <a:latin typeface="Arial" panose="020B0604020202020204" pitchFamily="34" charset="0"/>
                <a:cs typeface="Arial" panose="020B0604020202020204" pitchFamily="34" charset="0"/>
              </a:rPr>
              <a:t>MPRA.</a:t>
            </a:r>
          </a:p>
          <a:p>
            <a:pPr marL="324000" lvl="0">
              <a:spcBef>
                <a:spcPts val="0"/>
              </a:spcBef>
              <a:buFont typeface="Wingdings" panose="05000000000000000000" pitchFamily="2" charset="2"/>
              <a:buChar char="Ø"/>
            </a:pPr>
            <a:endParaRPr lang="en-ZA" sz="1800" dirty="0">
              <a:solidFill>
                <a:srgbClr val="000000"/>
              </a:solidFill>
              <a:latin typeface="Arial" panose="020B0604020202020204" pitchFamily="34" charset="0"/>
              <a:cs typeface="Arial" panose="020B0604020202020204" pitchFamily="34" charset="0"/>
            </a:endParaRPr>
          </a:p>
          <a:p>
            <a:pPr marL="0" lvl="0" indent="0">
              <a:spcBef>
                <a:spcPts val="0"/>
              </a:spcBef>
              <a:buNone/>
            </a:pPr>
            <a:endParaRPr lang="en-ZA" sz="1800" dirty="0">
              <a:solidFill>
                <a:srgbClr val="000000"/>
              </a:solidFill>
              <a:latin typeface="Arial" panose="020B0604020202020204" pitchFamily="34" charset="0"/>
              <a:cs typeface="Arial" panose="020B0604020202020204" pitchFamily="34" charset="0"/>
            </a:endParaRPr>
          </a:p>
          <a:p>
            <a:pPr marL="324000">
              <a:spcBef>
                <a:spcPts val="0"/>
              </a:spcBef>
              <a:buFont typeface="Wingdings" panose="05000000000000000000" pitchFamily="2" charset="2"/>
              <a:buChar char="Ø"/>
            </a:pPr>
            <a:r>
              <a:rPr lang="en-ZA" sz="1800" dirty="0">
                <a:solidFill>
                  <a:srgbClr val="FF0000"/>
                </a:solidFill>
                <a:cs typeface="Arial" pitchFamily="34" charset="0"/>
              </a:rPr>
              <a:t>Proposed solution: </a:t>
            </a:r>
            <a:r>
              <a:rPr lang="en-ZA" sz="1800" dirty="0" smtClean="0">
                <a:solidFill>
                  <a:srgbClr val="FF0000"/>
                </a:solidFill>
                <a:cs typeface="Arial" pitchFamily="34" charset="0"/>
              </a:rPr>
              <a:t>Property rates categories to be aligned to MPRA.</a:t>
            </a:r>
            <a:endParaRPr lang="en-ZA" sz="1800" dirty="0">
              <a:solidFill>
                <a:srgbClr val="FF0000"/>
              </a:solidFill>
              <a:cs typeface="Arial" pitchFamily="34" charset="0"/>
            </a:endParaRPr>
          </a:p>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lang="en-ZA" sz="1800" dirty="0">
              <a:solidFill>
                <a:srgbClr val="000000"/>
              </a:solidFill>
              <a:latin typeface="Arial" panose="020B0604020202020204" pitchFamily="34" charset="0"/>
              <a:cs typeface="Arial" panose="020B0604020202020204" pitchFamily="34" charset="0"/>
            </a:endParaRPr>
          </a:p>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3337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fe50b6b98f897cf800d4d84fb3dd0e49">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E969ACA-31C3-4841-BB6E-CC0B8E672B02}"/>
</file>

<file path=customXml/itemProps2.xml><?xml version="1.0" encoding="utf-8"?>
<ds:datastoreItem xmlns:ds="http://schemas.openxmlformats.org/officeDocument/2006/customXml" ds:itemID="{05D31CF3-9C5F-41F7-88B7-BDF66A7C1337}"/>
</file>

<file path=customXml/itemProps3.xml><?xml version="1.0" encoding="utf-8"?>
<ds:datastoreItem xmlns:ds="http://schemas.openxmlformats.org/officeDocument/2006/customXml" ds:itemID="{D7288F2B-BFC7-44D0-A191-B7B6B71830F4}"/>
</file>

<file path=docProps/app.xml><?xml version="1.0" encoding="utf-8"?>
<Properties xmlns="http://schemas.openxmlformats.org/officeDocument/2006/extended-properties" xmlns:vt="http://schemas.openxmlformats.org/officeDocument/2006/docPropsVTypes">
  <TotalTime>15841</TotalTime>
  <Words>878</Words>
  <Application>Microsoft Office PowerPoint</Application>
  <PresentationFormat>On-screen Show (4:3)</PresentationFormat>
  <Paragraphs>134</Paragraphs>
  <Slides>22</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Arial Unicode MS</vt:lpstr>
      <vt:lpstr>ＭＳ Ｐゴシック</vt:lpstr>
      <vt:lpstr>ＭＳ Ｐゴシック</vt:lpstr>
      <vt:lpstr>Arial</vt:lpstr>
      <vt:lpstr>Arial Bold</vt:lpstr>
      <vt:lpstr>Arial Bold Italic</vt:lpstr>
      <vt:lpstr>Arial Narrow</vt:lpstr>
      <vt:lpstr>Calibri</vt:lpstr>
      <vt:lpstr>Osaka</vt:lpstr>
      <vt:lpstr>Wingdings</vt:lpstr>
      <vt:lpstr>Office Theme</vt:lpstr>
      <vt:lpstr>Blank Presentation</vt:lpstr>
      <vt:lpstr>11_Blank Presentation</vt:lpstr>
      <vt:lpstr> mSCOA  Version 6.2 Change Requests</vt:lpstr>
      <vt:lpstr>ITEM SEGMENT</vt:lpstr>
      <vt:lpstr>Item Revenue: Transfers and subsidies</vt:lpstr>
      <vt:lpstr>DoRA Grant structure</vt:lpstr>
      <vt:lpstr>DoRA Grant structure</vt:lpstr>
      <vt:lpstr>DoRA Grant structure</vt:lpstr>
      <vt:lpstr>Provincial grant proposed structure</vt:lpstr>
      <vt:lpstr>Item Revenue: Transfers and subsidies</vt:lpstr>
      <vt:lpstr>Item revenue: property rates</vt:lpstr>
      <vt:lpstr>Item gains and losses: Impairment</vt:lpstr>
      <vt:lpstr>Item assets: asset class</vt:lpstr>
      <vt:lpstr>Item revenue: Sale of goods</vt:lpstr>
      <vt:lpstr>Item expenditure</vt:lpstr>
      <vt:lpstr>Item Assets: Construction Work in progress</vt:lpstr>
      <vt:lpstr>Item assets: Construction Work in progress</vt:lpstr>
      <vt:lpstr>Item assets: PPE/ Land</vt:lpstr>
      <vt:lpstr>FUNCTION SEGMENT</vt:lpstr>
      <vt:lpstr>Finance</vt:lpstr>
      <vt:lpstr>Transport</vt:lpstr>
      <vt:lpstr>REGION SEGMENT</vt:lpstr>
      <vt:lpstr>Region Segment Change Requests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Kgomotso Baloyi</cp:lastModifiedBy>
  <cp:revision>646</cp:revision>
  <cp:lastPrinted>2018-10-04T10:26:58Z</cp:lastPrinted>
  <dcterms:created xsi:type="dcterms:W3CDTF">2011-11-16T07:49:28Z</dcterms:created>
  <dcterms:modified xsi:type="dcterms:W3CDTF">2018-11-02T07:10:29Z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