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&amp;ehk=W6kbnvmV89gyzQ4GuERHmQ&amp;r=0&amp;pid=OfficeInsert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4035" r:id="rId2"/>
  </p:sldMasterIdLst>
  <p:notesMasterIdLst>
    <p:notesMasterId r:id="rId16"/>
  </p:notesMasterIdLst>
  <p:handoutMasterIdLst>
    <p:handoutMasterId r:id="rId17"/>
  </p:handoutMasterIdLst>
  <p:sldIdLst>
    <p:sldId id="670" r:id="rId3"/>
    <p:sldId id="665" r:id="rId4"/>
    <p:sldId id="543" r:id="rId5"/>
    <p:sldId id="672" r:id="rId6"/>
    <p:sldId id="597" r:id="rId7"/>
    <p:sldId id="671" r:id="rId8"/>
    <p:sldId id="628" r:id="rId9"/>
    <p:sldId id="632" r:id="rId10"/>
    <p:sldId id="633" r:id="rId11"/>
    <p:sldId id="634" r:id="rId12"/>
    <p:sldId id="635" r:id="rId13"/>
    <p:sldId id="484" r:id="rId14"/>
    <p:sldId id="4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2FE888D-CC3F-4D57-8B15-3F65A7FF8F28}">
          <p14:sldIdLst>
            <p14:sldId id="670"/>
            <p14:sldId id="665"/>
            <p14:sldId id="543"/>
            <p14:sldId id="672"/>
            <p14:sldId id="597"/>
            <p14:sldId id="671"/>
            <p14:sldId id="628"/>
            <p14:sldId id="632"/>
            <p14:sldId id="633"/>
            <p14:sldId id="634"/>
            <p14:sldId id="635"/>
            <p14:sldId id="48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oz Khan" initials="FK" lastIdx="1" clrIdx="0">
    <p:extLst>
      <p:ext uri="{19B8F6BF-5375-455C-9EA6-DF929625EA0E}">
        <p15:presenceInfo xmlns:p15="http://schemas.microsoft.com/office/powerpoint/2012/main" userId="9c56c2178bf9b8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5050"/>
    <a:srgbClr val="CC6600"/>
    <a:srgbClr val="007096"/>
    <a:srgbClr val="3333CC"/>
    <a:srgbClr val="00FF99"/>
    <a:srgbClr val="A2238E"/>
    <a:srgbClr val="00ADEF"/>
    <a:srgbClr val="EC008B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2" autoAdjust="0"/>
    <p:restoredTop sz="77151" autoAdjust="0"/>
  </p:normalViewPr>
  <p:slideViewPr>
    <p:cSldViewPr>
      <p:cViewPr varScale="1">
        <p:scale>
          <a:sx n="50" d="100"/>
          <a:sy n="50" d="100"/>
        </p:scale>
        <p:origin x="179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8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79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Relationship Id="rId7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B2B2F9-2B39-49C3-AE11-F9DC444DF3D1}" type="datetimeFigureOut">
              <a:rPr lang="en-US"/>
              <a:pPr>
                <a:defRPr/>
              </a:pPr>
              <a:t>10/3/2019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B1E945-7CC0-428A-944E-65D1EBC3D8A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96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99E65D-9A52-4ECD-ACF8-6D4967CAAB75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828CB-1795-40E3-9428-736C76006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3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7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828CB-1795-40E3-9428-736C760067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3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828CB-1795-40E3-9428-736C760067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0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828CB-1795-40E3-9428-736C760067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6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828CB-1795-40E3-9428-736C760067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2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828CB-1795-40E3-9428-736C760067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6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6862-3E24-4A02-B7D0-9753FF824332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2063-CD4F-4D7C-B069-AE8A3C386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3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6FE9-EDDA-46F0-9696-8618A2DE77D7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E48E-4407-49C6-820A-65E614F7C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67EA-C19F-478B-9FED-1B53DE181031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6335-DABF-4758-9059-1167C3316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3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75E5F-B348-4794-BBC3-F20EE5837927}" type="slidenum">
              <a:rPr lang="en-US" altLang="en-US"/>
              <a:pPr/>
              <a:t>‹#›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1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6ED4-D6CA-4550-A997-B4D3E244B271}" type="slidenum">
              <a:rPr lang="en-US" altLang="en-US"/>
              <a:pPr/>
              <a:t>‹#›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3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BBC81-1105-468F-8C99-C1870CEE8D46}" type="slidenum">
              <a:rPr lang="en-US" altLang="en-US"/>
              <a:pPr/>
              <a:t>‹#›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8779-558D-4F27-B34A-5D61DB48D4AB}" type="slidenum">
              <a:rPr lang="en-US" altLang="en-US"/>
              <a:pPr/>
              <a:t>‹#›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9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B4FF-55B1-4172-9613-89642E193A35}" type="slidenum">
              <a:rPr lang="en-US" altLang="en-US"/>
              <a:pPr/>
              <a:t>‹#›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5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61DE-887E-419D-A418-303B2D99D37A}" type="slidenum">
              <a:rPr lang="en-US" altLang="en-US"/>
              <a:pPr/>
              <a:t>‹#›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4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D2EF-66B1-4F26-B7F0-3315A294D424}" type="slidenum">
              <a:rPr lang="en-US" altLang="en-US"/>
              <a:pPr/>
              <a:t>‹#›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6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7247-7B29-469E-9012-60FBD358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65012-E389-4671-9D8D-E2B1F0144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BD485-2D95-43BC-95F2-4E62BF0C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8C09-FA31-4FE0-89AA-3216C78A7AA6}" type="datetimeFigureOut">
              <a:rPr lang="en-ZA" smtClean="0"/>
              <a:t>2019/10/03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0998-45AE-4EFC-9295-88FAA676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36C4C-3760-4F40-A8D0-66CC9D83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A585-41E7-4229-B764-C9D92C38004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66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E4E3-84E9-4116-A311-3458C3BB6BC0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7F73-CE6F-4A6C-B345-9BBDB9570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6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07FE-038C-43F1-8C0A-015A2FDF202A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1A63-9FC5-4F92-AE16-9ED6A630D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8A5B-0427-49B6-851C-B42B3301E06F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C54F-B5AF-4C9B-BE59-DD6458C3A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B9E8-EF04-4797-8F31-E77BD8A865FC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6A66-7217-49D1-9A6C-DACA9618F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AA9A-D0D0-4B44-9FC9-52CF729F3517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C9D7-C5D6-4168-8D40-DC629CDB7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B21D-5F86-4817-AB8C-30237A5C1C86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6DDC-BD5D-4394-A75F-C994ED6A7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52D1-34FF-47E1-B9A2-65F0179630C6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DE0B-8480-497E-844F-04A5AF477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FA09-DE12-4F52-90BB-1908C0AC4083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120C-3CAA-4CF0-8666-E41236099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4BED1-B72E-45B4-B745-E1E89E06B3E9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1DA-F872-4962-B88F-A4FC380E4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08080"/>
                </a:solidFill>
                <a:latin typeface="Arial Bold Italic" panose="020B0704020202090204" pitchFamily="34" charset="0"/>
              </a:defRPr>
            </a:lvl1pPr>
          </a:lstStyle>
          <a:p>
            <a:pPr eaLnBrk="0" hangingPunct="0"/>
            <a:fld id="{B3144754-3A5B-4B47-9FE1-578D283B7C5F}" type="slidenum">
              <a:rPr lang="en-US" altLang="en-US" smtClean="0">
                <a:ea typeface="MS PGothic" panose="020B0600070205080204" pitchFamily="34" charset="-128"/>
                <a:cs typeface="+mn-cs"/>
              </a:rPr>
              <a:pPr eaLnBrk="0" hangingPunct="0"/>
              <a:t>‹#›</a:t>
            </a:fld>
            <a:endParaRPr lang="en-US" altLang="en-US" sz="1400" dirty="0"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2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monk.com/archive/open-forum-june-26-2012" TargetMode="External"/><Relationship Id="rId2" Type="http://schemas.openxmlformats.org/officeDocument/2006/relationships/image" Target="../media/image5.jpg&amp;ehk=W6kbnvmV89gyzQ4GuERHmQ&amp;r=0&amp;pid=OfficeInsert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2263" y="1412776"/>
            <a:ext cx="8532812" cy="194488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6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/>
            </a:r>
            <a:br>
              <a:rPr lang="en-ZA" sz="36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b="1" dirty="0">
                <a:solidFill>
                  <a:schemeClr val="bg1"/>
                </a:solidFill>
              </a:rPr>
              <a:t>I</a:t>
            </a:r>
            <a:r>
              <a:rPr lang="en-ZA" b="1" dirty="0" smtClean="0">
                <a:solidFill>
                  <a:schemeClr val="bg1"/>
                </a:solidFill>
              </a:rPr>
              <a:t>llustrative </a:t>
            </a: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</a:rPr>
              <a:t>pecimen Annual Financial Statements</a:t>
            </a:r>
            <a: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/>
            </a:r>
            <a:b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/>
            </a:r>
            <a:b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3100" i="1" dirty="0" err="1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m</a:t>
            </a:r>
            <a:r>
              <a:rPr lang="en-ZA" sz="3100" dirty="0" err="1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SCOA</a:t>
            </a:r>
            <a:r>
              <a:rPr lang="en-ZA" sz="3100" dirty="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 Reporting Reference Group </a:t>
            </a:r>
            <a: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Meeting</a:t>
            </a:r>
            <a:b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3100" dirty="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4 October </a:t>
            </a:r>
            <a: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2019</a:t>
            </a:r>
            <a:br>
              <a:rPr lang="en-ZA" sz="31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endParaRPr lang="en-US" sz="3600" dirty="0">
              <a:latin typeface="Arial Bold" pitchFamily="1" charset="0"/>
              <a:ea typeface="Osaka" pitchFamily="1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E5AFD-2D6F-4C87-924C-E558F83A5B33}"/>
              </a:ext>
            </a:extLst>
          </p:cNvPr>
          <p:cNvSpPr txBox="1"/>
          <p:nvPr/>
        </p:nvSpPr>
        <p:spPr>
          <a:xfrm>
            <a:off x="6873082" y="43651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3B938-CA7F-4444-BCAD-CDAA7E684097}"/>
              </a:ext>
            </a:extLst>
          </p:cNvPr>
          <p:cNvSpPr txBox="1"/>
          <p:nvPr/>
        </p:nvSpPr>
        <p:spPr>
          <a:xfrm>
            <a:off x="6516216" y="4734436"/>
            <a:ext cx="268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Presented by: </a:t>
            </a:r>
            <a:r>
              <a:rPr lang="en-ZA" dirty="0" smtClean="0">
                <a:solidFill>
                  <a:schemeClr val="bg1"/>
                </a:solidFill>
              </a:rPr>
              <a:t>W C Voigt 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C4EF-58DF-4CE0-869F-537A8F0F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Statement of Financial Performance</a:t>
            </a:r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72750"/>
              </p:ext>
            </p:extLst>
          </p:nvPr>
        </p:nvGraphicFramePr>
        <p:xfrm>
          <a:off x="152400" y="1124738"/>
          <a:ext cx="8763000" cy="4968561"/>
        </p:xfrm>
        <a:graphic>
          <a:graphicData uri="http://schemas.openxmlformats.org/drawingml/2006/table">
            <a:tbl>
              <a:tblPr firstRow="1" firstCol="1" bandRow="1"/>
              <a:tblGrid>
                <a:gridCol w="4930064">
                  <a:extLst>
                    <a:ext uri="{9D8B030D-6E8A-4147-A177-3AD203B41FA5}">
                      <a16:colId xmlns:a16="http://schemas.microsoft.com/office/drawing/2014/main" val="3773121780"/>
                    </a:ext>
                  </a:extLst>
                </a:gridCol>
                <a:gridCol w="907847">
                  <a:extLst>
                    <a:ext uri="{9D8B030D-6E8A-4147-A177-3AD203B41FA5}">
                      <a16:colId xmlns:a16="http://schemas.microsoft.com/office/drawing/2014/main" val="2756552718"/>
                    </a:ext>
                  </a:extLst>
                </a:gridCol>
                <a:gridCol w="1461668">
                  <a:extLst>
                    <a:ext uri="{9D8B030D-6E8A-4147-A177-3AD203B41FA5}">
                      <a16:colId xmlns:a16="http://schemas.microsoft.com/office/drawing/2014/main" val="1659396440"/>
                    </a:ext>
                  </a:extLst>
                </a:gridCol>
                <a:gridCol w="1463421">
                  <a:extLst>
                    <a:ext uri="{9D8B030D-6E8A-4147-A177-3AD203B41FA5}">
                      <a16:colId xmlns:a16="http://schemas.microsoft.com/office/drawing/2014/main" val="1362136743"/>
                    </a:ext>
                  </a:extLst>
                </a:gridCol>
              </a:tblGrid>
              <a:tr h="38219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[1p.104]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32255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Related Costs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421918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Remuneration of Councillors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139575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Debt Impairment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&amp; 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629634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Depreciation, Amortisation and Impairment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95479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 Costs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[1p.96(b)]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005430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Bulk Purchases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68603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Inventory Consumed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[12p.47(d)]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150178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Contracted Services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209906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Transfers and Subsidies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017278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Costs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108131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37114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Expenditure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74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C4EF-58DF-4CE0-869F-537A8F0F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Statement of Financial Performance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41146"/>
              </p:ext>
            </p:extLst>
          </p:nvPr>
        </p:nvGraphicFramePr>
        <p:xfrm>
          <a:off x="152400" y="1196758"/>
          <a:ext cx="8763000" cy="4896542"/>
        </p:xfrm>
        <a:graphic>
          <a:graphicData uri="http://schemas.openxmlformats.org/drawingml/2006/table">
            <a:tbl>
              <a:tblPr firstRow="1" firstCol="1" bandRow="1"/>
              <a:tblGrid>
                <a:gridCol w="4930064">
                  <a:extLst>
                    <a:ext uri="{9D8B030D-6E8A-4147-A177-3AD203B41FA5}">
                      <a16:colId xmlns:a16="http://schemas.microsoft.com/office/drawing/2014/main" val="3155827026"/>
                    </a:ext>
                  </a:extLst>
                </a:gridCol>
                <a:gridCol w="907847">
                  <a:extLst>
                    <a:ext uri="{9D8B030D-6E8A-4147-A177-3AD203B41FA5}">
                      <a16:colId xmlns:a16="http://schemas.microsoft.com/office/drawing/2014/main" val="1871465680"/>
                    </a:ext>
                  </a:extLst>
                </a:gridCol>
                <a:gridCol w="1461668">
                  <a:extLst>
                    <a:ext uri="{9D8B030D-6E8A-4147-A177-3AD203B41FA5}">
                      <a16:colId xmlns:a16="http://schemas.microsoft.com/office/drawing/2014/main" val="3053858021"/>
                    </a:ext>
                  </a:extLst>
                </a:gridCol>
                <a:gridCol w="1463421">
                  <a:extLst>
                    <a:ext uri="{9D8B030D-6E8A-4147-A177-3AD203B41FA5}">
                      <a16:colId xmlns:a16="http://schemas.microsoft.com/office/drawing/2014/main" val="4112228996"/>
                    </a:ext>
                  </a:extLst>
                </a:gridCol>
              </a:tblGrid>
              <a:tr h="54406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(R’000s)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(R’000s)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51595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856780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Surplus/(Deficit)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720798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Gains/losses on disposal of 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507395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Transfers and Subsidies – Capital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[23p.115]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906641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584739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Surplus/(Deficit) After Capital Transfers and Contributions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330416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597117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Taxation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[1p.96(d)]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641166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10145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Surplus/(Deficit) After Taxation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75160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302169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75196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099295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14486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25941"/>
                  </a:ext>
                </a:extLst>
              </a:tr>
              <a:tr h="43524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Surplus/(Deficit) of Associates / Joint Ventures </a:t>
                      </a:r>
                      <a:b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[1p.96(c)]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116762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394838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Surplus/(Deficit) for the year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[1p.96(f)]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75134"/>
                  </a:ext>
                </a:extLst>
              </a:tr>
              <a:tr h="21762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523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8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BAE6-ACEF-407B-9D94-D17A53DB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Discussion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538C4-4C81-4FC2-A106-DF4F2D5A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D2EF-66B1-4F26-B7F0-3315A294D424}" type="slidenum">
              <a:rPr lang="en-US" altLang="en-US" smtClean="0"/>
              <a:pPr/>
              <a:t>12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4E3432F-2D53-40AB-9A18-859F02489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1944663" y="1838881"/>
            <a:ext cx="4989537" cy="36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161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28920-00E7-4D09-8408-DE5A989747FB}"/>
              </a:ext>
            </a:extLst>
          </p:cNvPr>
          <p:cNvSpPr txBox="1"/>
          <p:nvPr/>
        </p:nvSpPr>
        <p:spPr>
          <a:xfrm>
            <a:off x="1835696" y="1916832"/>
            <a:ext cx="5257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GB" sz="138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424E35-6B63-4E4E-B140-3FC0F3B7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8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F25E-4BF5-4617-84EE-0B463F3E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200"/>
            <a:ext cx="7920880" cy="838200"/>
          </a:xfrm>
        </p:spPr>
        <p:txBody>
          <a:bodyPr/>
          <a:lstStyle/>
          <a:p>
            <a:r>
              <a:rPr lang="en-ZA" dirty="0"/>
              <a:t> BATHO PELE CITY MUNICIPALITY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05454-C106-4C5D-9CDD-427C7E36D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" y="1196752"/>
            <a:ext cx="8763000" cy="4670648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96752"/>
            <a:ext cx="8884096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F25E-4BF5-4617-84EE-0B463F3E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 </a:t>
            </a:r>
            <a:endParaRPr lang="en-Z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05454-C106-4C5D-9CDD-427C7E36D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" y="1124744"/>
            <a:ext cx="8763000" cy="4968552"/>
          </a:xfrm>
        </p:spPr>
        <p:txBody>
          <a:bodyPr/>
          <a:lstStyle/>
          <a:p>
            <a:endParaRPr lang="en-ZA" dirty="0"/>
          </a:p>
          <a:p>
            <a:r>
              <a:rPr lang="en-ZA" dirty="0" smtClean="0"/>
              <a:t>Statement of Financial Position </a:t>
            </a:r>
            <a:endParaRPr lang="en-ZA" dirty="0"/>
          </a:p>
          <a:p>
            <a:endParaRPr lang="en-ZA" dirty="0"/>
          </a:p>
          <a:p>
            <a:r>
              <a:rPr lang="en-ZA" dirty="0" smtClean="0"/>
              <a:t>Statement of Financial </a:t>
            </a:r>
            <a:r>
              <a:rPr lang="en-ZA" dirty="0" smtClean="0"/>
              <a:t>Performance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ACAD8-DF32-44BE-B4DD-C51E638E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D2EF-66B1-4F26-B7F0-3315A294D424}" type="slidenum">
              <a:rPr lang="en-US" altLang="en-US" smtClean="0"/>
              <a:pPr/>
              <a:t>3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F25E-4BF5-4617-84EE-0B463F3E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</p:spPr>
        <p:txBody>
          <a:bodyPr/>
          <a:lstStyle/>
          <a:p>
            <a:r>
              <a:rPr lang="en-ZA" dirty="0" smtClean="0"/>
              <a:t>Specimen Annual Financial Statement - Approval </a:t>
            </a:r>
            <a:endParaRPr lang="en-Z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05454-C106-4C5D-9CDD-427C7E36D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" y="1124744"/>
            <a:ext cx="8763000" cy="4968552"/>
          </a:xfrm>
        </p:spPr>
        <p:txBody>
          <a:bodyPr/>
          <a:lstStyle/>
          <a:p>
            <a:endParaRPr lang="en-ZA" dirty="0"/>
          </a:p>
          <a:p>
            <a:r>
              <a:rPr lang="en-ZA" dirty="0" smtClean="0"/>
              <a:t>The guideline specimen annual financial statements has been approved on 30 July 2019 for implementation</a:t>
            </a:r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ACAD8-DF32-44BE-B4DD-C51E638E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D2EF-66B1-4F26-B7F0-3315A294D424}" type="slidenum">
              <a:rPr lang="en-US" altLang="en-US" smtClean="0"/>
              <a:pPr/>
              <a:t>4</a:t>
            </a:fld>
            <a:endParaRPr lang="en-US" alt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2263" y="1412776"/>
            <a:ext cx="8532812" cy="29523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sz="3600" dirty="0" smtClean="0">
                <a:latin typeface="Arial Bold" pitchFamily="34" charset="0"/>
                <a:ea typeface="Osaka"/>
                <a:cs typeface="Osaka"/>
              </a:rPr>
              <a:t>Statement of Financial Position</a:t>
            </a:r>
            <a:r>
              <a:rPr lang="en-ZA" sz="3600" dirty="0">
                <a:latin typeface="Arial Bold" pitchFamily="34" charset="0"/>
                <a:ea typeface="Osaka"/>
                <a:cs typeface="Osaka"/>
              </a:rPr>
              <a:t/>
            </a:r>
            <a:br>
              <a:rPr lang="en-ZA" sz="3600" dirty="0">
                <a:latin typeface="Arial Bold" pitchFamily="34" charset="0"/>
                <a:ea typeface="Osaka"/>
                <a:cs typeface="Osaka"/>
              </a:rPr>
            </a:br>
            <a:r>
              <a:rPr lang="en-ZA" sz="36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/>
            </a:r>
            <a:br>
              <a:rPr lang="en-ZA" sz="36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2000" dirty="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 </a:t>
            </a:r>
            <a:endParaRPr lang="en-US" sz="2000" dirty="0">
              <a:latin typeface="Arial Bold" pitchFamily="1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6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C4EF-58DF-4CE0-869F-537A8F0F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Statement of Financial Position</a:t>
            </a:r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84289"/>
              </p:ext>
            </p:extLst>
          </p:nvPr>
        </p:nvGraphicFramePr>
        <p:xfrm>
          <a:off x="152400" y="1268764"/>
          <a:ext cx="8763000" cy="4752524"/>
        </p:xfrm>
        <a:graphic>
          <a:graphicData uri="http://schemas.openxmlformats.org/drawingml/2006/table">
            <a:tbl>
              <a:tblPr firstRow="1" firstCol="1" bandRow="1"/>
              <a:tblGrid>
                <a:gridCol w="4930064">
                  <a:extLst>
                    <a:ext uri="{9D8B030D-6E8A-4147-A177-3AD203B41FA5}">
                      <a16:colId xmlns:a16="http://schemas.microsoft.com/office/drawing/2014/main" val="2275780111"/>
                    </a:ext>
                  </a:extLst>
                </a:gridCol>
                <a:gridCol w="907847">
                  <a:extLst>
                    <a:ext uri="{9D8B030D-6E8A-4147-A177-3AD203B41FA5}">
                      <a16:colId xmlns:a16="http://schemas.microsoft.com/office/drawing/2014/main" val="986416627"/>
                    </a:ext>
                  </a:extLst>
                </a:gridCol>
                <a:gridCol w="1461668">
                  <a:extLst>
                    <a:ext uri="{9D8B030D-6E8A-4147-A177-3AD203B41FA5}">
                      <a16:colId xmlns:a16="http://schemas.microsoft.com/office/drawing/2014/main" val="3600538006"/>
                    </a:ext>
                  </a:extLst>
                </a:gridCol>
                <a:gridCol w="1463421">
                  <a:extLst>
                    <a:ext uri="{9D8B030D-6E8A-4147-A177-3AD203B41FA5}">
                      <a16:colId xmlns:a16="http://schemas.microsoft.com/office/drawing/2014/main" val="1875332490"/>
                    </a:ext>
                  </a:extLst>
                </a:gridCol>
              </a:tblGrid>
              <a:tr h="50558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(R’000s)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(R’000s)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53183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40948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15425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 and Cash Equivalents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[1p.79(k)]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473728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Receivables From Exchange Transactions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[1p.79(j)]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486469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Receivables From Non-exchange Transactions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[1p.79(i)]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88794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Inventory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[1p.79(g)]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41675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Current Assets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37970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Current 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50876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727320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Non-Current 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912291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 Receivables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[1p.79(e)]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7599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[1p.79(e)]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449625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Property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[1p.79(b)]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635737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in Associate / Joint Venture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[1p.79(f)]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127620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Property, Plant and Equipment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[1p.79(a)]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745786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Biological Assets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[1p.79(h)]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800386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Heritage Assets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[1p.79(d)]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22037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Intangible Assets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[1p.79(c)]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373667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Non-current Assets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189043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Non-current 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421169"/>
                  </a:ext>
                </a:extLst>
              </a:tr>
              <a:tr h="2022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92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1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C4EF-58DF-4CE0-869F-537A8F0F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Statement of Financial Position</a:t>
            </a:r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5680"/>
              </p:ext>
            </p:extLst>
          </p:nvPr>
        </p:nvGraphicFramePr>
        <p:xfrm>
          <a:off x="152400" y="1196749"/>
          <a:ext cx="8763000" cy="2520287"/>
        </p:xfrm>
        <a:graphic>
          <a:graphicData uri="http://schemas.openxmlformats.org/drawingml/2006/table">
            <a:tbl>
              <a:tblPr firstRow="1" firstCol="1" bandRow="1"/>
              <a:tblGrid>
                <a:gridCol w="4930064">
                  <a:extLst>
                    <a:ext uri="{9D8B030D-6E8A-4147-A177-3AD203B41FA5}">
                      <a16:colId xmlns:a16="http://schemas.microsoft.com/office/drawing/2014/main" val="4137090417"/>
                    </a:ext>
                  </a:extLst>
                </a:gridCol>
                <a:gridCol w="907847">
                  <a:extLst>
                    <a:ext uri="{9D8B030D-6E8A-4147-A177-3AD203B41FA5}">
                      <a16:colId xmlns:a16="http://schemas.microsoft.com/office/drawing/2014/main" val="1698827738"/>
                    </a:ext>
                  </a:extLst>
                </a:gridCol>
                <a:gridCol w="1461668">
                  <a:extLst>
                    <a:ext uri="{9D8B030D-6E8A-4147-A177-3AD203B41FA5}">
                      <a16:colId xmlns:a16="http://schemas.microsoft.com/office/drawing/2014/main" val="1006317067"/>
                    </a:ext>
                  </a:extLst>
                </a:gridCol>
                <a:gridCol w="1463421">
                  <a:extLst>
                    <a:ext uri="{9D8B030D-6E8A-4147-A177-3AD203B41FA5}">
                      <a16:colId xmlns:a16="http://schemas.microsoft.com/office/drawing/2014/main" val="3023453333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LIABILITIES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044646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Liabilities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9202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Overdraft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729025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Liabilities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[1p.79(p)]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168203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Deposits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407151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and Other Payables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[1p.79(m)]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59366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Unspent Transfers and Subsidies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[1p.79(l)]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016846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[1p.79(n)]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785208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Current Liabilities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184956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Current Liabilities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99712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65734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699"/>
              </p:ext>
            </p:extLst>
          </p:nvPr>
        </p:nvGraphicFramePr>
        <p:xfrm>
          <a:off x="152400" y="3717036"/>
          <a:ext cx="8763000" cy="2351228"/>
        </p:xfrm>
        <a:graphic>
          <a:graphicData uri="http://schemas.openxmlformats.org/drawingml/2006/table">
            <a:tbl>
              <a:tblPr firstRow="1" firstCol="1" bandRow="1"/>
              <a:tblGrid>
                <a:gridCol w="4930064">
                  <a:extLst>
                    <a:ext uri="{9D8B030D-6E8A-4147-A177-3AD203B41FA5}">
                      <a16:colId xmlns:a16="http://schemas.microsoft.com/office/drawing/2014/main" val="3542235106"/>
                    </a:ext>
                  </a:extLst>
                </a:gridCol>
                <a:gridCol w="907847">
                  <a:extLst>
                    <a:ext uri="{9D8B030D-6E8A-4147-A177-3AD203B41FA5}">
                      <a16:colId xmlns:a16="http://schemas.microsoft.com/office/drawing/2014/main" val="852760152"/>
                    </a:ext>
                  </a:extLst>
                </a:gridCol>
                <a:gridCol w="1461668">
                  <a:extLst>
                    <a:ext uri="{9D8B030D-6E8A-4147-A177-3AD203B41FA5}">
                      <a16:colId xmlns:a16="http://schemas.microsoft.com/office/drawing/2014/main" val="344363465"/>
                    </a:ext>
                  </a:extLst>
                </a:gridCol>
                <a:gridCol w="1463421">
                  <a:extLst>
                    <a:ext uri="{9D8B030D-6E8A-4147-A177-3AD203B41FA5}">
                      <a16:colId xmlns:a16="http://schemas.microsoft.com/office/drawing/2014/main" val="2958342188"/>
                    </a:ext>
                  </a:extLst>
                </a:gridCol>
              </a:tblGrid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Non-current Liabilities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969876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Liabilities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[1p.79(p)]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7692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[1p.79(n)]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874706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Non-current Liabilities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534302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Non-current Liabilities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678642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LIABILITIES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800807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328692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ASSETS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[1p.79(r)]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390131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Accumulated Surplus / (Deficit)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[1p.87(b)]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367020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[A6]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[1p.79(c)]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22101"/>
                  </a:ext>
                </a:extLst>
              </a:tr>
              <a:tr h="2137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NET ASSETS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032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2263" y="1412776"/>
            <a:ext cx="8532812" cy="288032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sz="3600" dirty="0" smtClean="0">
                <a:latin typeface="Arial Bold" pitchFamily="34" charset="0"/>
                <a:ea typeface="Osaka"/>
                <a:cs typeface="Osaka"/>
              </a:rPr>
              <a:t>Statement of Financial Performance</a:t>
            </a:r>
            <a:r>
              <a:rPr lang="en-ZA" sz="3600" dirty="0">
                <a:latin typeface="Arial Bold" pitchFamily="34" charset="0"/>
                <a:ea typeface="Osaka"/>
                <a:cs typeface="Osaka"/>
              </a:rPr>
              <a:t/>
            </a:r>
            <a:br>
              <a:rPr lang="en-ZA" sz="3600" dirty="0">
                <a:latin typeface="Arial Bold" pitchFamily="34" charset="0"/>
                <a:ea typeface="Osaka"/>
                <a:cs typeface="Osaka"/>
              </a:rPr>
            </a:br>
            <a:r>
              <a:rPr lang="en-ZA" sz="36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/>
            </a:r>
            <a:br>
              <a:rPr lang="en-ZA" sz="36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endParaRPr lang="en-US" sz="2000" dirty="0">
              <a:latin typeface="Arial Bold" pitchFamily="1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C4EF-58DF-4CE0-869F-537A8F0F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Statement of Financial Performance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42109"/>
              </p:ext>
            </p:extLst>
          </p:nvPr>
        </p:nvGraphicFramePr>
        <p:xfrm>
          <a:off x="152400" y="1268770"/>
          <a:ext cx="8763000" cy="4824518"/>
        </p:xfrm>
        <a:graphic>
          <a:graphicData uri="http://schemas.openxmlformats.org/drawingml/2006/table">
            <a:tbl>
              <a:tblPr firstRow="1" firstCol="1" bandRow="1"/>
              <a:tblGrid>
                <a:gridCol w="4930064">
                  <a:extLst>
                    <a:ext uri="{9D8B030D-6E8A-4147-A177-3AD203B41FA5}">
                      <a16:colId xmlns:a16="http://schemas.microsoft.com/office/drawing/2014/main" val="2532419929"/>
                    </a:ext>
                  </a:extLst>
                </a:gridCol>
                <a:gridCol w="907847">
                  <a:extLst>
                    <a:ext uri="{9D8B030D-6E8A-4147-A177-3AD203B41FA5}">
                      <a16:colId xmlns:a16="http://schemas.microsoft.com/office/drawing/2014/main" val="4003239047"/>
                    </a:ext>
                  </a:extLst>
                </a:gridCol>
                <a:gridCol w="1461668">
                  <a:extLst>
                    <a:ext uri="{9D8B030D-6E8A-4147-A177-3AD203B41FA5}">
                      <a16:colId xmlns:a16="http://schemas.microsoft.com/office/drawing/2014/main" val="588011441"/>
                    </a:ext>
                  </a:extLst>
                </a:gridCol>
                <a:gridCol w="1463421">
                  <a:extLst>
                    <a:ext uri="{9D8B030D-6E8A-4147-A177-3AD203B41FA5}">
                      <a16:colId xmlns:a16="http://schemas.microsoft.com/office/drawing/2014/main" val="3639623850"/>
                    </a:ext>
                  </a:extLst>
                </a:gridCol>
              </a:tblGrid>
              <a:tr h="4923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(R’000s)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(R’000s)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39223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Revenue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[1p.96(a)]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18712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Non-Exchange Revenue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[23p.115]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491191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 Rates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798606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Licences and Permits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[A4*]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46406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Transfers and Subsidies – Operational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128692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Fines, Penalties and Forfeits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71316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 on Receivables 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606829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Exchange Revenue </a:t>
                      </a:r>
                      <a:r>
                        <a:rPr lang="en-ZA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[1p.103, 9p.39(b)]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369932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Charges - Electricity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709445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Charges - Water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654948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Charges – Waste Water Management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098683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Charges – Waste Management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52718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Charges - Other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004030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Rental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17796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 on Investments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21975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 on Receivables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961603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Dividends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256741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Licences and Permits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[A4*]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155435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Agency Services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189140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Revenue </a:t>
                      </a:r>
                      <a:r>
                        <a:rPr lang="en-ZA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[A4]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827661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marL="10858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850510"/>
                  </a:ext>
                </a:extLst>
              </a:tr>
              <a:tr h="1969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Revenue (excl. capital transfers and subsidies)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3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6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Blank Presentat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4CF60B-C1BC-4567-A7FB-AAD70B095329}"/>
</file>

<file path=customXml/itemProps2.xml><?xml version="1.0" encoding="utf-8"?>
<ds:datastoreItem xmlns:ds="http://schemas.openxmlformats.org/officeDocument/2006/customXml" ds:itemID="{F6043E93-37BD-405C-9259-C79ECF61AF26}"/>
</file>

<file path=customXml/itemProps3.xml><?xml version="1.0" encoding="utf-8"?>
<ds:datastoreItem xmlns:ds="http://schemas.openxmlformats.org/officeDocument/2006/customXml" ds:itemID="{244DBECA-F379-443B-A3B7-7925882D1603}"/>
</file>

<file path=docProps/app.xml><?xml version="1.0" encoding="utf-8"?>
<Properties xmlns="http://schemas.openxmlformats.org/officeDocument/2006/extended-properties" xmlns:vt="http://schemas.openxmlformats.org/officeDocument/2006/docPropsVTypes">
  <TotalTime>23808</TotalTime>
  <Words>662</Words>
  <Application>Microsoft Office PowerPoint</Application>
  <PresentationFormat>On-screen Show (4:3)</PresentationFormat>
  <Paragraphs>438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Arial Bold</vt:lpstr>
      <vt:lpstr>Arial Bold Italic</vt:lpstr>
      <vt:lpstr>Calibri</vt:lpstr>
      <vt:lpstr>Osaka</vt:lpstr>
      <vt:lpstr>Times New Roman</vt:lpstr>
      <vt:lpstr>Office Theme</vt:lpstr>
      <vt:lpstr>11_Blank Presentation</vt:lpstr>
      <vt:lpstr> Illustrative Specimen Annual Financial Statements  mSCOA Reporting Reference Group Meeting 4 October 2019 </vt:lpstr>
      <vt:lpstr> BATHO PELE CITY MUNICIPALITY</vt:lpstr>
      <vt:lpstr>Content </vt:lpstr>
      <vt:lpstr>Specimen Annual Financial Statement - Approval </vt:lpstr>
      <vt:lpstr>Statement of Financial Position   </vt:lpstr>
      <vt:lpstr>Statement of Financial Position</vt:lpstr>
      <vt:lpstr>Statement of Financial Position</vt:lpstr>
      <vt:lpstr>Statement of Financial Performance  </vt:lpstr>
      <vt:lpstr>Statement of Financial Performance</vt:lpstr>
      <vt:lpstr>Statement of Financial Performance</vt:lpstr>
      <vt:lpstr>Statement of Financial Performance</vt:lpstr>
      <vt:lpstr>Discussion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Venter</dc:creator>
  <cp:lastModifiedBy>Willem Voigt</cp:lastModifiedBy>
  <cp:revision>606</cp:revision>
  <dcterms:created xsi:type="dcterms:W3CDTF">2011-11-16T07:49:28Z</dcterms:created>
  <dcterms:modified xsi:type="dcterms:W3CDTF">2019-10-03T08:54:10Z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