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5"/>
  </p:sldMasterIdLst>
  <p:notesMasterIdLst>
    <p:notesMasterId r:id="rId16"/>
  </p:notesMasterIdLst>
  <p:sldIdLst>
    <p:sldId id="257" r:id="rId6"/>
    <p:sldId id="285" r:id="rId7"/>
    <p:sldId id="259" r:id="rId8"/>
    <p:sldId id="258" r:id="rId9"/>
    <p:sldId id="260" r:id="rId10"/>
    <p:sldId id="298" r:id="rId11"/>
    <p:sldId id="299" r:id="rId12"/>
    <p:sldId id="300" r:id="rId13"/>
    <p:sldId id="303" r:id="rId14"/>
    <p:sldId id="297" r:id="rId15"/>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81" autoAdjust="0"/>
    <p:restoredTop sz="90929"/>
  </p:normalViewPr>
  <p:slideViewPr>
    <p:cSldViewPr>
      <p:cViewPr varScale="1">
        <p:scale>
          <a:sx n="120" d="100"/>
          <a:sy n="120" d="100"/>
        </p:scale>
        <p:origin x="1734"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90" d="100"/>
          <a:sy n="90" d="100"/>
        </p:scale>
        <p:origin x="285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076363" cy="511731"/>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defRPr sz="1300"/>
            </a:lvl1pPr>
          </a:lstStyle>
          <a:p>
            <a:pPr>
              <a:defRPr/>
            </a:pPr>
            <a:endParaRPr lang="en-US"/>
          </a:p>
        </p:txBody>
      </p:sp>
      <p:sp>
        <p:nvSpPr>
          <p:cNvPr id="1027" name="Rectangle 3"/>
          <p:cNvSpPr>
            <a:spLocks noGrp="1" noChangeArrowheads="1"/>
          </p:cNvSpPr>
          <p:nvPr>
            <p:ph type="dt" idx="1"/>
          </p:nvPr>
        </p:nvSpPr>
        <p:spPr bwMode="auto">
          <a:xfrm>
            <a:off x="4022937" y="0"/>
            <a:ext cx="3076363" cy="511731"/>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a:defRPr sz="13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defRPr sz="1300"/>
            </a:lvl1pPr>
          </a:lstStyle>
          <a:p>
            <a:pPr>
              <a:defRPr/>
            </a:pPr>
            <a:endParaRPr lang="en-US"/>
          </a:p>
        </p:txBody>
      </p:sp>
      <p:sp>
        <p:nvSpPr>
          <p:cNvPr id="1031"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a:defRPr sz="1300"/>
            </a:lvl1pPr>
          </a:lstStyle>
          <a:p>
            <a:pPr>
              <a:defRPr/>
            </a:pPr>
            <a:fld id="{6B3CFC1B-0E00-4C88-84C7-CCC0463C469A}" type="slidenum">
              <a:rPr lang="en-US"/>
              <a:pPr>
                <a:defRPr/>
              </a:pPr>
              <a:t>‹#›</a:t>
            </a:fld>
            <a:endParaRPr lang="en-US"/>
          </a:p>
        </p:txBody>
      </p:sp>
    </p:spTree>
    <p:extLst>
      <p:ext uri="{BB962C8B-B14F-4D97-AF65-F5344CB8AC3E}">
        <p14:creationId xmlns:p14="http://schemas.microsoft.com/office/powerpoint/2010/main" val="11071421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A7CF3E8A-AC36-4158-A20A-83F1E024A815}" type="slidenum">
              <a:rPr lang="en-US" sz="1300" smtClean="0"/>
              <a:pPr/>
              <a:t>1</a:t>
            </a:fld>
            <a:endParaRPr lang="en-US" sz="13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extLst>
      <p:ext uri="{BB962C8B-B14F-4D97-AF65-F5344CB8AC3E}">
        <p14:creationId xmlns:p14="http://schemas.microsoft.com/office/powerpoint/2010/main" val="3941110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6B3CFC1B-0E00-4C88-84C7-CCC0463C469A}" type="slidenum">
              <a:rPr lang="en-US" smtClean="0"/>
              <a:pPr>
                <a:defRPr/>
              </a:pPr>
              <a:t>2</a:t>
            </a:fld>
            <a:endParaRPr lang="en-US" dirty="0"/>
          </a:p>
        </p:txBody>
      </p:sp>
    </p:spTree>
    <p:extLst>
      <p:ext uri="{BB962C8B-B14F-4D97-AF65-F5344CB8AC3E}">
        <p14:creationId xmlns:p14="http://schemas.microsoft.com/office/powerpoint/2010/main" val="2538211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E6E43F9F-230B-49D3-B30D-3EB4E035FED2}" type="slidenum">
              <a:rPr lang="en-US" sz="1300" smtClean="0"/>
              <a:pPr/>
              <a:t>3</a:t>
            </a:fld>
            <a:endParaRPr lang="en-US" sz="130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extLst>
      <p:ext uri="{BB962C8B-B14F-4D97-AF65-F5344CB8AC3E}">
        <p14:creationId xmlns:p14="http://schemas.microsoft.com/office/powerpoint/2010/main" val="2968539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B0071D3A-31D3-4EE2-BF13-3BB0F9665D4B}" type="slidenum">
              <a:rPr lang="en-US" sz="1300" smtClean="0"/>
              <a:pPr/>
              <a:t>4</a:t>
            </a:fld>
            <a:endParaRPr lang="en-US" sz="1300"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extLst>
      <p:ext uri="{BB962C8B-B14F-4D97-AF65-F5344CB8AC3E}">
        <p14:creationId xmlns:p14="http://schemas.microsoft.com/office/powerpoint/2010/main" val="2237331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What is an MD5 hash?</a:t>
            </a:r>
            <a:endParaRPr lang="en-ZA" dirty="0"/>
          </a:p>
          <a:p>
            <a:r>
              <a:rPr lang="en-ZA" dirty="0"/>
              <a:t>An MD5 hash is created by taking a string of an any length and encoding it into a 128-bit fingerprint. Encoding the same string using the MD5 algorithm will always result in the same 128-bit hash output. MD5 hashes are commonly used with smaller strings when storing passwords, credit card numbers or other sensitive data in databases such as the popular MySQL. This tool provides a quick and easy way to encode an MD5 hash from a simple string of up to 256 characters in length.</a:t>
            </a:r>
          </a:p>
          <a:p>
            <a:r>
              <a:rPr lang="en-ZA" dirty="0"/>
              <a:t> </a:t>
            </a:r>
          </a:p>
          <a:p>
            <a:r>
              <a:rPr lang="en-ZA" dirty="0"/>
              <a:t>MD5 hashes are also used to ensure the data integrity of files. Because the MD5 hash algorithm always produces the same output for the same given input, users can compare a hash of the source file with a newly created hash of the destination file to check that it is intact and unmodified.</a:t>
            </a:r>
          </a:p>
          <a:p>
            <a:r>
              <a:rPr lang="en-ZA" dirty="0"/>
              <a:t> </a:t>
            </a:r>
          </a:p>
          <a:p>
            <a:r>
              <a:rPr lang="en-ZA" dirty="0"/>
              <a:t>An MD5 hash is NOT encryption. It is simply a fingerprint of the given input. However, it is a one-way transaction and as such it is almost impossible to reverse engineer an MD5 hash to retrieve the original string.</a:t>
            </a:r>
          </a:p>
          <a:p>
            <a:endParaRPr lang="en-ZA" dirty="0"/>
          </a:p>
        </p:txBody>
      </p:sp>
      <p:sp>
        <p:nvSpPr>
          <p:cNvPr id="4" name="Slide Number Placeholder 3"/>
          <p:cNvSpPr>
            <a:spLocks noGrp="1"/>
          </p:cNvSpPr>
          <p:nvPr>
            <p:ph type="sldNum" sz="quarter" idx="10"/>
          </p:nvPr>
        </p:nvSpPr>
        <p:spPr/>
        <p:txBody>
          <a:bodyPr/>
          <a:lstStyle/>
          <a:p>
            <a:pPr>
              <a:defRPr/>
            </a:pPr>
            <a:fld id="{6B3CFC1B-0E00-4C88-84C7-CCC0463C469A}" type="slidenum">
              <a:rPr lang="en-US" smtClean="0"/>
              <a:pPr>
                <a:defRPr/>
              </a:pPr>
              <a:t>6</a:t>
            </a:fld>
            <a:endParaRPr lang="en-US"/>
          </a:p>
        </p:txBody>
      </p:sp>
    </p:spTree>
    <p:extLst>
      <p:ext uri="{BB962C8B-B14F-4D97-AF65-F5344CB8AC3E}">
        <p14:creationId xmlns:p14="http://schemas.microsoft.com/office/powerpoint/2010/main" val="982567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What is an MD5 hash?</a:t>
            </a:r>
            <a:endParaRPr lang="en-ZA" dirty="0"/>
          </a:p>
          <a:p>
            <a:r>
              <a:rPr lang="en-ZA" dirty="0"/>
              <a:t>An MD5 hash is created by taking a string of an any length and encoding it into a 128-bit fingerprint. Encoding the same string using the MD5 algorithm will always result in the same 128-bit hash output. MD5 hashes are commonly used with smaller strings when storing passwords, credit card numbers or other sensitive data in databases such as the popular MySQL. This tool provides a quick and easy way to encode an MD5 hash from a simple string of up to 256 characters in length.</a:t>
            </a:r>
          </a:p>
          <a:p>
            <a:r>
              <a:rPr lang="en-ZA" dirty="0"/>
              <a:t> </a:t>
            </a:r>
          </a:p>
          <a:p>
            <a:r>
              <a:rPr lang="en-ZA" dirty="0"/>
              <a:t>MD5 hashes are also used to ensure the data integrity of files. Because the MD5 hash algorithm always produces the same output for the same given input, users can compare a hash of the source file with a newly created hash of the destination file to check that it is intact and unmodified.</a:t>
            </a:r>
          </a:p>
          <a:p>
            <a:r>
              <a:rPr lang="en-ZA" dirty="0"/>
              <a:t> </a:t>
            </a:r>
          </a:p>
          <a:p>
            <a:r>
              <a:rPr lang="en-ZA" dirty="0"/>
              <a:t>An MD5 hash is NOT encryption. It is simply a fingerprint of the given input. However, it is a one-way transaction and as such it is almost impossible to reverse engineer an MD5 hash to retrieve the original string.</a:t>
            </a:r>
          </a:p>
          <a:p>
            <a:endParaRPr lang="en-ZA" dirty="0"/>
          </a:p>
        </p:txBody>
      </p:sp>
      <p:sp>
        <p:nvSpPr>
          <p:cNvPr id="4" name="Slide Number Placeholder 3"/>
          <p:cNvSpPr>
            <a:spLocks noGrp="1"/>
          </p:cNvSpPr>
          <p:nvPr>
            <p:ph type="sldNum" sz="quarter" idx="10"/>
          </p:nvPr>
        </p:nvSpPr>
        <p:spPr/>
        <p:txBody>
          <a:bodyPr/>
          <a:lstStyle/>
          <a:p>
            <a:pPr>
              <a:defRPr/>
            </a:pPr>
            <a:fld id="{6B3CFC1B-0E00-4C88-84C7-CCC0463C469A}" type="slidenum">
              <a:rPr lang="en-US" smtClean="0"/>
              <a:pPr>
                <a:defRPr/>
              </a:pPr>
              <a:t>7</a:t>
            </a:fld>
            <a:endParaRPr lang="en-US"/>
          </a:p>
        </p:txBody>
      </p:sp>
    </p:spTree>
    <p:extLst>
      <p:ext uri="{BB962C8B-B14F-4D97-AF65-F5344CB8AC3E}">
        <p14:creationId xmlns:p14="http://schemas.microsoft.com/office/powerpoint/2010/main" val="3571127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What is an MD5 hash?</a:t>
            </a:r>
            <a:endParaRPr lang="en-ZA" dirty="0"/>
          </a:p>
          <a:p>
            <a:r>
              <a:rPr lang="en-ZA" dirty="0"/>
              <a:t>An MD5 hash is created by taking a string of an any length and encoding it into a 128-bit fingerprint. Encoding the same string using the MD5 algorithm will always result in the same 128-bit hash output. MD5 hashes are commonly used with smaller strings when storing passwords, credit card numbers or other sensitive data in databases such as the popular MySQL. This tool provides a quick and easy way to encode an MD5 hash from a simple string of up to 256 characters in length.</a:t>
            </a:r>
          </a:p>
          <a:p>
            <a:r>
              <a:rPr lang="en-ZA" dirty="0"/>
              <a:t> </a:t>
            </a:r>
          </a:p>
          <a:p>
            <a:r>
              <a:rPr lang="en-ZA" dirty="0"/>
              <a:t>MD5 hashes are also used to ensure the data integrity of files. Because the MD5 hash algorithm always produces the same output for the same given input, users can compare a hash of the source file with a newly created hash of the destination file to check that it is intact and unmodified.</a:t>
            </a:r>
          </a:p>
          <a:p>
            <a:r>
              <a:rPr lang="en-ZA" dirty="0"/>
              <a:t> </a:t>
            </a:r>
          </a:p>
          <a:p>
            <a:r>
              <a:rPr lang="en-ZA" dirty="0"/>
              <a:t>An MD5 hash is NOT encryption. It is simply a fingerprint of the given input. However, it is a one-way transaction and as such it is almost impossible to reverse engineer an MD5 hash to retrieve the original string.</a:t>
            </a:r>
          </a:p>
          <a:p>
            <a:endParaRPr lang="en-ZA" dirty="0"/>
          </a:p>
        </p:txBody>
      </p:sp>
      <p:sp>
        <p:nvSpPr>
          <p:cNvPr id="4" name="Slide Number Placeholder 3"/>
          <p:cNvSpPr>
            <a:spLocks noGrp="1"/>
          </p:cNvSpPr>
          <p:nvPr>
            <p:ph type="sldNum" sz="quarter" idx="10"/>
          </p:nvPr>
        </p:nvSpPr>
        <p:spPr/>
        <p:txBody>
          <a:bodyPr/>
          <a:lstStyle/>
          <a:p>
            <a:pPr>
              <a:defRPr/>
            </a:pPr>
            <a:fld id="{6B3CFC1B-0E00-4C88-84C7-CCC0463C469A}" type="slidenum">
              <a:rPr lang="en-US" smtClean="0"/>
              <a:pPr>
                <a:defRPr/>
              </a:pPr>
              <a:t>8</a:t>
            </a:fld>
            <a:endParaRPr lang="en-US"/>
          </a:p>
        </p:txBody>
      </p:sp>
    </p:spTree>
    <p:extLst>
      <p:ext uri="{BB962C8B-B14F-4D97-AF65-F5344CB8AC3E}">
        <p14:creationId xmlns:p14="http://schemas.microsoft.com/office/powerpoint/2010/main" val="3519650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fld id="{762F2A50-43D6-48CA-9EA0-D38F956961F2}" type="slidenum">
              <a:rPr lang="en-US" altLang="en-US">
                <a:solidFill>
                  <a:srgbClr val="000000"/>
                </a:solidFill>
                <a:latin typeface="Arial" panose="020B0604020202020204" pitchFamily="34" charset="0"/>
                <a:ea typeface="MS PGothic" panose="020B0600070205080204" pitchFamily="34" charset="-128"/>
              </a:rPr>
              <a:pPr algn="r">
                <a:spcBef>
                  <a:spcPct val="0"/>
                </a:spcBef>
              </a:pPr>
              <a:t>10</a:t>
            </a:fld>
            <a:endParaRPr lang="en-US" altLang="en-US">
              <a:solidFill>
                <a:srgbClr val="000000"/>
              </a:solidFill>
              <a:latin typeface="Arial" panose="020B0604020202020204" pitchFamily="34" charset="0"/>
              <a:ea typeface="MS PGothic" panose="020B0600070205080204" pitchFamily="34" charset="-128"/>
            </a:endParaRP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3307791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b="0">
                <a:solidFill>
                  <a:schemeClr val="tx1"/>
                </a:solidFill>
                <a:latin typeface="+mn-lt"/>
              </a:defRPr>
            </a:lvl1pPr>
          </a:lstStyle>
          <a:p>
            <a:pPr>
              <a:defRPr/>
            </a:pPr>
            <a:fld id="{7A820C4A-A7F1-4B88-97FD-103EF1BF507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B5ECF9-1465-4EF3-B65A-1F1703729436}" type="slidenum">
              <a:rPr lang="en-US"/>
              <a:pPr>
                <a:defRPr/>
              </a:pPr>
              <a:t>‹#›</a:t>
            </a:fld>
            <a:endParaRPr lang="en-US" sz="1400" b="0">
              <a:solidFill>
                <a:schemeClr val="tx1"/>
              </a:solidFill>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4198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B1FAC0-C71A-4374-BA6C-CC6F09EAD34A}" type="slidenum">
              <a:rPr lang="en-US"/>
              <a:pPr>
                <a:defRPr/>
              </a:pPr>
              <a:t>‹#›</a:t>
            </a:fld>
            <a:endParaRPr lang="en-US" sz="1400" b="0">
              <a:solidFill>
                <a:schemeClr val="tx1"/>
              </a:solidFill>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CC9CFB-5521-4678-B011-3614EFC0CBEB}" type="slidenum">
              <a:rPr lang="en-US"/>
              <a:pPr>
                <a:defRPr/>
              </a:pPr>
              <a:t>‹#›</a:t>
            </a:fld>
            <a:endParaRPr lang="en-US" sz="1400" b="0">
              <a:solidFill>
                <a:schemeClr val="tx1"/>
              </a:solidFill>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7A9A0B-050D-4155-853A-3F440EC7EC84}" type="slidenum">
              <a:rPr lang="en-US"/>
              <a:pPr>
                <a:defRPr/>
              </a:pPr>
              <a:t>‹#›</a:t>
            </a:fld>
            <a:endParaRPr lang="en-US" sz="1400" b="0">
              <a:solidFill>
                <a:schemeClr val="tx1"/>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82FDD07-E551-4080-834D-8DF4EAB96ACF}" type="slidenum">
              <a:rPr lang="en-US"/>
              <a:pPr>
                <a:defRPr/>
              </a:pPr>
              <a:t>‹#›</a:t>
            </a:fld>
            <a:endParaRPr lang="en-US" sz="1400" b="0">
              <a:solidFill>
                <a:schemeClr val="tx1"/>
              </a:solidFill>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0C94576-B670-40AC-95FC-9F33BDCC6763}" type="slidenum">
              <a:rPr lang="en-US"/>
              <a:pPr>
                <a:defRPr/>
              </a:pPr>
              <a:t>‹#›</a:t>
            </a:fld>
            <a:endParaRPr lang="en-US" sz="1400" b="0">
              <a:solidFill>
                <a:schemeClr val="tx1"/>
              </a:solidFill>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0237F379-0440-461B-BC01-BC2256C3CC41}" type="slidenum">
              <a:rPr lang="en-US"/>
              <a:pPr>
                <a:defRPr/>
              </a:pPr>
              <a:t>‹#›</a:t>
            </a:fld>
            <a:endParaRPr lang="en-US" sz="1400" b="0">
              <a:solidFill>
                <a:schemeClr val="tx1"/>
              </a:solidFill>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8B37C72D-A64A-4C11-8384-EFC764D68778}" type="slidenum">
              <a:rPr lang="en-US"/>
              <a:pPr>
                <a:defRPr/>
              </a:pPr>
              <a:t>‹#›</a:t>
            </a:fld>
            <a:endParaRPr lang="en-US" sz="1400" b="0">
              <a:solidFill>
                <a:schemeClr val="tx1"/>
              </a:solidFill>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BB8A129-6BC7-4DD3-9CC2-BFA88DDA8F08}" type="slidenum">
              <a:rPr lang="en-US"/>
              <a:pPr>
                <a:defRPr/>
              </a:pPr>
              <a:t>‹#›</a:t>
            </a:fld>
            <a:endParaRPr lang="en-US" sz="1400" b="0">
              <a:solidFill>
                <a:schemeClr val="tx1"/>
              </a:solidFill>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53DE998-2B83-40B8-8585-95F380756812}" type="slidenum">
              <a:rPr lang="en-US"/>
              <a:pPr>
                <a:defRPr/>
              </a:pPr>
              <a:t>‹#›</a:t>
            </a:fld>
            <a:endParaRPr lang="en-US" sz="1400" b="0">
              <a:solidFill>
                <a:schemeClr val="tx1"/>
              </a:solidFill>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userDrawn="1"/>
        </p:nvPicPr>
        <p:blipFill>
          <a:blip r:embed="rId13" cstate="print"/>
          <a:srcRect/>
          <a:stretch>
            <a:fillRect/>
          </a:stretch>
        </p:blipFill>
        <p:spPr bwMode="auto">
          <a:xfrm>
            <a:off x="0" y="5961063"/>
            <a:ext cx="9144000" cy="896937"/>
          </a:xfrm>
          <a:prstGeom prst="rect">
            <a:avLst/>
          </a:prstGeom>
          <a:noFill/>
          <a:ln w="9525">
            <a:noFill/>
            <a:miter lim="800000"/>
            <a:headEnd/>
            <a:tailEnd/>
          </a:ln>
        </p:spPr>
      </p:pic>
      <p:pic>
        <p:nvPicPr>
          <p:cNvPr id="1027" name="Picture 9" descr="Powerpoint Presentation T Banner"/>
          <p:cNvPicPr>
            <a:picLocks noChangeAspect="1" noChangeArrowheads="1"/>
          </p:cNvPicPr>
          <p:nvPr userDrawn="1"/>
        </p:nvPicPr>
        <p:blipFill>
          <a:blip r:embed="rId14" cstate="print"/>
          <a:srcRect/>
          <a:stretch>
            <a:fillRect/>
          </a:stretch>
        </p:blipFill>
        <p:spPr bwMode="auto">
          <a:xfrm>
            <a:off x="-15875" y="0"/>
            <a:ext cx="9177338" cy="11430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152400" y="76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2"/>
                </a:solidFill>
                <a:latin typeface="Arial Bold Italic" pitchFamily="1" charset="0"/>
                <a:ea typeface="+mn-ea"/>
              </a:defRPr>
            </a:lvl1pPr>
          </a:lstStyle>
          <a:p>
            <a:pPr>
              <a:defRPr/>
            </a:pPr>
            <a:fld id="{93A48D7A-90BD-4FC4-BA69-5234ABFB3132}" type="slidenum">
              <a:rPr lang="en-US"/>
              <a:pPr>
                <a:defRPr/>
              </a:pPr>
              <a:t>‹#›</a:t>
            </a:fld>
            <a:endParaRPr lang="en-US" sz="1400"/>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algn="l" rtl="0" eaLnBrk="0" fontAlgn="base" hangingPunct="0">
        <a:spcBef>
          <a:spcPct val="0"/>
        </a:spcBef>
        <a:spcAft>
          <a:spcPct val="0"/>
        </a:spcAft>
        <a:defRPr sz="3000">
          <a:solidFill>
            <a:schemeClr val="bg1"/>
          </a:solidFill>
          <a:latin typeface="+mj-lt"/>
          <a:ea typeface="+mj-ea"/>
          <a:cs typeface="+mj-cs"/>
        </a:defRPr>
      </a:lvl1pPr>
      <a:lvl2pPr algn="l" rtl="0" eaLnBrk="0" fontAlgn="base" hangingPunct="0">
        <a:spcBef>
          <a:spcPct val="0"/>
        </a:spcBef>
        <a:spcAft>
          <a:spcPct val="0"/>
        </a:spcAft>
        <a:defRPr sz="3000">
          <a:solidFill>
            <a:schemeClr val="bg1"/>
          </a:solidFill>
          <a:latin typeface="Arial Bold" pitchFamily="1" charset="0"/>
          <a:ea typeface="Osaka" pitchFamily="1" charset="-128"/>
        </a:defRPr>
      </a:lvl2pPr>
      <a:lvl3pPr algn="l" rtl="0" eaLnBrk="0" fontAlgn="base" hangingPunct="0">
        <a:spcBef>
          <a:spcPct val="0"/>
        </a:spcBef>
        <a:spcAft>
          <a:spcPct val="0"/>
        </a:spcAft>
        <a:defRPr sz="3000">
          <a:solidFill>
            <a:schemeClr val="bg1"/>
          </a:solidFill>
          <a:latin typeface="Arial Bold" pitchFamily="1" charset="0"/>
          <a:ea typeface="Osaka" pitchFamily="1" charset="-128"/>
        </a:defRPr>
      </a:lvl3pPr>
      <a:lvl4pPr algn="l" rtl="0" eaLnBrk="0" fontAlgn="base" hangingPunct="0">
        <a:spcBef>
          <a:spcPct val="0"/>
        </a:spcBef>
        <a:spcAft>
          <a:spcPct val="0"/>
        </a:spcAft>
        <a:defRPr sz="3000">
          <a:solidFill>
            <a:schemeClr val="bg1"/>
          </a:solidFill>
          <a:latin typeface="Arial Bold" pitchFamily="1" charset="0"/>
          <a:ea typeface="Osaka" pitchFamily="1" charset="-128"/>
        </a:defRPr>
      </a:lvl4pPr>
      <a:lvl5pPr algn="l" rtl="0" eaLnBrk="0" fontAlgn="base" hangingPunct="0">
        <a:spcBef>
          <a:spcPct val="0"/>
        </a:spcBef>
        <a:spcAft>
          <a:spcPct val="0"/>
        </a:spcAft>
        <a:defRPr sz="3000">
          <a:solidFill>
            <a:schemeClr val="bg1"/>
          </a:solidFill>
          <a:latin typeface="Arial Bold" pitchFamily="1" charset="0"/>
          <a:ea typeface="Osaka" pitchFamily="1" charset="-128"/>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1" descr="Powerpoint Presentatio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7338"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12"/>
          <p:cNvSpPr>
            <a:spLocks noGrp="1" noChangeArrowheads="1"/>
          </p:cNvSpPr>
          <p:nvPr>
            <p:ph type="ctrTitle"/>
          </p:nvPr>
        </p:nvSpPr>
        <p:spPr bwMode="white">
          <a:xfrm>
            <a:off x="107504" y="3140075"/>
            <a:ext cx="8856984" cy="1027113"/>
          </a:xfrm>
        </p:spPr>
        <p:txBody>
          <a:bodyPr/>
          <a:lstStyle/>
          <a:p>
            <a:pPr algn="r" eaLnBrk="1" hangingPunct="1"/>
            <a:r>
              <a:rPr lang="en-US" sz="2400" dirty="0" smtClean="0"/>
              <a:t>System to system reporting </a:t>
            </a:r>
            <a:br>
              <a:rPr lang="en-US" sz="2400" dirty="0" smtClean="0"/>
            </a:br>
            <a:r>
              <a:rPr lang="en-US" sz="2400" dirty="0" smtClean="0"/>
              <a:t>and Accountability</a:t>
            </a:r>
            <a:r>
              <a:rPr lang="en-US" sz="2400" dirty="0"/>
              <a:t/>
            </a:r>
            <a:br>
              <a:rPr lang="en-US" sz="2400" dirty="0"/>
            </a:br>
            <a:endParaRPr lang="en-US" dirty="0" smtClean="0"/>
          </a:p>
        </p:txBody>
      </p:sp>
      <p:sp>
        <p:nvSpPr>
          <p:cNvPr id="13316" name="Rectangle 13"/>
          <p:cNvSpPr>
            <a:spLocks noGrp="1" noChangeArrowheads="1"/>
          </p:cNvSpPr>
          <p:nvPr>
            <p:ph type="subTitle" idx="1"/>
          </p:nvPr>
        </p:nvSpPr>
        <p:spPr bwMode="white">
          <a:xfrm>
            <a:off x="930275" y="4130675"/>
            <a:ext cx="7543800" cy="341313"/>
          </a:xfrm>
        </p:spPr>
        <p:txBody>
          <a:bodyPr/>
          <a:lstStyle/>
          <a:p>
            <a:pPr algn="r" eaLnBrk="1" hangingPunct="1"/>
            <a:endParaRPr lang="en-US" sz="1400" i="1" dirty="0" smtClean="0">
              <a:solidFill>
                <a:schemeClr val="bg1"/>
              </a:solidFill>
            </a:endParaRPr>
          </a:p>
        </p:txBody>
      </p:sp>
      <p:sp>
        <p:nvSpPr>
          <p:cNvPr id="13317" name="Rectangle 14"/>
          <p:cNvSpPr>
            <a:spLocks noChangeArrowheads="1"/>
          </p:cNvSpPr>
          <p:nvPr/>
        </p:nvSpPr>
        <p:spPr bwMode="white">
          <a:xfrm>
            <a:off x="777875" y="4548188"/>
            <a:ext cx="7696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spcBef>
                <a:spcPct val="20000"/>
              </a:spcBef>
            </a:pPr>
            <a:r>
              <a:rPr lang="en-US" sz="1000" b="1" dirty="0">
                <a:solidFill>
                  <a:schemeClr val="bg1"/>
                </a:solidFill>
                <a:ea typeface="Osaka"/>
                <a:cs typeface="Osaka"/>
              </a:rPr>
              <a:t>Presenter: </a:t>
            </a:r>
            <a:r>
              <a:rPr lang="en-US" sz="1000" dirty="0" err="1" smtClean="0">
                <a:solidFill>
                  <a:schemeClr val="bg1"/>
                </a:solidFill>
                <a:ea typeface="Osaka"/>
                <a:cs typeface="Osaka"/>
              </a:rPr>
              <a:t>Elsabé</a:t>
            </a:r>
            <a:r>
              <a:rPr lang="en-US" sz="1000" dirty="0" smtClean="0">
                <a:solidFill>
                  <a:schemeClr val="bg1"/>
                </a:solidFill>
                <a:ea typeface="Osaka"/>
                <a:cs typeface="Osaka"/>
              </a:rPr>
              <a:t> Rossouw</a:t>
            </a:r>
            <a:r>
              <a:rPr lang="en-US" sz="1000" b="1" dirty="0" smtClean="0">
                <a:solidFill>
                  <a:schemeClr val="bg1"/>
                </a:solidFill>
                <a:ea typeface="Osaka"/>
                <a:cs typeface="Osaka"/>
              </a:rPr>
              <a:t>|    </a:t>
            </a:r>
            <a:r>
              <a:rPr lang="en-US" sz="1000" dirty="0" smtClean="0">
                <a:solidFill>
                  <a:schemeClr val="bg1"/>
                </a:solidFill>
                <a:ea typeface="Osaka"/>
                <a:cs typeface="Osaka"/>
              </a:rPr>
              <a:t>Director, Local Government Data Management </a:t>
            </a:r>
            <a:r>
              <a:rPr lang="en-US" sz="1000" b="1" dirty="0" smtClean="0">
                <a:solidFill>
                  <a:schemeClr val="bg1"/>
                </a:solidFill>
                <a:ea typeface="Osaka"/>
                <a:cs typeface="Osaka"/>
              </a:rPr>
              <a:t>|  </a:t>
            </a:r>
            <a:r>
              <a:rPr lang="en-US" sz="1000" dirty="0" smtClean="0">
                <a:solidFill>
                  <a:schemeClr val="bg1"/>
                </a:solidFill>
                <a:ea typeface="Osaka"/>
                <a:cs typeface="Osaka"/>
              </a:rPr>
              <a:t>8 February 2019</a:t>
            </a:r>
            <a:endParaRPr lang="en-US" sz="1000" dirty="0">
              <a:solidFill>
                <a:schemeClr val="bg1"/>
              </a:solidFill>
              <a:ea typeface="Osaka"/>
              <a:cs typeface="Osaka"/>
            </a:endParaRPr>
          </a:p>
        </p:txBody>
      </p:sp>
    </p:spTree>
    <p:extLst>
      <p:ext uri="{BB962C8B-B14F-4D97-AF65-F5344CB8AC3E}">
        <p14:creationId xmlns:p14="http://schemas.microsoft.com/office/powerpoint/2010/main" val="4009971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1" descr="Powerpoint Presentatio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563"/>
            <a:ext cx="9177338"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Rectangle 12"/>
          <p:cNvSpPr>
            <a:spLocks noGrp="1" noChangeArrowheads="1"/>
          </p:cNvSpPr>
          <p:nvPr>
            <p:ph type="ctrTitle" idx="4294967295"/>
          </p:nvPr>
        </p:nvSpPr>
        <p:spPr>
          <a:xfrm>
            <a:off x="466725" y="1557338"/>
            <a:ext cx="8281988" cy="3240087"/>
          </a:xfrm>
        </p:spPr>
        <p:txBody>
          <a:bodyPr/>
          <a:lstStyle/>
          <a:p>
            <a:pPr algn="ctr" eaLnBrk="1" hangingPunct="1"/>
            <a:r>
              <a:rPr lang="en-ZA" altLang="en-US" sz="3200" smtClean="0"/>
              <a:t>Thank you</a:t>
            </a:r>
            <a:r>
              <a:rPr lang="en-ZA" altLang="en-US" sz="3200" dirty="0" smtClean="0"/>
              <a:t/>
            </a:r>
            <a:br>
              <a:rPr lang="en-ZA" altLang="en-US" sz="3200" dirty="0" smtClean="0"/>
            </a:br>
            <a:r>
              <a:rPr lang="en-ZA" altLang="en-US" sz="3200" dirty="0" smtClean="0"/>
              <a:t/>
            </a:r>
            <a:br>
              <a:rPr lang="en-ZA" altLang="en-US" sz="3200" dirty="0" smtClean="0"/>
            </a:br>
            <a:r>
              <a:rPr lang="en-ZA" altLang="en-US" sz="3200" dirty="0" smtClean="0"/>
              <a:t/>
            </a:r>
            <a:br>
              <a:rPr lang="en-ZA" altLang="en-US" sz="3200" dirty="0" smtClean="0"/>
            </a:br>
            <a:endParaRPr lang="en-ZA" altLang="en-US" sz="2400" dirty="0" smtClean="0"/>
          </a:p>
        </p:txBody>
      </p:sp>
      <p:sp>
        <p:nvSpPr>
          <p:cNvPr id="2" name="Slide Number Placeholder 1"/>
          <p:cNvSpPr>
            <a:spLocks noGrp="1"/>
          </p:cNvSpPr>
          <p:nvPr>
            <p:ph type="sldNum" sz="quarter" idx="12"/>
          </p:nvPr>
        </p:nvSpPr>
        <p:spPr/>
        <p:txBody>
          <a:bodyPr/>
          <a:lstStyle/>
          <a:p>
            <a:pPr>
              <a:defRPr/>
            </a:pPr>
            <a:fld id="{4AC8046D-8EEA-42D2-B236-D30784C077EE}" type="slidenum">
              <a:rPr lang="en-US" smtClean="0">
                <a:solidFill>
                  <a:schemeClr val="accent2">
                    <a:lumMod val="60000"/>
                    <a:lumOff val="40000"/>
                  </a:schemeClr>
                </a:solidFill>
              </a:rPr>
              <a:pPr>
                <a:defRPr/>
              </a:pPr>
              <a:t>10</a:t>
            </a:fld>
            <a:endParaRPr lang="en-US" sz="1400" b="0" dirty="0">
              <a:solidFill>
                <a:schemeClr val="accent2">
                  <a:lumMod val="60000"/>
                  <a:lumOff val="40000"/>
                </a:schemeClr>
              </a:solidFill>
            </a:endParaRPr>
          </a:p>
        </p:txBody>
      </p:sp>
    </p:spTree>
    <p:extLst>
      <p:ext uri="{BB962C8B-B14F-4D97-AF65-F5344CB8AC3E}">
        <p14:creationId xmlns:p14="http://schemas.microsoft.com/office/powerpoint/2010/main" val="2611206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14536"/>
            <a:ext cx="8928992" cy="838200"/>
          </a:xfrm>
        </p:spPr>
        <p:txBody>
          <a:bodyPr/>
          <a:lstStyle/>
          <a:p>
            <a:r>
              <a:rPr lang="en-ZA" sz="2800" b="1" dirty="0" smtClean="0"/>
              <a:t>SharePoint  </a:t>
            </a:r>
            <a:r>
              <a:rPr lang="en-ZA" sz="2800" b="1" dirty="0"/>
              <a:t>collection method for </a:t>
            </a:r>
            <a:r>
              <a:rPr lang="en-ZA" sz="2800" b="1" dirty="0" smtClean="0"/>
              <a:t>submissions</a:t>
            </a:r>
            <a:endParaRPr lang="en-ZA" sz="2800" b="1" dirty="0"/>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1403648" y="1196752"/>
            <a:ext cx="6552728" cy="4824536"/>
          </a:xfrm>
          <a:prstGeom prst="rect">
            <a:avLst/>
          </a:prstGeom>
        </p:spPr>
      </p:pic>
      <p:sp>
        <p:nvSpPr>
          <p:cNvPr id="3" name="Slide Number Placeholder 2"/>
          <p:cNvSpPr>
            <a:spLocks noGrp="1"/>
          </p:cNvSpPr>
          <p:nvPr>
            <p:ph type="sldNum" sz="quarter" idx="12"/>
          </p:nvPr>
        </p:nvSpPr>
        <p:spPr/>
        <p:txBody>
          <a:bodyPr/>
          <a:lstStyle/>
          <a:p>
            <a:pPr>
              <a:defRPr/>
            </a:pPr>
            <a:fld id="{18CC9CFB-5521-4678-B011-3614EFC0CBEB}" type="slidenum">
              <a:rPr lang="en-US" smtClean="0"/>
              <a:pPr>
                <a:defRPr/>
              </a:pPr>
              <a:t>2</a:t>
            </a:fld>
            <a:endParaRPr lang="en-US" sz="1400" b="0" dirty="0">
              <a:solidFill>
                <a:schemeClr val="tx1"/>
              </a:solidFill>
              <a:latin typeface="+mn-lt"/>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7664" y="1268760"/>
            <a:ext cx="980505" cy="976068"/>
          </a:xfrm>
          <a:prstGeom prst="rect">
            <a:avLst/>
          </a:prstGeom>
        </p:spPr>
      </p:pic>
    </p:spTree>
    <p:extLst>
      <p:ext uri="{BB962C8B-B14F-4D97-AF65-F5344CB8AC3E}">
        <p14:creationId xmlns:p14="http://schemas.microsoft.com/office/powerpoint/2010/main" val="406190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r>
              <a:rPr lang="en-US" dirty="0"/>
              <a:t>2</a:t>
            </a:r>
            <a:endParaRPr lang="en-US" sz="1400" b="0" dirty="0">
              <a:solidFill>
                <a:schemeClr val="tx1"/>
              </a:solidFill>
              <a:latin typeface="Arial" charset="0"/>
            </a:endParaRPr>
          </a:p>
        </p:txBody>
      </p:sp>
      <p:sp>
        <p:nvSpPr>
          <p:cNvPr id="15363" name="Rectangle 2"/>
          <p:cNvSpPr>
            <a:spLocks noGrp="1" noChangeArrowheads="1"/>
          </p:cNvSpPr>
          <p:nvPr>
            <p:ph type="title" idx="4294967295"/>
          </p:nvPr>
        </p:nvSpPr>
        <p:spPr bwMode="white">
          <a:xfrm>
            <a:off x="467544" y="188640"/>
            <a:ext cx="8229600" cy="914400"/>
          </a:xfrm>
        </p:spPr>
        <p:txBody>
          <a:bodyPr/>
          <a:lstStyle/>
          <a:p>
            <a:pPr eaLnBrk="1" hangingPunct="1">
              <a:lnSpc>
                <a:spcPct val="90000"/>
              </a:lnSpc>
            </a:pPr>
            <a:r>
              <a:rPr lang="en-US" b="1" dirty="0" smtClean="0"/>
              <a:t>Duplication of contacts</a:t>
            </a:r>
            <a:endParaRPr lang="en-US" dirty="0" smtClean="0">
              <a:latin typeface="Comic Sans MS"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2120" y="1221461"/>
            <a:ext cx="1224136" cy="169724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568" y="2492896"/>
            <a:ext cx="1808383" cy="180020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4128" y="3645024"/>
            <a:ext cx="1224136" cy="1697242"/>
          </a:xfrm>
          <a:prstGeom prst="rect">
            <a:avLst/>
          </a:prstGeom>
        </p:spPr>
      </p:pic>
      <p:cxnSp>
        <p:nvCxnSpPr>
          <p:cNvPr id="8" name="Elbow Connector 7"/>
          <p:cNvCxnSpPr/>
          <p:nvPr/>
        </p:nvCxnSpPr>
        <p:spPr bwMode="auto">
          <a:xfrm flipV="1">
            <a:off x="1763688" y="1772816"/>
            <a:ext cx="3888432" cy="720080"/>
          </a:xfrm>
          <a:prstGeom prst="bentConnector3">
            <a:avLst>
              <a:gd name="adj1" fmla="val -304"/>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Elbow Connector 9"/>
          <p:cNvCxnSpPr>
            <a:stCxn id="6" idx="2"/>
          </p:cNvCxnSpPr>
          <p:nvPr/>
        </p:nvCxnSpPr>
        <p:spPr bwMode="auto">
          <a:xfrm rot="16200000" flipH="1">
            <a:off x="3511928" y="2368928"/>
            <a:ext cx="432048" cy="4280384"/>
          </a:xfrm>
          <a:prstGeom prst="bentConnector2">
            <a:avLst/>
          </a:prstGeom>
          <a:solidFill>
            <a:schemeClr val="accent1"/>
          </a:solid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7236296" y="1988840"/>
            <a:ext cx="1245854" cy="461665"/>
          </a:xfrm>
          <a:prstGeom prst="rect">
            <a:avLst/>
          </a:prstGeom>
          <a:noFill/>
        </p:spPr>
        <p:txBody>
          <a:bodyPr wrap="none" rtlCol="0">
            <a:spAutoFit/>
          </a:bodyPr>
          <a:lstStyle/>
          <a:p>
            <a:r>
              <a:rPr lang="en-ZA" dirty="0" smtClean="0"/>
              <a:t>LGDRS</a:t>
            </a:r>
            <a:endParaRPr lang="en-ZA" dirty="0"/>
          </a:p>
        </p:txBody>
      </p:sp>
      <p:sp>
        <p:nvSpPr>
          <p:cNvPr id="14" name="TextBox 13"/>
          <p:cNvSpPr txBox="1"/>
          <p:nvPr/>
        </p:nvSpPr>
        <p:spPr>
          <a:xfrm>
            <a:off x="7308304" y="4365104"/>
            <a:ext cx="1709122" cy="461665"/>
          </a:xfrm>
          <a:prstGeom prst="rect">
            <a:avLst/>
          </a:prstGeom>
          <a:noFill/>
        </p:spPr>
        <p:txBody>
          <a:bodyPr wrap="none" rtlCol="0">
            <a:spAutoFit/>
          </a:bodyPr>
          <a:lstStyle/>
          <a:p>
            <a:r>
              <a:rPr lang="en-ZA" dirty="0" smtClean="0"/>
              <a:t>SharePoint</a:t>
            </a:r>
            <a:endParaRPr lang="en-ZA" dirty="0"/>
          </a:p>
        </p:txBody>
      </p:sp>
    </p:spTree>
    <p:extLst>
      <p:ext uri="{BB962C8B-B14F-4D97-AF65-F5344CB8AC3E}">
        <p14:creationId xmlns:p14="http://schemas.microsoft.com/office/powerpoint/2010/main" val="381833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r>
              <a:rPr lang="en-US" dirty="0"/>
              <a:t>1</a:t>
            </a:r>
            <a:endParaRPr lang="en-US" sz="1400" b="0" dirty="0">
              <a:solidFill>
                <a:schemeClr val="tx1"/>
              </a:solidFill>
              <a:latin typeface="Arial" charset="0"/>
            </a:endParaRPr>
          </a:p>
        </p:txBody>
      </p:sp>
      <p:sp>
        <p:nvSpPr>
          <p:cNvPr id="14339" name="Rectangle 2"/>
          <p:cNvSpPr>
            <a:spLocks noGrp="1" noChangeArrowheads="1"/>
          </p:cNvSpPr>
          <p:nvPr>
            <p:ph type="title"/>
          </p:nvPr>
        </p:nvSpPr>
        <p:spPr bwMode="white">
          <a:xfrm>
            <a:off x="467544" y="188640"/>
            <a:ext cx="8229600" cy="914400"/>
          </a:xfrm>
        </p:spPr>
        <p:txBody>
          <a:bodyPr/>
          <a:lstStyle/>
          <a:p>
            <a:pPr eaLnBrk="1" hangingPunct="1">
              <a:lnSpc>
                <a:spcPct val="90000"/>
              </a:lnSpc>
            </a:pPr>
            <a:r>
              <a:rPr lang="en-ZA" altLang="en-US" sz="3200" dirty="0" smtClean="0"/>
              <a:t>Reliability of data strings</a:t>
            </a:r>
            <a:endParaRPr lang="en-US" dirty="0" smtClean="0">
              <a:latin typeface="Comic Sans MS" pitchFamily="66" charset="0"/>
            </a:endParaRPr>
          </a:p>
        </p:txBody>
      </p:sp>
      <p:sp>
        <p:nvSpPr>
          <p:cNvPr id="2" name="Content Placeholder 1"/>
          <p:cNvSpPr>
            <a:spLocks noGrp="1"/>
          </p:cNvSpPr>
          <p:nvPr>
            <p:ph idx="1"/>
          </p:nvPr>
        </p:nvSpPr>
        <p:spPr/>
        <p:txBody>
          <a:bodyPr/>
          <a:lstStyle/>
          <a:p>
            <a:r>
              <a:rPr lang="en-ZA" dirty="0" smtClean="0"/>
              <a:t>Correction of errors outside of the financial system in text file</a:t>
            </a:r>
          </a:p>
          <a:p>
            <a:r>
              <a:rPr lang="en-ZA" dirty="0" smtClean="0"/>
              <a:t>Reconciliations and check and balances not done</a:t>
            </a:r>
          </a:p>
          <a:p>
            <a:r>
              <a:rPr lang="en-ZA" dirty="0" smtClean="0"/>
              <a:t>Reporting periods not closed before reporting</a:t>
            </a:r>
          </a:p>
          <a:p>
            <a:r>
              <a:rPr lang="en-ZA" dirty="0" smtClean="0"/>
              <a:t>MM and CFO have no idea what is being submitted – schedules are not produced out of the financial system</a:t>
            </a:r>
          </a:p>
          <a:p>
            <a:r>
              <a:rPr lang="en-ZA" dirty="0" smtClean="0"/>
              <a:t>Submissions by users long gone from the municipality</a:t>
            </a:r>
          </a:p>
          <a:p>
            <a:r>
              <a:rPr lang="en-ZA" dirty="0" smtClean="0"/>
              <a:t>No detail drill down available to investigate detail records</a:t>
            </a:r>
            <a:endParaRPr lang="en-ZA" dirty="0"/>
          </a:p>
        </p:txBody>
      </p:sp>
    </p:spTree>
    <p:extLst>
      <p:ext uri="{BB962C8B-B14F-4D97-AF65-F5344CB8AC3E}">
        <p14:creationId xmlns:p14="http://schemas.microsoft.com/office/powerpoint/2010/main" val="2525127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76200"/>
            <a:ext cx="8524056" cy="838200"/>
          </a:xfrm>
        </p:spPr>
        <p:txBody>
          <a:bodyPr/>
          <a:lstStyle/>
          <a:p>
            <a:pPr algn="ctr"/>
            <a:r>
              <a:rPr lang="en-ZA" sz="2800" dirty="0" smtClean="0"/>
              <a:t>Moving towards system to system communication</a:t>
            </a:r>
            <a:endParaRPr lang="en-ZA" sz="28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6993" y="1935288"/>
            <a:ext cx="1217534" cy="1158999"/>
          </a:xfrm>
        </p:spPr>
      </p:pic>
      <p:sp>
        <p:nvSpPr>
          <p:cNvPr id="2" name="Slide Number Placeholder 1"/>
          <p:cNvSpPr>
            <a:spLocks noGrp="1"/>
          </p:cNvSpPr>
          <p:nvPr>
            <p:ph type="sldNum" sz="quarter" idx="12"/>
          </p:nvPr>
        </p:nvSpPr>
        <p:spPr/>
        <p:txBody>
          <a:bodyPr/>
          <a:lstStyle/>
          <a:p>
            <a:pPr>
              <a:defRPr/>
            </a:pPr>
            <a:fld id="{8B37C72D-A64A-4C11-8384-EFC764D68778}" type="slidenum">
              <a:rPr lang="en-US" smtClean="0"/>
              <a:pPr>
                <a:defRPr/>
              </a:pPr>
              <a:t>5</a:t>
            </a:fld>
            <a:endParaRPr lang="en-US" sz="1400" b="0">
              <a:solidFill>
                <a:schemeClr val="tx1"/>
              </a:solidFill>
              <a:latin typeface="+mn-lt"/>
            </a:endParaRPr>
          </a:p>
        </p:txBody>
      </p:sp>
      <p:sp>
        <p:nvSpPr>
          <p:cNvPr id="6" name="TextBox 5"/>
          <p:cNvSpPr txBox="1"/>
          <p:nvPr/>
        </p:nvSpPr>
        <p:spPr>
          <a:xfrm>
            <a:off x="87918" y="3110109"/>
            <a:ext cx="1795684" cy="461665"/>
          </a:xfrm>
          <a:prstGeom prst="rect">
            <a:avLst/>
          </a:prstGeom>
          <a:noFill/>
        </p:spPr>
        <p:txBody>
          <a:bodyPr wrap="none" rtlCol="0">
            <a:spAutoFit/>
          </a:bodyPr>
          <a:lstStyle/>
          <a:p>
            <a:r>
              <a:rPr lang="en-ZA" dirty="0" smtClean="0"/>
              <a:t>Municipality</a:t>
            </a:r>
            <a:endParaRPr lang="en-ZA"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0333" y="1830711"/>
            <a:ext cx="1824202" cy="1368152"/>
          </a:xfrm>
          <a:prstGeom prst="rect">
            <a:avLst/>
          </a:prstGeom>
        </p:spPr>
      </p:pic>
      <p:sp>
        <p:nvSpPr>
          <p:cNvPr id="8" name="TextBox 7"/>
          <p:cNvSpPr txBox="1"/>
          <p:nvPr/>
        </p:nvSpPr>
        <p:spPr>
          <a:xfrm>
            <a:off x="7429507" y="3322564"/>
            <a:ext cx="1245854" cy="461665"/>
          </a:xfrm>
          <a:prstGeom prst="rect">
            <a:avLst/>
          </a:prstGeom>
          <a:noFill/>
        </p:spPr>
        <p:txBody>
          <a:bodyPr wrap="none" rtlCol="0">
            <a:spAutoFit/>
          </a:bodyPr>
          <a:lstStyle/>
          <a:p>
            <a:r>
              <a:rPr lang="en-ZA" dirty="0" smtClean="0"/>
              <a:t>LGDRS</a:t>
            </a:r>
            <a:endParaRPr lang="en-ZA" dirty="0"/>
          </a:p>
        </p:txBody>
      </p:sp>
      <p:sp>
        <p:nvSpPr>
          <p:cNvPr id="9" name="Left-Right Arrow 8"/>
          <p:cNvSpPr/>
          <p:nvPr/>
        </p:nvSpPr>
        <p:spPr bwMode="auto">
          <a:xfrm>
            <a:off x="1907704" y="1988840"/>
            <a:ext cx="4896544" cy="936104"/>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ZA"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0" name="TextBox 9"/>
          <p:cNvSpPr txBox="1"/>
          <p:nvPr/>
        </p:nvSpPr>
        <p:spPr>
          <a:xfrm>
            <a:off x="3494121" y="1758007"/>
            <a:ext cx="1743939" cy="461665"/>
          </a:xfrm>
          <a:prstGeom prst="rect">
            <a:avLst/>
          </a:prstGeom>
          <a:noFill/>
        </p:spPr>
        <p:txBody>
          <a:bodyPr wrap="none" rtlCol="0">
            <a:spAutoFit/>
          </a:bodyPr>
          <a:lstStyle/>
          <a:p>
            <a:r>
              <a:rPr lang="en-ZA" dirty="0" smtClean="0"/>
              <a:t>Technology</a:t>
            </a:r>
            <a:endParaRPr lang="en-ZA" dirty="0"/>
          </a:p>
        </p:txBody>
      </p:sp>
      <p:sp>
        <p:nvSpPr>
          <p:cNvPr id="11" name="TextBox 10"/>
          <p:cNvSpPr txBox="1"/>
          <p:nvPr/>
        </p:nvSpPr>
        <p:spPr>
          <a:xfrm>
            <a:off x="87918" y="3857457"/>
            <a:ext cx="3250762" cy="1938992"/>
          </a:xfrm>
          <a:prstGeom prst="rect">
            <a:avLst/>
          </a:prstGeom>
          <a:noFill/>
        </p:spPr>
        <p:txBody>
          <a:bodyPr wrap="none" rtlCol="0">
            <a:spAutoFit/>
          </a:bodyPr>
          <a:lstStyle/>
          <a:p>
            <a:r>
              <a:rPr lang="en-ZA" dirty="0" smtClean="0"/>
              <a:t>Accountability</a:t>
            </a:r>
          </a:p>
          <a:p>
            <a:r>
              <a:rPr lang="en-ZA" dirty="0" smtClean="0"/>
              <a:t>Responsibility</a:t>
            </a:r>
          </a:p>
          <a:p>
            <a:r>
              <a:rPr lang="en-ZA" dirty="0" smtClean="0"/>
              <a:t>Timeous reporting</a:t>
            </a:r>
          </a:p>
          <a:p>
            <a:r>
              <a:rPr lang="en-ZA" dirty="0" smtClean="0"/>
              <a:t>Audit evidence</a:t>
            </a:r>
          </a:p>
          <a:p>
            <a:r>
              <a:rPr lang="en-ZA" dirty="0" smtClean="0"/>
              <a:t>Technical environment</a:t>
            </a:r>
            <a:endParaRPr lang="en-ZA" dirty="0"/>
          </a:p>
        </p:txBody>
      </p:sp>
      <p:sp>
        <p:nvSpPr>
          <p:cNvPr id="12" name="TextBox 11"/>
          <p:cNvSpPr txBox="1"/>
          <p:nvPr/>
        </p:nvSpPr>
        <p:spPr>
          <a:xfrm>
            <a:off x="5232599" y="3857457"/>
            <a:ext cx="3918060" cy="1938992"/>
          </a:xfrm>
          <a:prstGeom prst="rect">
            <a:avLst/>
          </a:prstGeom>
          <a:noFill/>
        </p:spPr>
        <p:txBody>
          <a:bodyPr wrap="none" rtlCol="0">
            <a:spAutoFit/>
          </a:bodyPr>
          <a:lstStyle/>
          <a:p>
            <a:r>
              <a:rPr lang="en-ZA" dirty="0" smtClean="0"/>
              <a:t>Receipt of submissions</a:t>
            </a:r>
          </a:p>
          <a:p>
            <a:r>
              <a:rPr lang="en-ZA" dirty="0" smtClean="0"/>
              <a:t>Register of receipts</a:t>
            </a:r>
          </a:p>
          <a:p>
            <a:r>
              <a:rPr lang="en-ZA" dirty="0" smtClean="0"/>
              <a:t>Feedback to municipalities</a:t>
            </a:r>
          </a:p>
          <a:p>
            <a:r>
              <a:rPr lang="en-ZA" dirty="0" smtClean="0"/>
              <a:t>Control reports</a:t>
            </a:r>
          </a:p>
          <a:p>
            <a:r>
              <a:rPr lang="en-ZA" dirty="0" smtClean="0"/>
              <a:t>Locking of reported periods</a:t>
            </a:r>
            <a:endParaRPr lang="en-ZA" dirty="0"/>
          </a:p>
        </p:txBody>
      </p:sp>
    </p:spTree>
    <p:extLst>
      <p:ext uri="{BB962C8B-B14F-4D97-AF65-F5344CB8AC3E}">
        <p14:creationId xmlns:p14="http://schemas.microsoft.com/office/powerpoint/2010/main" val="413278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How are we going to achieve this?</a:t>
            </a:r>
            <a:endParaRPr lang="en-ZA" dirty="0"/>
          </a:p>
        </p:txBody>
      </p:sp>
      <p:sp>
        <p:nvSpPr>
          <p:cNvPr id="3" name="Content Placeholder 2"/>
          <p:cNvSpPr>
            <a:spLocks noGrp="1"/>
          </p:cNvSpPr>
          <p:nvPr>
            <p:ph idx="1"/>
          </p:nvPr>
        </p:nvSpPr>
        <p:spPr/>
        <p:txBody>
          <a:bodyPr/>
          <a:lstStyle/>
          <a:p>
            <a:r>
              <a:rPr lang="en-ZA" dirty="0" smtClean="0"/>
              <a:t>At National Treasury</a:t>
            </a:r>
          </a:p>
          <a:p>
            <a:pPr lvl="1"/>
            <a:r>
              <a:rPr lang="en-ZA" dirty="0" err="1" smtClean="0"/>
              <a:t>WebFOCUS</a:t>
            </a:r>
            <a:r>
              <a:rPr lang="en-ZA" dirty="0" smtClean="0"/>
              <a:t> open portal</a:t>
            </a:r>
          </a:p>
          <a:p>
            <a:pPr lvl="1"/>
            <a:r>
              <a:rPr lang="en-ZA" dirty="0" smtClean="0"/>
              <a:t>Unlimited users access</a:t>
            </a:r>
          </a:p>
          <a:p>
            <a:pPr lvl="1"/>
            <a:r>
              <a:rPr lang="en-ZA" dirty="0" smtClean="0"/>
              <a:t>Security profiles </a:t>
            </a:r>
          </a:p>
          <a:p>
            <a:pPr lvl="2"/>
            <a:r>
              <a:rPr lang="en-ZA" dirty="0" smtClean="0"/>
              <a:t>Municipality</a:t>
            </a:r>
          </a:p>
          <a:p>
            <a:pPr lvl="2"/>
            <a:r>
              <a:rPr lang="en-ZA" dirty="0" smtClean="0"/>
              <a:t>Provincial Treasuries</a:t>
            </a:r>
          </a:p>
          <a:p>
            <a:pPr lvl="2"/>
            <a:r>
              <a:rPr lang="en-ZA" dirty="0" smtClean="0"/>
              <a:t>External users</a:t>
            </a:r>
          </a:p>
          <a:p>
            <a:pPr lvl="2"/>
            <a:r>
              <a:rPr lang="en-ZA" dirty="0" smtClean="0"/>
              <a:t>Public user</a:t>
            </a:r>
          </a:p>
          <a:p>
            <a:pPr lvl="1"/>
            <a:r>
              <a:rPr lang="en-ZA" dirty="0" smtClean="0"/>
              <a:t>Change collection method from SharePoint to </a:t>
            </a:r>
            <a:r>
              <a:rPr lang="en-ZA" dirty="0" err="1" smtClean="0"/>
              <a:t>WebFOCUS</a:t>
            </a:r>
            <a:r>
              <a:rPr lang="en-ZA" dirty="0" smtClean="0"/>
              <a:t> open portal</a:t>
            </a:r>
          </a:p>
          <a:p>
            <a:pPr lvl="1"/>
            <a:r>
              <a:rPr lang="en-ZA" dirty="0" smtClean="0"/>
              <a:t>Use SFTP and MD5 hash</a:t>
            </a:r>
          </a:p>
          <a:p>
            <a:pPr lvl="1"/>
            <a:r>
              <a:rPr lang="en-ZA" dirty="0" smtClean="0"/>
              <a:t>Push methodology from municipality</a:t>
            </a:r>
            <a:endParaRPr lang="en-ZA"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6</a:t>
            </a:fld>
            <a:endParaRPr lang="en-US" sz="1400" b="0">
              <a:solidFill>
                <a:schemeClr val="tx1"/>
              </a:solidFill>
              <a:latin typeface="+mn-lt"/>
            </a:endParaRPr>
          </a:p>
        </p:txBody>
      </p:sp>
    </p:spTree>
    <p:extLst>
      <p:ext uri="{BB962C8B-B14F-4D97-AF65-F5344CB8AC3E}">
        <p14:creationId xmlns:p14="http://schemas.microsoft.com/office/powerpoint/2010/main" val="9635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How are we going to achieve this?</a:t>
            </a:r>
            <a:endParaRPr lang="en-ZA" dirty="0"/>
          </a:p>
        </p:txBody>
      </p:sp>
      <p:sp>
        <p:nvSpPr>
          <p:cNvPr id="3" name="Content Placeholder 2"/>
          <p:cNvSpPr>
            <a:spLocks noGrp="1"/>
          </p:cNvSpPr>
          <p:nvPr>
            <p:ph idx="1"/>
          </p:nvPr>
        </p:nvSpPr>
        <p:spPr/>
        <p:txBody>
          <a:bodyPr/>
          <a:lstStyle/>
          <a:p>
            <a:r>
              <a:rPr lang="en-ZA" dirty="0" smtClean="0"/>
              <a:t>At the municipality</a:t>
            </a:r>
          </a:p>
          <a:p>
            <a:pPr lvl="1"/>
            <a:r>
              <a:rPr lang="en-ZA" dirty="0" smtClean="0"/>
              <a:t>Reconciliations and management reports (also MBRR Schedules) through dashboards</a:t>
            </a:r>
          </a:p>
          <a:p>
            <a:pPr lvl="1"/>
            <a:r>
              <a:rPr lang="en-ZA" dirty="0" smtClean="0"/>
              <a:t>Close reporting period and print audit evidence</a:t>
            </a:r>
          </a:p>
          <a:p>
            <a:pPr lvl="2"/>
            <a:r>
              <a:rPr lang="en-ZA" dirty="0" smtClean="0"/>
              <a:t>MBRR Schedules directly from financial system</a:t>
            </a:r>
          </a:p>
          <a:p>
            <a:pPr lvl="1"/>
            <a:r>
              <a:rPr lang="en-ZA" dirty="0" smtClean="0"/>
              <a:t>MM gives green light</a:t>
            </a:r>
          </a:p>
          <a:p>
            <a:pPr lvl="1"/>
            <a:r>
              <a:rPr lang="en-ZA" dirty="0" smtClean="0"/>
              <a:t>Financial system push data string using </a:t>
            </a:r>
            <a:r>
              <a:rPr lang="en-ZA" dirty="0"/>
              <a:t>SFTP and MD5 hash</a:t>
            </a:r>
          </a:p>
          <a:p>
            <a:r>
              <a:rPr lang="en-US" dirty="0" smtClean="0"/>
              <a:t>Monitoring progress by municipality</a:t>
            </a:r>
            <a:endParaRPr lang="en-ZA" dirty="0" smtClean="0"/>
          </a:p>
          <a:p>
            <a:pPr lvl="1"/>
            <a:r>
              <a:rPr lang="en-ZA" dirty="0" smtClean="0"/>
              <a:t>Municipality will access </a:t>
            </a:r>
            <a:r>
              <a:rPr lang="en-ZA" dirty="0" err="1" smtClean="0"/>
              <a:t>WebFOCUS</a:t>
            </a:r>
            <a:r>
              <a:rPr lang="en-ZA" dirty="0" smtClean="0"/>
              <a:t> open portal</a:t>
            </a:r>
          </a:p>
          <a:p>
            <a:pPr lvl="1"/>
            <a:r>
              <a:rPr lang="en-ZA" dirty="0" smtClean="0"/>
              <a:t>Will track submission and processing</a:t>
            </a:r>
          </a:p>
          <a:p>
            <a:pPr lvl="1"/>
            <a:r>
              <a:rPr lang="en-ZA" dirty="0" smtClean="0"/>
              <a:t>Will be allowed to draw their own reports to check against audit evidence</a:t>
            </a: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7</a:t>
            </a:fld>
            <a:endParaRPr lang="en-US" sz="1400" b="0">
              <a:solidFill>
                <a:schemeClr val="tx1"/>
              </a:solidFill>
              <a:latin typeface="+mn-lt"/>
            </a:endParaRPr>
          </a:p>
        </p:txBody>
      </p:sp>
    </p:spTree>
    <p:extLst>
      <p:ext uri="{BB962C8B-B14F-4D97-AF65-F5344CB8AC3E}">
        <p14:creationId xmlns:p14="http://schemas.microsoft.com/office/powerpoint/2010/main" val="466907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How are we going to achieve this?</a:t>
            </a:r>
            <a:endParaRPr lang="en-ZA" dirty="0"/>
          </a:p>
        </p:txBody>
      </p:sp>
      <p:sp>
        <p:nvSpPr>
          <p:cNvPr id="3" name="Content Placeholder 2"/>
          <p:cNvSpPr>
            <a:spLocks noGrp="1"/>
          </p:cNvSpPr>
          <p:nvPr>
            <p:ph idx="1"/>
          </p:nvPr>
        </p:nvSpPr>
        <p:spPr/>
        <p:txBody>
          <a:bodyPr/>
          <a:lstStyle/>
          <a:p>
            <a:r>
              <a:rPr lang="en-ZA" dirty="0" smtClean="0"/>
              <a:t>The </a:t>
            </a:r>
            <a:r>
              <a:rPr lang="en-ZA" dirty="0"/>
              <a:t>NT environment </a:t>
            </a:r>
            <a:r>
              <a:rPr lang="en-ZA" dirty="0" smtClean="0"/>
              <a:t>has been prepared</a:t>
            </a:r>
            <a:endParaRPr lang="en-ZA" dirty="0"/>
          </a:p>
          <a:p>
            <a:r>
              <a:rPr lang="en-ZA" dirty="0" smtClean="0"/>
              <a:t>Pilot has been run with the help of a volunteer vendor</a:t>
            </a:r>
          </a:p>
          <a:p>
            <a:r>
              <a:rPr lang="en-US" dirty="0" smtClean="0"/>
              <a:t>Success achieved </a:t>
            </a:r>
            <a:endParaRPr lang="en-ZA" dirty="0" smtClean="0"/>
          </a:p>
          <a:p>
            <a:endParaRPr lang="en-ZA" dirty="0"/>
          </a:p>
          <a:p>
            <a:endParaRPr lang="en-ZA" dirty="0"/>
          </a:p>
          <a:p>
            <a:r>
              <a:rPr lang="en-ZA" dirty="0" smtClean="0"/>
              <a:t>We are now stuck in the NT:SCM environment to procure the software needed</a:t>
            </a:r>
          </a:p>
          <a:p>
            <a:endParaRPr lang="en-US" dirty="0"/>
          </a:p>
          <a:p>
            <a:r>
              <a:rPr lang="en-US" dirty="0" smtClean="0"/>
              <a:t>Once we have the software in place AND a contract for 3-years to manage the renewal of the licenses, we will call a Technical meeting where we will speak “tech” on the detail</a:t>
            </a:r>
            <a:endParaRPr lang="en-ZA" dirty="0" smtClean="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8</a:t>
            </a:fld>
            <a:endParaRPr lang="en-US" sz="1400" b="0">
              <a:solidFill>
                <a:schemeClr val="tx1"/>
              </a:solidFill>
              <a:latin typeface="+mn-lt"/>
            </a:endParaRPr>
          </a:p>
        </p:txBody>
      </p:sp>
    </p:spTree>
    <p:extLst>
      <p:ext uri="{BB962C8B-B14F-4D97-AF65-F5344CB8AC3E}">
        <p14:creationId xmlns:p14="http://schemas.microsoft.com/office/powerpoint/2010/main" val="3575360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Summary		</a:t>
            </a:r>
            <a:endParaRPr lang="en-ZA" dirty="0"/>
          </a:p>
        </p:txBody>
      </p:sp>
      <p:sp>
        <p:nvSpPr>
          <p:cNvPr id="3" name="Content Placeholder 2"/>
          <p:cNvSpPr>
            <a:spLocks noGrp="1"/>
          </p:cNvSpPr>
          <p:nvPr>
            <p:ph idx="1"/>
          </p:nvPr>
        </p:nvSpPr>
        <p:spPr/>
        <p:txBody>
          <a:bodyPr/>
          <a:lstStyle/>
          <a:p>
            <a:r>
              <a:rPr lang="en-ZA" dirty="0" smtClean="0"/>
              <a:t>Pushing the envelope towards system to system communication</a:t>
            </a:r>
          </a:p>
          <a:p>
            <a:r>
              <a:rPr lang="en-ZA" dirty="0" smtClean="0"/>
              <a:t>Dashboards as vehicle to</a:t>
            </a:r>
          </a:p>
          <a:p>
            <a:pPr lvl="1"/>
            <a:r>
              <a:rPr lang="en-ZA" dirty="0"/>
              <a:t>Enforce accountability</a:t>
            </a:r>
          </a:p>
          <a:p>
            <a:pPr lvl="1"/>
            <a:r>
              <a:rPr lang="en-ZA" dirty="0" smtClean="0"/>
              <a:t>Better reconciliations</a:t>
            </a:r>
          </a:p>
          <a:p>
            <a:pPr lvl="1"/>
            <a:r>
              <a:rPr lang="en-ZA" dirty="0" smtClean="0"/>
              <a:t>Keeping the system and sub-systems in balance</a:t>
            </a:r>
          </a:p>
          <a:p>
            <a:pPr lvl="1"/>
            <a:r>
              <a:rPr lang="en-ZA" dirty="0" smtClean="0"/>
              <a:t>Promote integrated approach</a:t>
            </a:r>
          </a:p>
          <a:p>
            <a:pPr lvl="1"/>
            <a:r>
              <a:rPr lang="en-ZA" dirty="0" smtClean="0"/>
              <a:t>Taking </a:t>
            </a:r>
            <a:r>
              <a:rPr lang="en-ZA" i="1" dirty="0" err="1" smtClean="0"/>
              <a:t>m</a:t>
            </a:r>
            <a:r>
              <a:rPr lang="en-ZA" dirty="0" err="1" smtClean="0"/>
              <a:t>SCOA</a:t>
            </a:r>
            <a:r>
              <a:rPr lang="en-ZA" dirty="0" smtClean="0"/>
              <a:t> to all levels – organisational reform</a:t>
            </a:r>
          </a:p>
          <a:p>
            <a:pPr lvl="1"/>
            <a:r>
              <a:rPr lang="en-ZA" dirty="0" smtClean="0"/>
              <a:t>Assist with change management</a:t>
            </a:r>
          </a:p>
          <a:p>
            <a:pPr lvl="1"/>
            <a:endParaRPr lang="en-ZA" dirty="0" smtClean="0"/>
          </a:p>
          <a:p>
            <a:pPr lvl="1"/>
            <a:endParaRPr lang="en-ZA"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9</a:t>
            </a:fld>
            <a:endParaRPr lang="en-US" sz="1400" b="0">
              <a:solidFill>
                <a:schemeClr val="tx1"/>
              </a:solidFill>
              <a:latin typeface="+mn-lt"/>
            </a:endParaRPr>
          </a:p>
        </p:txBody>
      </p:sp>
    </p:spTree>
    <p:extLst>
      <p:ext uri="{BB962C8B-B14F-4D97-AF65-F5344CB8AC3E}">
        <p14:creationId xmlns:p14="http://schemas.microsoft.com/office/powerpoint/2010/main" val="3894069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F6D77BA75D44BC469ABAE46C07B5E9FF" ma:contentTypeVersion="1" ma:contentTypeDescription="Create a new document." ma:contentTypeScope="" ma:versionID="fe50b6b98f897cf800d4d84fb3dd0e49">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70F23C-C568-4939-934D-E549369DF442}"/>
</file>

<file path=customXml/itemProps2.xml><?xml version="1.0" encoding="utf-8"?>
<ds:datastoreItem xmlns:ds="http://schemas.openxmlformats.org/officeDocument/2006/customXml" ds:itemID="{675D2051-8DB3-4A3C-A69D-63A16E217A40}"/>
</file>

<file path=customXml/itemProps3.xml><?xml version="1.0" encoding="utf-8"?>
<ds:datastoreItem xmlns:ds="http://schemas.openxmlformats.org/officeDocument/2006/customXml" ds:itemID="{85C5DE4E-B98B-4711-8019-7F82E96967C4}"/>
</file>

<file path=customXml/itemProps4.xml><?xml version="1.0" encoding="utf-8"?>
<ds:datastoreItem xmlns:ds="http://schemas.openxmlformats.org/officeDocument/2006/customXml" ds:itemID="{030C1A5E-1F1C-441D-BECC-8917CB310EF0}"/>
</file>

<file path=docProps/app.xml><?xml version="1.0" encoding="utf-8"?>
<Properties xmlns="http://schemas.openxmlformats.org/officeDocument/2006/extended-properties" xmlns:vt="http://schemas.openxmlformats.org/officeDocument/2006/docPropsVTypes">
  <Template>ITMac01 HD:Applications:Microsoft Office 2004:Templates:Presentations:Designs:Blank Presentation</Template>
  <TotalTime>1078</TotalTime>
  <Words>672</Words>
  <Application>Microsoft Office PowerPoint</Application>
  <PresentationFormat>On-screen Show (4:3)</PresentationFormat>
  <Paragraphs>104</Paragraphs>
  <Slides>10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MS PGothic</vt:lpstr>
      <vt:lpstr>MS PGothic</vt:lpstr>
      <vt:lpstr>Arial</vt:lpstr>
      <vt:lpstr>Arial Bold</vt:lpstr>
      <vt:lpstr>Arial Bold Italic</vt:lpstr>
      <vt:lpstr>Comic Sans MS</vt:lpstr>
      <vt:lpstr>Osaka</vt:lpstr>
      <vt:lpstr>Blank Presentation</vt:lpstr>
      <vt:lpstr>System to system reporting  and Accountability </vt:lpstr>
      <vt:lpstr>SharePoint  collection method for submissions</vt:lpstr>
      <vt:lpstr>Duplication of contacts</vt:lpstr>
      <vt:lpstr>Reliability of data strings</vt:lpstr>
      <vt:lpstr>Moving towards system to system communication</vt:lpstr>
      <vt:lpstr>How are we going to achieve this?</vt:lpstr>
      <vt:lpstr>How are we going to achieve this?</vt:lpstr>
      <vt:lpstr>How are we going to achieve this?</vt:lpstr>
      <vt:lpstr>Summary  </vt:lpstr>
      <vt:lpstr>Thank you   </vt:lpstr>
    </vt:vector>
  </TitlesOfParts>
  <Company>bronwen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 (Powerpoint 2007)</dc:title>
  <dc:creator>bronwen</dc:creator>
  <cp:lastModifiedBy>Elsabe Rossouw</cp:lastModifiedBy>
  <cp:revision>88</cp:revision>
  <dcterms:created xsi:type="dcterms:W3CDTF">2010-05-24T08:09:56Z</dcterms:created>
  <dcterms:modified xsi:type="dcterms:W3CDTF">2019-10-08T11:42:09Z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0x010100F6D77BA75D44BC469ABAE46C07B5E9FF</vt:lpwstr>
  </property>
  <property fmtid="{D5CDD505-2E9C-101B-9397-08002B2CF9AE}" pid="4" name="Order">
    <vt:r8>10200</vt:r8>
  </property>
  <property fmtid="{D5CDD505-2E9C-101B-9397-08002B2CF9AE}" pid="5" name="Corporate Services Divition">
    <vt:lpwstr>Communications</vt:lpwstr>
  </property>
  <property fmtid="{D5CDD505-2E9C-101B-9397-08002B2CF9AE}" pid="6" name="Business Unit">
    <vt:lpwstr>Communications</vt:lpwstr>
  </property>
</Properties>
</file>