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4035" r:id="rId3"/>
  </p:sldMasterIdLst>
  <p:notesMasterIdLst>
    <p:notesMasterId r:id="rId36"/>
  </p:notesMasterIdLst>
  <p:handoutMasterIdLst>
    <p:handoutMasterId r:id="rId37"/>
  </p:handoutMasterIdLst>
  <p:sldIdLst>
    <p:sldId id="274" r:id="rId4"/>
    <p:sldId id="479" r:id="rId5"/>
    <p:sldId id="504" r:id="rId6"/>
    <p:sldId id="560" r:id="rId7"/>
    <p:sldId id="561" r:id="rId8"/>
    <p:sldId id="562" r:id="rId9"/>
    <p:sldId id="565" r:id="rId10"/>
    <p:sldId id="564" r:id="rId11"/>
    <p:sldId id="579" r:id="rId12"/>
    <p:sldId id="567" r:id="rId13"/>
    <p:sldId id="566" r:id="rId14"/>
    <p:sldId id="568" r:id="rId15"/>
    <p:sldId id="572" r:id="rId16"/>
    <p:sldId id="580" r:id="rId17"/>
    <p:sldId id="581" r:id="rId18"/>
    <p:sldId id="582" r:id="rId19"/>
    <p:sldId id="583" r:id="rId20"/>
    <p:sldId id="584" r:id="rId21"/>
    <p:sldId id="585" r:id="rId22"/>
    <p:sldId id="586" r:id="rId23"/>
    <p:sldId id="587" r:id="rId24"/>
    <p:sldId id="588" r:id="rId25"/>
    <p:sldId id="589" r:id="rId26"/>
    <p:sldId id="592" r:id="rId27"/>
    <p:sldId id="590" r:id="rId28"/>
    <p:sldId id="591" r:id="rId29"/>
    <p:sldId id="593" r:id="rId30"/>
    <p:sldId id="596" r:id="rId31"/>
    <p:sldId id="597" r:id="rId32"/>
    <p:sldId id="594" r:id="rId33"/>
    <p:sldId id="595" r:id="rId34"/>
    <p:sldId id="49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009CDA"/>
    <a:srgbClr val="FFE07D"/>
    <a:srgbClr val="FFE593"/>
    <a:srgbClr val="B8E08C"/>
    <a:srgbClr val="AFDC7E"/>
    <a:srgbClr val="D6EDBD"/>
    <a:srgbClr val="FFE89F"/>
    <a:srgbClr val="DCF0C6"/>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15" autoAdjust="0"/>
  </p:normalViewPr>
  <p:slideViewPr>
    <p:cSldViewPr>
      <p:cViewPr varScale="1">
        <p:scale>
          <a:sx n="105" d="100"/>
          <a:sy n="105" d="100"/>
        </p:scale>
        <p:origin x="83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Z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C8B2B2F9-2B39-49C3-AE11-F9DC444DF3D1}" type="datetimeFigureOut">
              <a:rPr lang="en-US"/>
              <a:pPr>
                <a:defRPr/>
              </a:pPr>
              <a:t>9/25/2019</a:t>
            </a:fld>
            <a:endParaRPr lang="en-Z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Z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6B1E945-7CC0-428A-944E-65D1EBC3D8A5}" type="slidenum">
              <a:rPr lang="en-ZA"/>
              <a:pPr>
                <a:defRPr/>
              </a:pPr>
              <a:t>‹#›</a:t>
            </a:fld>
            <a:endParaRPr lang="en-ZA" dirty="0"/>
          </a:p>
        </p:txBody>
      </p:sp>
    </p:spTree>
    <p:extLst>
      <p:ext uri="{BB962C8B-B14F-4D97-AF65-F5344CB8AC3E}">
        <p14:creationId xmlns:p14="http://schemas.microsoft.com/office/powerpoint/2010/main" val="33796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99E65D-9A52-4ECD-ACF8-6D4967CAAB75}" type="datetimeFigureOut">
              <a:rPr lang="en-US"/>
              <a:pPr>
                <a:defRPr/>
              </a:pPr>
              <a:t>9/25/2019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3828CB-1795-40E3-9428-736C760067F8}" type="slidenum">
              <a:rPr lang="en-US"/>
              <a:pPr>
                <a:defRPr/>
              </a:pPr>
              <a:t>‹#›</a:t>
            </a:fld>
            <a:endParaRPr lang="en-US" dirty="0"/>
          </a:p>
        </p:txBody>
      </p:sp>
    </p:spTree>
    <p:extLst>
      <p:ext uri="{BB962C8B-B14F-4D97-AF65-F5344CB8AC3E}">
        <p14:creationId xmlns:p14="http://schemas.microsoft.com/office/powerpoint/2010/main" val="116794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84609-1252-4BD2-A725-F8FBFFF83F85}" type="slidenum">
              <a:rPr lang="en-US" smtClean="0"/>
              <a:pPr fontAlgn="base">
                <a:spcBef>
                  <a:spcPct val="0"/>
                </a:spcBef>
                <a:spcAft>
                  <a:spcPct val="0"/>
                </a:spcAft>
                <a:defRPr/>
              </a:pPr>
              <a:t>1</a:t>
            </a:fld>
            <a:endParaRPr lang="en-US" dirty="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166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84609-1252-4BD2-A725-F8FBFFF83F85}" type="slidenum">
              <a:rPr lang="en-US" smtClean="0"/>
              <a:pPr fontAlgn="base">
                <a:spcBef>
                  <a:spcPct val="0"/>
                </a:spcBef>
                <a:spcAft>
                  <a:spcPct val="0"/>
                </a:spcAft>
                <a:defRPr/>
              </a:pPr>
              <a:t>3</a:t>
            </a:fld>
            <a:endParaRPr lang="en-US" dirty="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8280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9553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7722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9432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209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741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1C86862-3E24-4A02-B7D0-9753FF824332}"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682063-CD4F-4D7C-B069-AE8A3C386250}" type="slidenum">
              <a:rPr lang="en-US"/>
              <a:pPr>
                <a:defRPr/>
              </a:pPr>
              <a:t>‹#›</a:t>
            </a:fld>
            <a:endParaRPr lang="en-US" dirty="0"/>
          </a:p>
        </p:txBody>
      </p:sp>
    </p:spTree>
    <p:extLst>
      <p:ext uri="{BB962C8B-B14F-4D97-AF65-F5344CB8AC3E}">
        <p14:creationId xmlns:p14="http://schemas.microsoft.com/office/powerpoint/2010/main" val="388193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526FE9-EDDA-46F0-9696-8618A2DE77D7}"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76E48E-4407-49C6-820A-65E614F7C8E1}" type="slidenum">
              <a:rPr lang="en-US"/>
              <a:pPr>
                <a:defRPr/>
              </a:pPr>
              <a:t>‹#›</a:t>
            </a:fld>
            <a:endParaRPr lang="en-US" dirty="0"/>
          </a:p>
        </p:txBody>
      </p:sp>
    </p:spTree>
    <p:extLst>
      <p:ext uri="{BB962C8B-B14F-4D97-AF65-F5344CB8AC3E}">
        <p14:creationId xmlns:p14="http://schemas.microsoft.com/office/powerpoint/2010/main" val="412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6967EA-C19F-478B-9FED-1B53DE181031}"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936335-DABF-4758-9059-1167C331695F}" type="slidenum">
              <a:rPr lang="en-US"/>
              <a:pPr>
                <a:defRPr/>
              </a:pPr>
              <a:t>‹#›</a:t>
            </a:fld>
            <a:endParaRPr lang="en-US" dirty="0"/>
          </a:p>
        </p:txBody>
      </p:sp>
    </p:spTree>
    <p:extLst>
      <p:ext uri="{BB962C8B-B14F-4D97-AF65-F5344CB8AC3E}">
        <p14:creationId xmlns:p14="http://schemas.microsoft.com/office/powerpoint/2010/main" val="368683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355006C7-D23A-4899-9BB2-C2B6B23E10F5}" type="slidenum">
              <a:rPr lang="en-US"/>
              <a:pPr>
                <a:defRPr/>
              </a:pPr>
              <a:t>‹#›</a:t>
            </a:fld>
            <a:endParaRPr lang="en-US" dirty="0"/>
          </a:p>
        </p:txBody>
      </p:sp>
    </p:spTree>
    <p:extLst>
      <p:ext uri="{BB962C8B-B14F-4D97-AF65-F5344CB8AC3E}">
        <p14:creationId xmlns:p14="http://schemas.microsoft.com/office/powerpoint/2010/main" val="106513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57D364-0D4B-4A39-B399-BF6BCF0A3E9E}"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692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54554A-CFBE-4CB6-ACDA-316038C4167D}"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22498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CB099E3-E8B9-45E8-9B35-39E9421747E9}"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74577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A70CDC4-F369-4658-9F80-09B8FA116F3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3821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1321D72-09C2-4136-8C0C-65442D342BF2}"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5014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493F1DA-6E9C-4917-8822-CC53EC274FB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670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C098EA-C6A8-4991-8110-0CC37DC86BCA}"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921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89E4E3-84E9-4116-A311-3458C3BB6BC0}"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DA7F73-CE6F-4A6C-B345-9BBDB9570FE4}" type="slidenum">
              <a:rPr lang="en-US"/>
              <a:pPr>
                <a:defRPr/>
              </a:pPr>
              <a:t>‹#›</a:t>
            </a:fld>
            <a:endParaRPr lang="en-US" dirty="0"/>
          </a:p>
        </p:txBody>
      </p:sp>
    </p:spTree>
    <p:extLst>
      <p:ext uri="{BB962C8B-B14F-4D97-AF65-F5344CB8AC3E}">
        <p14:creationId xmlns:p14="http://schemas.microsoft.com/office/powerpoint/2010/main" val="1377860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84BD75E-397D-487A-A732-1AC88FE2CBFD}"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14363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9D1DAEC-DA6F-4804-88F0-C1095FA9D5C2}"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70057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1"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419851"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5B232C6-2F08-4E81-87E3-7F0921DDD102}"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969725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7C975E5F-B348-4794-BBC3-F20EE5837927}"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105519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10" name="Footer Placeholder 7"/>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11" name="Slide Number Placeholder 8"/>
          <p:cNvSpPr>
            <a:spLocks noGrp="1"/>
          </p:cNvSpPr>
          <p:nvPr>
            <p:ph type="sldNum" sz="quarter" idx="12"/>
          </p:nvPr>
        </p:nvSpPr>
        <p:spPr/>
        <p:txBody>
          <a:bodyPr/>
          <a:lstStyle>
            <a:lvl1pPr>
              <a:defRPr/>
            </a:lvl1pPr>
          </a:lstStyle>
          <a:p>
            <a:fld id="{720C6ED4-D6CA-4550-A997-B4D3E244B271}"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1223230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6" name="Footer Placeholder 3"/>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357BBC81-1105-468F-8C99-C1870CEE8D46}"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828413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fld id="{F9798779-558D-4F27-B34A-5D61DB48D4AB}"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500593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8CA2B4FF-55B1-4172-9613-89642E193A35}"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4178558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580B61DE-887E-419D-A418-303B2D99D37A}"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164724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0"/>
            <a:ext cx="91773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werpoint Presentation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1940D2EF-66B1-4F26-B7F0-3315A294D424}"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8012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0307FE-038C-43F1-8C0A-015A2FDF202A}"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7A1A63-9FC5-4F92-AE16-9ED6A630D823}" type="slidenum">
              <a:rPr lang="en-US"/>
              <a:pPr>
                <a:defRPr/>
              </a:pPr>
              <a:t>‹#›</a:t>
            </a:fld>
            <a:endParaRPr lang="en-US" dirty="0"/>
          </a:p>
        </p:txBody>
      </p:sp>
    </p:spTree>
    <p:extLst>
      <p:ext uri="{BB962C8B-B14F-4D97-AF65-F5344CB8AC3E}">
        <p14:creationId xmlns:p14="http://schemas.microsoft.com/office/powerpoint/2010/main" val="2055782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GB" dirty="0"/>
          </a:p>
        </p:txBody>
      </p:sp>
      <p:sp>
        <p:nvSpPr>
          <p:cNvPr id="5" name="Rectangle 6"/>
          <p:cNvSpPr>
            <a:spLocks noGrp="1" noChangeArrowheads="1"/>
          </p:cNvSpPr>
          <p:nvPr>
            <p:ph type="sldNum" sz="quarter" idx="11"/>
          </p:nvPr>
        </p:nvSpPr>
        <p:spPr/>
        <p:txBody>
          <a:bodyPr/>
          <a:lstStyle>
            <a:lvl1pPr>
              <a:defRPr/>
            </a:lvl1pPr>
          </a:lstStyle>
          <a:p>
            <a:fld id="{E8CEE0D3-7E42-4A8C-A0F5-1F4AED636146}" type="slidenum">
              <a:rPr lang="en-GB" altLang="en-US"/>
              <a:pPr/>
              <a:t>‹#›</a:t>
            </a:fld>
            <a:endParaRPr lang="en-GB" altLang="en-US" dirty="0"/>
          </a:p>
        </p:txBody>
      </p:sp>
    </p:spTree>
    <p:extLst>
      <p:ext uri="{BB962C8B-B14F-4D97-AF65-F5344CB8AC3E}">
        <p14:creationId xmlns:p14="http://schemas.microsoft.com/office/powerpoint/2010/main" val="32233575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F18A5B-0427-49B6-851C-B42B3301E06F}" type="datetimeFigureOut">
              <a:rPr lang="en-US"/>
              <a:pPr>
                <a:defRPr/>
              </a:pPr>
              <a:t>9/25/2019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A99C54F-B5AF-4C9B-BE59-DD6458C3AD86}" type="slidenum">
              <a:rPr lang="en-US"/>
              <a:pPr>
                <a:defRPr/>
              </a:pPr>
              <a:t>‹#›</a:t>
            </a:fld>
            <a:endParaRPr lang="en-US" dirty="0"/>
          </a:p>
        </p:txBody>
      </p:sp>
    </p:spTree>
    <p:extLst>
      <p:ext uri="{BB962C8B-B14F-4D97-AF65-F5344CB8AC3E}">
        <p14:creationId xmlns:p14="http://schemas.microsoft.com/office/powerpoint/2010/main" val="187990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C96B9E8-EF04-4797-8F31-E77BD8A865FC}" type="datetimeFigureOut">
              <a:rPr lang="en-US"/>
              <a:pPr>
                <a:defRPr/>
              </a:pPr>
              <a:t>9/25/2019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816A66-7217-49D1-9A6C-DACA9618F380}" type="slidenum">
              <a:rPr lang="en-US"/>
              <a:pPr>
                <a:defRPr/>
              </a:pPr>
              <a:t>‹#›</a:t>
            </a:fld>
            <a:endParaRPr lang="en-US" dirty="0"/>
          </a:p>
        </p:txBody>
      </p:sp>
    </p:spTree>
    <p:extLst>
      <p:ext uri="{BB962C8B-B14F-4D97-AF65-F5344CB8AC3E}">
        <p14:creationId xmlns:p14="http://schemas.microsoft.com/office/powerpoint/2010/main" val="266156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0EAA9A-D0D0-4B44-9FC9-52CF729F3517}" type="datetimeFigureOut">
              <a:rPr lang="en-US"/>
              <a:pPr>
                <a:defRPr/>
              </a:pPr>
              <a:t>9/25/2019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AC9C9D7-C5D6-4168-8D40-DC629CDB757D}" type="slidenum">
              <a:rPr lang="en-US"/>
              <a:pPr>
                <a:defRPr/>
              </a:pPr>
              <a:t>‹#›</a:t>
            </a:fld>
            <a:endParaRPr lang="en-US" dirty="0"/>
          </a:p>
        </p:txBody>
      </p:sp>
    </p:spTree>
    <p:extLst>
      <p:ext uri="{BB962C8B-B14F-4D97-AF65-F5344CB8AC3E}">
        <p14:creationId xmlns:p14="http://schemas.microsoft.com/office/powerpoint/2010/main" val="198578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0FB21D-5F86-4817-AB8C-30237A5C1C86}" type="datetimeFigureOut">
              <a:rPr lang="en-US"/>
              <a:pPr>
                <a:defRPr/>
              </a:pPr>
              <a:t>9/25/2019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9606DDC-BD5D-4394-A75F-C994ED6A7164}" type="slidenum">
              <a:rPr lang="en-US"/>
              <a:pPr>
                <a:defRPr/>
              </a:pPr>
              <a:t>‹#›</a:t>
            </a:fld>
            <a:endParaRPr lang="en-US" dirty="0"/>
          </a:p>
        </p:txBody>
      </p:sp>
    </p:spTree>
    <p:extLst>
      <p:ext uri="{BB962C8B-B14F-4D97-AF65-F5344CB8AC3E}">
        <p14:creationId xmlns:p14="http://schemas.microsoft.com/office/powerpoint/2010/main" val="9072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5C52D1-34FF-47E1-B9A2-65F0179630C6}" type="datetimeFigureOut">
              <a:rPr lang="en-US"/>
              <a:pPr>
                <a:defRPr/>
              </a:pPr>
              <a:t>9/25/2019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4FDE0B-8480-497E-844F-04A5AF477CAB}" type="slidenum">
              <a:rPr lang="en-US"/>
              <a:pPr>
                <a:defRPr/>
              </a:pPr>
              <a:t>‹#›</a:t>
            </a:fld>
            <a:endParaRPr lang="en-US" dirty="0"/>
          </a:p>
        </p:txBody>
      </p:sp>
    </p:spTree>
    <p:extLst>
      <p:ext uri="{BB962C8B-B14F-4D97-AF65-F5344CB8AC3E}">
        <p14:creationId xmlns:p14="http://schemas.microsoft.com/office/powerpoint/2010/main" val="5742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77FA09-DE12-4F52-90BB-1908C0AC4083}" type="datetimeFigureOut">
              <a:rPr lang="en-US"/>
              <a:pPr>
                <a:defRPr/>
              </a:pPr>
              <a:t>9/25/2019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CA120C-3CAA-4CF0-8666-E41236099862}" type="slidenum">
              <a:rPr lang="en-US"/>
              <a:pPr>
                <a:defRPr/>
              </a:pPr>
              <a:t>‹#›</a:t>
            </a:fld>
            <a:endParaRPr lang="en-US" dirty="0"/>
          </a:p>
        </p:txBody>
      </p:sp>
    </p:spTree>
    <p:extLst>
      <p:ext uri="{BB962C8B-B14F-4D97-AF65-F5344CB8AC3E}">
        <p14:creationId xmlns:p14="http://schemas.microsoft.com/office/powerpoint/2010/main" val="258336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24BED1-B72E-45B4-B745-E1E89E06B3E9}" type="datetimeFigureOut">
              <a:rPr lang="en-US"/>
              <a:pPr>
                <a:defRPr/>
              </a:pPr>
              <a:t>9/25/2019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3C71DA-F872-4962-B88F-A4FC380E40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40659CBA-6EBD-4453-BCC5-FE4F543A9BC6}"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dirty="0"/>
          </a:p>
        </p:txBody>
      </p:sp>
      <p:sp>
        <p:nvSpPr>
          <p:cNvPr id="10"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dirty="0"/>
          </a:p>
        </p:txBody>
      </p:sp>
      <p:sp>
        <p:nvSpPr>
          <p:cNvPr id="11" name="Slide Number Placeholder 5"/>
          <p:cNvSpPr>
            <a:spLocks noGrp="1"/>
          </p:cNvSpPr>
          <p:nvPr>
            <p:ph type="sldNum" sz="quarter" idx="4"/>
          </p:nvPr>
        </p:nvSpPr>
        <p:spPr bwMode="auto">
          <a:xfrm>
            <a:off x="6934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rgbClr val="808080"/>
                </a:solidFill>
                <a:latin typeface="Arial Bold Italic" panose="020B0704020202090204" pitchFamily="34" charset="0"/>
              </a:defRPr>
            </a:lvl1pPr>
          </a:lstStyle>
          <a:p>
            <a:pPr eaLnBrk="0" hangingPunct="0"/>
            <a:fld id="{B3144754-3A5B-4B47-9FE1-578D283B7C5F}" type="slidenum">
              <a:rPr lang="en-US" altLang="en-US" smtClean="0">
                <a:ea typeface="MS PGothic" panose="020B0600070205080204" pitchFamily="34" charset="-128"/>
                <a:cs typeface="+mn-cs"/>
              </a:rPr>
              <a:pPr eaLnBrk="0" hangingPunct="0"/>
              <a:t>‹#›</a:t>
            </a:fld>
            <a:endParaRPr lang="en-US" altLang="en-US" sz="1400" dirty="0">
              <a:ea typeface="MS PGothic" panose="020B0600070205080204" pitchFamily="34" charset="-128"/>
              <a:cs typeface="+mn-cs"/>
            </a:endParaRPr>
          </a:p>
        </p:txBody>
      </p:sp>
    </p:spTree>
    <p:extLst>
      <p:ext uri="{BB962C8B-B14F-4D97-AF65-F5344CB8AC3E}">
        <p14:creationId xmlns:p14="http://schemas.microsoft.com/office/powerpoint/2010/main" val="648262382"/>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Lst>
  <p:hf hdr="0" ftr="0" dt="0"/>
  <p:txStyles>
    <p:title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3"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896032" y="1124744"/>
            <a:ext cx="7385274" cy="2016224"/>
          </a:xfrm>
        </p:spPr>
        <p:txBody>
          <a:bodyPr rtlCol="0">
            <a:normAutofit fontScale="90000"/>
          </a:bodyPr>
          <a:lstStyle/>
          <a:p>
            <a:pPr eaLnBrk="1" fontAlgn="auto" hangingPunct="1">
              <a:spcAft>
                <a:spcPts val="0"/>
              </a:spcAft>
              <a:defRPr/>
            </a:pPr>
            <a:r>
              <a:rPr lang="en-ZA" sz="3600" dirty="0">
                <a:solidFill>
                  <a:schemeClr val="bg1"/>
                </a:solidFill>
                <a:latin typeface="Arial Bold" pitchFamily="34" charset="0"/>
                <a:ea typeface="Osaka"/>
                <a:cs typeface="Osaka"/>
              </a:rPr>
              <a:t/>
            </a:r>
            <a:br>
              <a:rPr lang="en-ZA" sz="3600" dirty="0">
                <a:solidFill>
                  <a:schemeClr val="bg1"/>
                </a:solidFill>
                <a:latin typeface="Arial Bold" pitchFamily="34" charset="0"/>
                <a:ea typeface="Osaka"/>
                <a:cs typeface="Osaka"/>
              </a:rPr>
            </a:br>
            <a:r>
              <a:rPr lang="en-ZA" sz="3100" i="1" dirty="0">
                <a:solidFill>
                  <a:schemeClr val="bg1"/>
                </a:solidFill>
                <a:latin typeface="Arial Bold" pitchFamily="34" charset="0"/>
                <a:ea typeface="Osaka"/>
                <a:cs typeface="Osaka"/>
              </a:rPr>
              <a:t>m</a:t>
            </a:r>
            <a:r>
              <a:rPr lang="en-ZA" sz="3100" dirty="0">
                <a:solidFill>
                  <a:schemeClr val="bg1"/>
                </a:solidFill>
                <a:latin typeface="Arial Bold" pitchFamily="34" charset="0"/>
                <a:ea typeface="Osaka"/>
                <a:cs typeface="Osaka"/>
              </a:rPr>
              <a:t>SCOA</a:t>
            </a:r>
            <a:br>
              <a:rPr lang="en-ZA" sz="3100" dirty="0">
                <a:solidFill>
                  <a:schemeClr val="bg1"/>
                </a:solidFill>
                <a:latin typeface="Arial Bold" pitchFamily="34" charset="0"/>
                <a:ea typeface="Osaka"/>
                <a:cs typeface="Osaka"/>
              </a:rPr>
            </a:br>
            <a:r>
              <a:rPr lang="en-ZA" sz="3100" dirty="0">
                <a:solidFill>
                  <a:schemeClr val="bg1"/>
                </a:solidFill>
                <a:latin typeface="Arial Bold" pitchFamily="34" charset="0"/>
                <a:ea typeface="Osaka"/>
                <a:cs typeface="Osaka"/>
              </a:rPr>
              <a:t> Version </a:t>
            </a:r>
            <a:r>
              <a:rPr lang="en-ZA" sz="3100" dirty="0" smtClean="0">
                <a:solidFill>
                  <a:schemeClr val="bg1"/>
                </a:solidFill>
                <a:latin typeface="Arial Bold" pitchFamily="34" charset="0"/>
                <a:ea typeface="Osaka"/>
                <a:cs typeface="Osaka"/>
              </a:rPr>
              <a:t>6.3</a:t>
            </a:r>
            <a:r>
              <a:rPr lang="en-ZA" sz="3100" dirty="0">
                <a:solidFill>
                  <a:schemeClr val="bg1"/>
                </a:solidFill>
                <a:latin typeface="Arial Bold" pitchFamily="34" charset="0"/>
                <a:ea typeface="Osaka"/>
                <a:cs typeface="Osaka"/>
              </a:rPr>
              <a:t/>
            </a:r>
            <a:br>
              <a:rPr lang="en-ZA" sz="3100" dirty="0">
                <a:solidFill>
                  <a:schemeClr val="bg1"/>
                </a:solidFill>
                <a:latin typeface="Arial Bold" pitchFamily="34" charset="0"/>
                <a:ea typeface="Osaka"/>
                <a:cs typeface="Osaka"/>
              </a:rPr>
            </a:br>
            <a:r>
              <a:rPr lang="en-ZA" sz="3100" dirty="0">
                <a:solidFill>
                  <a:schemeClr val="bg1"/>
                </a:solidFill>
                <a:latin typeface="Arial Bold" pitchFamily="34" charset="0"/>
                <a:ea typeface="Osaka"/>
                <a:cs typeface="Osaka"/>
              </a:rPr>
              <a:t>Change Requests</a:t>
            </a:r>
            <a:endParaRPr lang="en-US" sz="3100" dirty="0">
              <a:latin typeface="Arial Bold" pitchFamily="1" charset="0"/>
              <a:ea typeface="Osaka" pitchFamily="1" charset="-128"/>
            </a:endParaRPr>
          </a:p>
        </p:txBody>
      </p:sp>
      <p:sp>
        <p:nvSpPr>
          <p:cNvPr id="3" name="TextBox 2">
            <a:extLst>
              <a:ext uri="{FF2B5EF4-FFF2-40B4-BE49-F238E27FC236}">
                <a16:creationId xmlns:a16="http://schemas.microsoft.com/office/drawing/2014/main" id="{2BE54608-5B9E-4CF6-A1CE-86BED23C673A}"/>
              </a:ext>
            </a:extLst>
          </p:cNvPr>
          <p:cNvSpPr txBox="1"/>
          <p:nvPr/>
        </p:nvSpPr>
        <p:spPr>
          <a:xfrm>
            <a:off x="4588669" y="4956321"/>
            <a:ext cx="4361771" cy="307777"/>
          </a:xfrm>
          <a:prstGeom prst="rect">
            <a:avLst/>
          </a:prstGeom>
          <a:noFill/>
        </p:spPr>
        <p:txBody>
          <a:bodyPr wrap="none" rtlCol="0">
            <a:spAutoFit/>
          </a:bodyPr>
          <a:lstStyle/>
          <a:p>
            <a:r>
              <a:rPr lang="en-ZA" sz="1400" dirty="0">
                <a:solidFill>
                  <a:schemeClr val="bg1"/>
                </a:solidFill>
              </a:rPr>
              <a:t>Presented by National Treasury: </a:t>
            </a:r>
            <a:r>
              <a:rPr lang="en-ZA" sz="1400" dirty="0" smtClean="0">
                <a:solidFill>
                  <a:schemeClr val="bg1"/>
                </a:solidFill>
              </a:rPr>
              <a:t>25 September 2019</a:t>
            </a:r>
            <a:endParaRPr lang="en-ZA"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070665"/>
            <a:ext cx="9293927" cy="3139321"/>
          </a:xfrm>
          <a:prstGeom prst="rect">
            <a:avLst/>
          </a:prstGeom>
        </p:spPr>
        <p:txBody>
          <a:bodyPr wrap="square">
            <a:spAutoFit/>
          </a:bodyPr>
          <a:lstStyle/>
          <a:p>
            <a:pPr marL="685800" indent="-285750" algn="just">
              <a:buFont typeface="Wingdings" panose="05000000000000000000" pitchFamily="2" charset="2"/>
              <a:buChar char="Ø"/>
            </a:pPr>
            <a:r>
              <a:rPr lang="en-ZA" b="1" dirty="0" smtClean="0">
                <a:solidFill>
                  <a:srgbClr val="000000"/>
                </a:solidFill>
                <a:latin typeface="Arial" charset="0"/>
              </a:rPr>
              <a:t>8903:</a:t>
            </a:r>
            <a:r>
              <a:rPr lang="en-ZA" dirty="0" smtClean="0">
                <a:solidFill>
                  <a:srgbClr val="000000"/>
                </a:solidFill>
                <a:latin typeface="Arial" charset="0"/>
              </a:rPr>
              <a:t> </a:t>
            </a:r>
            <a:r>
              <a:rPr lang="en-GB" dirty="0">
                <a:latin typeface="+mn-lt"/>
              </a:rPr>
              <a:t>Refer to lines 2484 to 2606 on ITEM Assets on </a:t>
            </a:r>
            <a:r>
              <a:rPr lang="en-GB" dirty="0" smtClean="0">
                <a:latin typeface="+mn-lt"/>
              </a:rPr>
              <a:t>version </a:t>
            </a:r>
            <a:r>
              <a:rPr lang="en-GB" dirty="0">
                <a:latin typeface="+mn-lt"/>
              </a:rPr>
              <a:t>6.2 and carried over to version 6.3. Definitions are repeated on several lines. Example: “</a:t>
            </a:r>
            <a:r>
              <a:rPr lang="en-GB" dirty="0" err="1">
                <a:latin typeface="+mn-lt"/>
              </a:rPr>
              <a:t>Assets:Current</a:t>
            </a:r>
            <a:r>
              <a:rPr lang="en-GB" dirty="0">
                <a:latin typeface="+mn-lt"/>
              </a:rPr>
              <a:t> </a:t>
            </a:r>
            <a:r>
              <a:rPr lang="en-GB" dirty="0" err="1">
                <a:latin typeface="+mn-lt"/>
              </a:rPr>
              <a:t>Assets:Trade</a:t>
            </a:r>
            <a:r>
              <a:rPr lang="en-GB" dirty="0">
                <a:latin typeface="+mn-lt"/>
              </a:rPr>
              <a:t> and other Receivables from Exchange </a:t>
            </a:r>
            <a:r>
              <a:rPr lang="en-GB" dirty="0" err="1">
                <a:latin typeface="+mn-lt"/>
              </a:rPr>
              <a:t>Transactions:Prepayments</a:t>
            </a:r>
            <a:r>
              <a:rPr lang="en-GB" dirty="0">
                <a:latin typeface="+mn-lt"/>
              </a:rPr>
              <a:t> and </a:t>
            </a:r>
            <a:r>
              <a:rPr lang="en-GB" dirty="0" err="1">
                <a:latin typeface="+mn-lt"/>
              </a:rPr>
              <a:t>Advances:Insurance:Opening</a:t>
            </a:r>
            <a:r>
              <a:rPr lang="en-GB" dirty="0">
                <a:latin typeface="+mn-lt"/>
              </a:rPr>
              <a:t> Balance” – The definition reads “Opening balance from prior period pertaining to Trade Services Debtors: Electricity. This is not correct, as it the item relates to Insurance advances and not Electricity. The same applies to the Monthly Billing, Interest Charge, Prior Period Corrections and Recognised, Collections and Debt Write-off definitions. The error on the definitions continues on Interest, Rent, Recoveries from Staff, Subsistence and Travel, Taxes and Levies other than Income Tax, Annual Licence Fees, Subscriptions and Maintenance Contracts. </a:t>
            </a:r>
            <a:endParaRPr lang="en-ZA" dirty="0">
              <a:latin typeface="Arial Narrow" panose="020B0606020202030204" pitchFamily="34" charset="0"/>
            </a:endParaRPr>
          </a:p>
        </p:txBody>
      </p:sp>
      <p:sp>
        <p:nvSpPr>
          <p:cNvPr id="3" name="Rectangle 2"/>
          <p:cNvSpPr/>
          <p:nvPr/>
        </p:nvSpPr>
        <p:spPr bwMode="auto">
          <a:xfrm>
            <a:off x="395536" y="4653136"/>
            <a:ext cx="8513341" cy="115212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just" eaLnBrk="0" hangingPunct="0"/>
            <a:r>
              <a:rPr kumimoji="0" lang="en-ZA" b="0" i="0" u="none" strike="noStrike" cap="none" normalizeH="0" baseline="0" dirty="0" smtClean="0">
                <a:ln>
                  <a:noFill/>
                </a:ln>
                <a:solidFill>
                  <a:schemeClr val="tx1"/>
                </a:solidFill>
                <a:effectLst/>
                <a:latin typeface="Arial" charset="0"/>
                <a:ea typeface="ＭＳ Ｐゴシック" pitchFamily="1" charset="-128"/>
              </a:rPr>
              <a:t>Solution: Amend</a:t>
            </a:r>
            <a:r>
              <a:rPr kumimoji="0" lang="en-ZA" b="0" i="0" u="none" strike="noStrike" cap="none" normalizeH="0" dirty="0" smtClean="0">
                <a:ln>
                  <a:noFill/>
                </a:ln>
                <a:solidFill>
                  <a:schemeClr val="tx1"/>
                </a:solidFill>
                <a:effectLst/>
                <a:latin typeface="Arial" charset="0"/>
                <a:ea typeface="ＭＳ Ｐゴシック" pitchFamily="1" charset="-128"/>
              </a:rPr>
              <a:t> the definition for prepayments and advances </a:t>
            </a:r>
            <a:r>
              <a:rPr lang="en-ZA" dirty="0" smtClean="0">
                <a:latin typeface="Arial" charset="0"/>
                <a:ea typeface="ＭＳ Ｐゴシック" pitchFamily="1" charset="-128"/>
              </a:rPr>
              <a:t>for opening balances on </a:t>
            </a:r>
            <a:r>
              <a:rPr lang="en-ZA" dirty="0">
                <a:solidFill>
                  <a:schemeClr val="tx1"/>
                </a:solidFill>
                <a:latin typeface="Arial" charset="0"/>
                <a:ea typeface="ＭＳ Ｐゴシック" pitchFamily="1" charset="-128"/>
              </a:rPr>
              <a:t>I</a:t>
            </a:r>
            <a:r>
              <a:rPr kumimoji="0" lang="en-ZA" b="0" i="0" u="none" strike="noStrike" cap="none" normalizeH="0" dirty="0" smtClean="0">
                <a:ln>
                  <a:noFill/>
                </a:ln>
                <a:solidFill>
                  <a:schemeClr val="tx1"/>
                </a:solidFill>
                <a:effectLst/>
                <a:latin typeface="Arial" charset="0"/>
                <a:ea typeface="ＭＳ Ｐゴシック" pitchFamily="1" charset="-128"/>
              </a:rPr>
              <a:t>nsurance, Interest, Rent, </a:t>
            </a:r>
            <a:r>
              <a:rPr lang="en-GB" dirty="0">
                <a:solidFill>
                  <a:schemeClr val="tx1"/>
                </a:solidFill>
                <a:latin typeface="Arial" charset="0"/>
                <a:ea typeface="ＭＳ Ｐゴシック" pitchFamily="1" charset="-128"/>
              </a:rPr>
              <a:t>Recoveries from Staff, Subsistence and Travel, Taxes and Levies other than Income Tax, Annual Licence Fees, Subscriptions and Maintenance Contracts. </a:t>
            </a:r>
          </a:p>
          <a:p>
            <a:pPr marL="0" marR="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dirty="0" smtClean="0">
                <a:ln>
                  <a:noFill/>
                </a:ln>
                <a:solidFill>
                  <a:schemeClr val="tx1"/>
                </a:solidFill>
                <a:effectLst/>
                <a:latin typeface="Arial" charset="0"/>
                <a:ea typeface="ＭＳ Ｐゴシック" pitchFamily="1" charset="-128"/>
              </a:rPr>
              <a:t> </a:t>
            </a:r>
            <a:endParaRPr kumimoji="0" lang="en-ZA"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177870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 (8903 </a:t>
            </a:r>
            <a:r>
              <a:rPr lang="en-ZA" altLang="en-US" b="1" dirty="0" err="1" smtClean="0">
                <a:latin typeface="Arial" panose="020B0604020202020204" pitchFamily="34" charset="0"/>
              </a:rPr>
              <a:t>cont</a:t>
            </a:r>
            <a:r>
              <a:rPr lang="en-ZA" altLang="en-US" b="1" dirty="0" smtClean="0">
                <a:latin typeface="Arial" panose="020B0604020202020204" pitchFamily="34" charset="0"/>
              </a:rPr>
              <a:t>…)</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2608" y="1244890"/>
            <a:ext cx="4541400" cy="4056318"/>
          </a:xfrm>
          <a:prstGeom prst="rect">
            <a:avLst/>
          </a:prstGeom>
        </p:spPr>
      </p:pic>
      <p:pic>
        <p:nvPicPr>
          <p:cNvPr id="4" name="Picture 3"/>
          <p:cNvPicPr>
            <a:picLocks noChangeAspect="1"/>
          </p:cNvPicPr>
          <p:nvPr/>
        </p:nvPicPr>
        <p:blipFill>
          <a:blip r:embed="rId3"/>
          <a:stretch>
            <a:fillRect/>
          </a:stretch>
        </p:blipFill>
        <p:spPr>
          <a:xfrm>
            <a:off x="4788024" y="1244890"/>
            <a:ext cx="4248471" cy="4056318"/>
          </a:xfrm>
          <a:prstGeom prst="rect">
            <a:avLst/>
          </a:prstGeom>
        </p:spPr>
      </p:pic>
      <p:sp>
        <p:nvSpPr>
          <p:cNvPr id="2" name="Rectangle 1"/>
          <p:cNvSpPr/>
          <p:nvPr/>
        </p:nvSpPr>
        <p:spPr bwMode="auto">
          <a:xfrm>
            <a:off x="1691680" y="4437112"/>
            <a:ext cx="2952328" cy="36004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6186777" y="4437112"/>
            <a:ext cx="2952328" cy="36004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7762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Revenue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8560" y="872492"/>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070665"/>
            <a:ext cx="9396536" cy="923330"/>
          </a:xfrm>
          <a:prstGeom prst="rect">
            <a:avLst/>
          </a:prstGeom>
        </p:spPr>
        <p:txBody>
          <a:bodyPr wrap="square">
            <a:spAutoFit/>
          </a:bodyPr>
          <a:lstStyle/>
          <a:p>
            <a:pPr marL="685800" indent="-285750">
              <a:buFont typeface="Wingdings" panose="05000000000000000000" pitchFamily="2" charset="2"/>
              <a:buChar char="Ø"/>
            </a:pPr>
            <a:r>
              <a:rPr lang="en-ZA" b="1" dirty="0" smtClean="0">
                <a:solidFill>
                  <a:srgbClr val="000000"/>
                </a:solidFill>
                <a:latin typeface="Arial" charset="0"/>
              </a:rPr>
              <a:t>8916:</a:t>
            </a:r>
            <a:r>
              <a:rPr lang="en-ZA" dirty="0" smtClean="0">
                <a:solidFill>
                  <a:srgbClr val="000000"/>
                </a:solidFill>
                <a:latin typeface="Arial" charset="0"/>
              </a:rPr>
              <a:t> </a:t>
            </a:r>
            <a:r>
              <a:rPr lang="en-GB" dirty="0">
                <a:solidFill>
                  <a:srgbClr val="000000"/>
                </a:solidFill>
                <a:latin typeface="Arial" charset="0"/>
              </a:rPr>
              <a:t>Municipalities in Mpumalanga are agents for the Department of Safety and Security with the license fees, etc. and not the Department of Public Works, Roads and Transport as is currently the case on the </a:t>
            </a:r>
            <a:r>
              <a:rPr lang="en-GB" dirty="0" err="1">
                <a:solidFill>
                  <a:srgbClr val="000000"/>
                </a:solidFill>
                <a:latin typeface="Arial" charset="0"/>
              </a:rPr>
              <a:t>mSCOA</a:t>
            </a:r>
            <a:r>
              <a:rPr lang="en-GB" dirty="0">
                <a:solidFill>
                  <a:srgbClr val="000000"/>
                </a:solidFill>
                <a:latin typeface="Arial" charset="0"/>
              </a:rPr>
              <a:t>.</a:t>
            </a:r>
            <a:endParaRPr lang="en-ZA" dirty="0">
              <a:solidFill>
                <a:srgbClr val="000000"/>
              </a:solidFill>
              <a:latin typeface="Arial" charset="0"/>
            </a:endParaRPr>
          </a:p>
        </p:txBody>
      </p:sp>
      <p:pic>
        <p:nvPicPr>
          <p:cNvPr id="3" name="Picture 2"/>
          <p:cNvPicPr>
            <a:picLocks noChangeAspect="1"/>
          </p:cNvPicPr>
          <p:nvPr/>
        </p:nvPicPr>
        <p:blipFill>
          <a:blip r:embed="rId2"/>
          <a:stretch>
            <a:fillRect/>
          </a:stretch>
        </p:blipFill>
        <p:spPr>
          <a:xfrm>
            <a:off x="3203847" y="2102140"/>
            <a:ext cx="5729023" cy="3981519"/>
          </a:xfrm>
          <a:prstGeom prst="rect">
            <a:avLst/>
          </a:prstGeom>
        </p:spPr>
      </p:pic>
      <p:sp>
        <p:nvSpPr>
          <p:cNvPr id="4" name="TextBox 3"/>
          <p:cNvSpPr txBox="1"/>
          <p:nvPr/>
        </p:nvSpPr>
        <p:spPr>
          <a:xfrm>
            <a:off x="179512" y="2276872"/>
            <a:ext cx="28132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ZA" b="1" dirty="0" smtClean="0"/>
              <a:t>Solution</a:t>
            </a:r>
            <a:r>
              <a:rPr lang="en-ZA" dirty="0" smtClean="0"/>
              <a:t>: Change the name to be “Provincial Department of Safety and Security”.</a:t>
            </a:r>
            <a:endParaRPr lang="en-ZA" dirty="0"/>
          </a:p>
        </p:txBody>
      </p:sp>
      <p:sp>
        <p:nvSpPr>
          <p:cNvPr id="6" name="Rectangle 5"/>
          <p:cNvSpPr/>
          <p:nvPr/>
        </p:nvSpPr>
        <p:spPr bwMode="auto">
          <a:xfrm>
            <a:off x="3779912" y="5733256"/>
            <a:ext cx="4032448" cy="35040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64993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Liabilities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30228" y="1063521"/>
            <a:ext cx="9374228" cy="646331"/>
          </a:xfrm>
          <a:prstGeom prst="rect">
            <a:avLst/>
          </a:prstGeom>
        </p:spPr>
        <p:txBody>
          <a:bodyPr wrap="square">
            <a:spAutoFit/>
          </a:bodyPr>
          <a:lstStyle/>
          <a:p>
            <a:pPr marL="400050" lvl="0" algn="just">
              <a:buFont typeface="Wingdings" panose="05000000000000000000" pitchFamily="2" charset="2"/>
              <a:buChar char="Ø"/>
            </a:pPr>
            <a:r>
              <a:rPr lang="en-ZA" b="1" dirty="0">
                <a:solidFill>
                  <a:srgbClr val="000000"/>
                </a:solidFill>
                <a:latin typeface="Arial" charset="0"/>
              </a:rPr>
              <a:t>  </a:t>
            </a:r>
            <a:r>
              <a:rPr lang="en-ZA" b="1" dirty="0" smtClean="0">
                <a:solidFill>
                  <a:srgbClr val="000000"/>
                </a:solidFill>
                <a:latin typeface="Arial" charset="0"/>
              </a:rPr>
              <a:t>8935: </a:t>
            </a:r>
            <a:r>
              <a:rPr lang="en-GB" dirty="0"/>
              <a:t>New Posting Levels as per V6.3 not provided for: DC 31 - Nkangala c6b2e425-7e61-42c8-8cc8-cd9b8d3b406b Transfers and Subsidies / Payables </a:t>
            </a:r>
            <a:r>
              <a:rPr lang="en-ZA" dirty="0" smtClean="0"/>
              <a:t>                  </a:t>
            </a:r>
            <a:endParaRPr lang="en-ZA" dirty="0">
              <a:solidFill>
                <a:srgbClr val="000000"/>
              </a:solidFill>
              <a:latin typeface="Arial" charset="0"/>
            </a:endParaRPr>
          </a:p>
        </p:txBody>
      </p:sp>
      <p:pic>
        <p:nvPicPr>
          <p:cNvPr id="3" name="Picture 2"/>
          <p:cNvPicPr>
            <a:picLocks noChangeAspect="1"/>
          </p:cNvPicPr>
          <p:nvPr/>
        </p:nvPicPr>
        <p:blipFill>
          <a:blip r:embed="rId2"/>
          <a:stretch>
            <a:fillRect/>
          </a:stretch>
        </p:blipFill>
        <p:spPr>
          <a:xfrm>
            <a:off x="3203848" y="1895222"/>
            <a:ext cx="5322168" cy="4164165"/>
          </a:xfrm>
          <a:prstGeom prst="rect">
            <a:avLst/>
          </a:prstGeom>
        </p:spPr>
      </p:pic>
      <p:sp>
        <p:nvSpPr>
          <p:cNvPr id="10" name="TextBox 9"/>
          <p:cNvSpPr txBox="1"/>
          <p:nvPr/>
        </p:nvSpPr>
        <p:spPr>
          <a:xfrm>
            <a:off x="251520" y="1988840"/>
            <a:ext cx="216024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b="1" dirty="0" smtClean="0"/>
              <a:t>Solution</a:t>
            </a:r>
            <a:r>
              <a:rPr lang="en-ZA" dirty="0" smtClean="0"/>
              <a:t>: Create “Infrastructure” and “Capacity building and other” items in the structure for DC 31.</a:t>
            </a:r>
            <a:endParaRPr lang="en-ZA" dirty="0"/>
          </a:p>
        </p:txBody>
      </p:sp>
    </p:spTree>
    <p:extLst>
      <p:ext uri="{BB962C8B-B14F-4D97-AF65-F5344CB8AC3E}">
        <p14:creationId xmlns:p14="http://schemas.microsoft.com/office/powerpoint/2010/main" val="341879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cs typeface="Osaka"/>
              </a:rPr>
              <a:t>OAG CONSULTATION</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94393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070665"/>
            <a:ext cx="9293927" cy="646331"/>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8876:</a:t>
            </a:r>
            <a:r>
              <a:rPr kumimoji="0" lang="en-ZA" sz="1800" b="0" i="0" u="none" strike="noStrike" kern="1200" cap="none" spc="0" normalizeH="0" baseline="0" noProof="0" dirty="0" smtClean="0">
                <a:ln>
                  <a:noFill/>
                </a:ln>
                <a:solidFill>
                  <a:srgbClr val="000000"/>
                </a:solidFill>
                <a:effectLst/>
                <a:uLnTx/>
                <a:uFillTx/>
                <a:latin typeface="Arial" charset="0"/>
                <a:ea typeface="+mn-ea"/>
                <a:cs typeface="Arial" pitchFamily="34" charset="0"/>
              </a:rPr>
              <a:t> </a:t>
            </a:r>
            <a:r>
              <a:rPr lang="en-GB" dirty="0">
                <a:solidFill>
                  <a:srgbClr val="000000"/>
                </a:solidFill>
              </a:rPr>
              <a:t>Add Impairment Accounts for Current Assets Trade and other Receivables from Exchange Transactions / Prepayments and Advance / Training</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
        <p:nvSpPr>
          <p:cNvPr id="3" name="Rectangle 2"/>
          <p:cNvSpPr/>
          <p:nvPr/>
        </p:nvSpPr>
        <p:spPr bwMode="auto">
          <a:xfrm>
            <a:off x="395536" y="4653136"/>
            <a:ext cx="8513341" cy="115212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Impairment of prepayments on training is bad practice,</a:t>
            </a:r>
            <a:r>
              <a:rPr kumimoji="0" lang="en-ZA" sz="1800" b="0" i="0" u="none" strike="noStrike" kern="1200" cap="none" spc="0" normalizeH="0" noProof="0" dirty="0" smtClean="0">
                <a:ln>
                  <a:noFill/>
                </a:ln>
                <a:solidFill>
                  <a:srgbClr val="000000"/>
                </a:solidFill>
                <a:effectLst/>
                <a:uLnTx/>
                <a:uFillTx/>
                <a:latin typeface="Arial" charset="0"/>
                <a:ea typeface="ＭＳ Ｐゴシック" pitchFamily="1" charset="-128"/>
                <a:cs typeface="+mn-cs"/>
              </a:rPr>
              <a:t> the municipality must recover the money from the service provider. Since it is bad practice, </a:t>
            </a:r>
            <a:r>
              <a:rPr lang="en-GB" dirty="0" smtClean="0">
                <a:solidFill>
                  <a:srgbClr val="000000"/>
                </a:solidFill>
                <a:latin typeface="Arial" charset="0"/>
                <a:ea typeface="ＭＳ Ｐゴシック" pitchFamily="1" charset="-128"/>
              </a:rPr>
              <a:t>debt </a:t>
            </a:r>
            <a:r>
              <a:rPr lang="en-GB" dirty="0">
                <a:solidFill>
                  <a:srgbClr val="000000"/>
                </a:solidFill>
                <a:latin typeface="Arial" charset="0"/>
                <a:ea typeface="ＭＳ Ｐゴシック" pitchFamily="1" charset="-128"/>
              </a:rPr>
              <a:t>write off under training </a:t>
            </a:r>
            <a:r>
              <a:rPr lang="en-GB" dirty="0" smtClean="0">
                <a:solidFill>
                  <a:srgbClr val="000000"/>
                </a:solidFill>
                <a:latin typeface="Arial" charset="0"/>
                <a:ea typeface="ＭＳ Ｐゴシック" pitchFamily="1" charset="-128"/>
              </a:rPr>
              <a:t>must be removed from </a:t>
            </a:r>
            <a:r>
              <a:rPr lang="en-GB" dirty="0">
                <a:solidFill>
                  <a:srgbClr val="000000"/>
                </a:solidFill>
                <a:latin typeface="Arial" charset="0"/>
                <a:ea typeface="ＭＳ Ｐゴシック" pitchFamily="1" charset="-128"/>
              </a:rPr>
              <a:t>the </a:t>
            </a:r>
            <a:r>
              <a:rPr lang="en-GB" dirty="0" smtClean="0">
                <a:solidFill>
                  <a:srgbClr val="000000"/>
                </a:solidFill>
                <a:latin typeface="Arial" charset="0"/>
                <a:ea typeface="ＭＳ Ｐゴシック" pitchFamily="1" charset="-128"/>
              </a:rPr>
              <a:t>chart.</a:t>
            </a:r>
            <a:endPar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474757" y="1772751"/>
            <a:ext cx="7829550" cy="2733675"/>
          </a:xfrm>
          <a:prstGeom prst="rect">
            <a:avLst/>
          </a:prstGeom>
        </p:spPr>
      </p:pic>
    </p:spTree>
    <p:extLst>
      <p:ext uri="{BB962C8B-B14F-4D97-AF65-F5344CB8AC3E}">
        <p14:creationId xmlns:p14="http://schemas.microsoft.com/office/powerpoint/2010/main" val="44527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t>
            </a:r>
            <a:r>
              <a:rPr lang="en-ZA" altLang="en-US" b="1" dirty="0" smtClean="0">
                <a:latin typeface="Arial" panose="020B0604020202020204" pitchFamily="34" charset="0"/>
              </a:rPr>
              <a:t>Liabilities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070665"/>
            <a:ext cx="9293927" cy="2031325"/>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8941</a:t>
            </a:r>
            <a:r>
              <a:rPr kumimoji="0" lang="en-ZA" sz="1800" b="1" i="0" u="none" strike="noStrike" kern="1200" cap="none" spc="0" normalizeH="0" noProof="0" dirty="0" smtClean="0">
                <a:ln>
                  <a:noFill/>
                </a:ln>
                <a:solidFill>
                  <a:srgbClr val="000000"/>
                </a:solidFill>
                <a:effectLst/>
                <a:uLnTx/>
                <a:uFillTx/>
                <a:latin typeface="Arial" charset="0"/>
                <a:ea typeface="+mn-ea"/>
                <a:cs typeface="Arial" pitchFamily="34" charset="0"/>
              </a:rPr>
              <a:t> &amp; 8880</a:t>
            </a: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a:t>
            </a:r>
            <a:r>
              <a:rPr kumimoji="0" lang="en-ZA" sz="1800" b="0" i="0" u="none" strike="noStrike" kern="1200" cap="none" spc="0" normalizeH="0" baseline="0" noProof="0" dirty="0" smtClean="0">
                <a:ln>
                  <a:noFill/>
                </a:ln>
                <a:solidFill>
                  <a:srgbClr val="000000"/>
                </a:solidFill>
                <a:effectLst/>
                <a:uLnTx/>
                <a:uFillTx/>
                <a:latin typeface="Arial" charset="0"/>
                <a:ea typeface="+mn-ea"/>
                <a:cs typeface="Arial" pitchFamily="34" charset="0"/>
              </a:rPr>
              <a:t> </a:t>
            </a:r>
            <a:r>
              <a:rPr lang="en-GB" dirty="0">
                <a:solidFill>
                  <a:srgbClr val="000000"/>
                </a:solidFill>
              </a:rPr>
              <a:t>Add a Current Liabilities Payables and Accruals for Guarantees. This is different to "Retention Fees". Contractors maybe required to provide a guarantee in monetary value to the municipality to secure delivery of critical risk areas within a specified time. This is money received by the municipality that should be retained for refunding thee contractor at completion either completing the project. Retention Fees is an amount withhold from the payments made to the contractor for the successful commissioning of the project.</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
        <p:nvSpPr>
          <p:cNvPr id="3" name="Rectangle 2"/>
          <p:cNvSpPr/>
          <p:nvPr/>
        </p:nvSpPr>
        <p:spPr bwMode="auto">
          <a:xfrm>
            <a:off x="378416" y="3123027"/>
            <a:ext cx="8513341" cy="289826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a:t>
            </a:r>
            <a:r>
              <a:rPr lang="en-GB" dirty="0">
                <a:solidFill>
                  <a:srgbClr val="000000"/>
                </a:solidFill>
                <a:latin typeface="Arial" charset="0"/>
                <a:ea typeface="ＭＳ Ｐゴシック" pitchFamily="1" charset="-128"/>
              </a:rPr>
              <a:t>In accordance to GRAP Standard 19 and 9; A retention is an amount withheld by a municipality at the inception of a contract at which will be realised by the contractor at the completion and the issuing of a certificate of completion by a registered quantity </a:t>
            </a:r>
            <a:r>
              <a:rPr lang="en-GB" dirty="0" smtClean="0">
                <a:solidFill>
                  <a:srgbClr val="000000"/>
                </a:solidFill>
                <a:latin typeface="Arial" charset="0"/>
                <a:ea typeface="ＭＳ Ｐゴシック" pitchFamily="1" charset="-128"/>
              </a:rPr>
              <a:t>surveyor</a:t>
            </a:r>
            <a:r>
              <a:rPr lang="en-GB" dirty="0">
                <a:solidFill>
                  <a:srgbClr val="000000"/>
                </a:solidFill>
                <a:latin typeface="Arial" charset="0"/>
                <a:ea typeface="ＭＳ Ｐゴシック" pitchFamily="1" charset="-128"/>
              </a:rPr>
              <a:t>. A guarantee is a formal pledge or assurance (typically in writing) that certain conditions will be fulfilled, especially that a product will be repaired or replaced if not of a specified quality and durability. A guarantee in the books of the municipality will be initially recognised as a contingent asset. Therefore the transaction would constitute a provision and cannot be transacted on the system but will be disclosed on the notes of the financial statements. In conclusion a line item is not required for guarantees.</a:t>
            </a:r>
            <a:endPar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655324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Consolidation</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070665"/>
            <a:ext cx="9293927" cy="646331"/>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8881 &amp; 8883:</a:t>
            </a:r>
            <a:r>
              <a:rPr lang="en-GB" dirty="0">
                <a:solidFill>
                  <a:srgbClr val="000000"/>
                </a:solidFill>
                <a:latin typeface="Arial" charset="0"/>
              </a:rPr>
              <a:t>Consolidation elimination guidelines are required to ensure that consolidated reporting is correct at a control entity </a:t>
            </a:r>
            <a:r>
              <a:rPr lang="en-GB" dirty="0" smtClean="0">
                <a:solidFill>
                  <a:srgbClr val="000000"/>
                </a:solidFill>
                <a:latin typeface="Arial" charset="0"/>
              </a:rPr>
              <a:t>level.</a:t>
            </a:r>
            <a:endParaRPr kumimoji="0" lang="en-ZA" sz="1800" i="0" u="none" strike="noStrike" kern="1200" cap="none" spc="0" normalizeH="0" baseline="0" noProof="0" dirty="0">
              <a:ln>
                <a:noFill/>
              </a:ln>
              <a:solidFill>
                <a:srgbClr val="000000"/>
              </a:solidFill>
              <a:effectLst/>
              <a:uLnTx/>
              <a:uFillTx/>
              <a:latin typeface="Arial Narrow" panose="020B0606020202030204" pitchFamily="34" charset="0"/>
            </a:endParaRPr>
          </a:p>
        </p:txBody>
      </p:sp>
      <p:sp>
        <p:nvSpPr>
          <p:cNvPr id="3" name="Rectangle 2"/>
          <p:cNvSpPr/>
          <p:nvPr/>
        </p:nvSpPr>
        <p:spPr bwMode="auto">
          <a:xfrm>
            <a:off x="179512" y="2447625"/>
            <a:ext cx="8729365" cy="162944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lang="en-ZA" dirty="0">
                <a:solidFill>
                  <a:srgbClr val="000000"/>
                </a:solidFill>
                <a:latin typeface="Arial" charset="0"/>
                <a:ea typeface="ＭＳ Ｐゴシック" pitchFamily="1" charset="-128"/>
              </a:rPr>
              <a:t>: OAG to </a:t>
            </a:r>
            <a:r>
              <a:rPr lang="en-ZA" dirty="0" smtClean="0">
                <a:solidFill>
                  <a:srgbClr val="000000"/>
                </a:solidFill>
                <a:latin typeface="Arial" charset="0"/>
                <a:ea typeface="ＭＳ Ｐゴシック" pitchFamily="1" charset="-128"/>
              </a:rPr>
              <a:t>confirm whether a consolidation guideline exists that can be shared with municipalities.</a:t>
            </a:r>
          </a:p>
          <a:p>
            <a:pPr lvl="0" algn="just" eaLnBrk="0" hangingPunct="0"/>
            <a:endParaRPr lang="en-ZA" dirty="0">
              <a:solidFill>
                <a:srgbClr val="000000"/>
              </a:solidFill>
              <a:latin typeface="Arial" charset="0"/>
              <a:ea typeface="ＭＳ Ｐゴシック" pitchFamily="1" charset="-128"/>
            </a:endParaRPr>
          </a:p>
          <a:p>
            <a:pPr lvl="0" algn="just" eaLnBrk="0" hangingPunct="0"/>
            <a:r>
              <a:rPr lang="en-ZA" dirty="0" smtClean="0">
                <a:solidFill>
                  <a:srgbClr val="000000"/>
                </a:solidFill>
                <a:latin typeface="Arial" charset="0"/>
                <a:ea typeface="ＭＳ Ｐゴシック" pitchFamily="1" charset="-128"/>
              </a:rPr>
              <a:t>LGBA must</a:t>
            </a:r>
            <a:r>
              <a:rPr lang="en-GB" dirty="0" smtClean="0">
                <a:solidFill>
                  <a:srgbClr val="000000"/>
                </a:solidFill>
                <a:latin typeface="Arial" charset="0"/>
                <a:ea typeface="ＭＳ Ｐゴシック" pitchFamily="1" charset="-128"/>
              </a:rPr>
              <a:t> </a:t>
            </a:r>
            <a:r>
              <a:rPr lang="en-GB" dirty="0">
                <a:solidFill>
                  <a:srgbClr val="000000"/>
                </a:solidFill>
                <a:latin typeface="Arial" charset="0"/>
                <a:ea typeface="ＭＳ Ｐゴシック" pitchFamily="1" charset="-128"/>
              </a:rPr>
              <a:t>include consolidation in the budget and </a:t>
            </a:r>
            <a:r>
              <a:rPr lang="en-GB" dirty="0" smtClean="0">
                <a:solidFill>
                  <a:srgbClr val="000000"/>
                </a:solidFill>
                <a:latin typeface="Arial" charset="0"/>
                <a:ea typeface="ＭＳ Ｐゴシック" pitchFamily="1" charset="-128"/>
              </a:rPr>
              <a:t>transacting training module. </a:t>
            </a:r>
            <a:r>
              <a:rPr lang="en-ZA" dirty="0" smtClean="0">
                <a:solidFill>
                  <a:srgbClr val="000000"/>
                </a:solidFill>
                <a:latin typeface="Arial" charset="0"/>
                <a:ea typeface="ＭＳ Ｐゴシック" pitchFamily="1" charset="-128"/>
              </a:rPr>
              <a:t> </a:t>
            </a:r>
            <a:endPar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054120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VAT Treatment on retention</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070665"/>
            <a:ext cx="9293927" cy="923330"/>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8884</a:t>
            </a:r>
            <a:r>
              <a:rPr kumimoji="0" lang="en-ZA" sz="1800" b="1" i="0" u="none" strike="noStrike" kern="1200" cap="none" spc="0" normalizeH="0" noProof="0" dirty="0" smtClean="0">
                <a:ln>
                  <a:noFill/>
                </a:ln>
                <a:solidFill>
                  <a:srgbClr val="000000"/>
                </a:solidFill>
                <a:effectLst/>
                <a:uLnTx/>
                <a:uFillTx/>
                <a:latin typeface="Arial" charset="0"/>
                <a:ea typeface="+mn-ea"/>
                <a:cs typeface="Arial" pitchFamily="34" charset="0"/>
              </a:rPr>
              <a:t> &amp; 8885</a:t>
            </a: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a:t>
            </a:r>
            <a:r>
              <a:rPr lang="en-GB" dirty="0">
                <a:solidFill>
                  <a:srgbClr val="000000"/>
                </a:solidFill>
                <a:latin typeface="Arial" charset="0"/>
              </a:rPr>
              <a:t>Our clients does not tread the VAT on retention fees consistent and expect provision in the system for options. Please refer to the attached and advise on the interpretation and position taken by NT/OAG on the subject </a:t>
            </a:r>
            <a:r>
              <a:rPr lang="en-GB" dirty="0" smtClean="0">
                <a:solidFill>
                  <a:srgbClr val="000000"/>
                </a:solidFill>
                <a:latin typeface="Arial" charset="0"/>
              </a:rPr>
              <a:t>matter.</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
        <p:nvSpPr>
          <p:cNvPr id="3" name="Rectangle 2"/>
          <p:cNvSpPr/>
          <p:nvPr/>
        </p:nvSpPr>
        <p:spPr bwMode="auto">
          <a:xfrm>
            <a:off x="179512" y="2447625"/>
            <a:ext cx="8729365" cy="162944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 </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No </a:t>
            </a:r>
            <a:r>
              <a:rPr lang="en-ZA" dirty="0">
                <a:solidFill>
                  <a:srgbClr val="000000"/>
                </a:solidFill>
                <a:latin typeface="Arial" charset="0"/>
                <a:ea typeface="ＭＳ Ｐゴシック" pitchFamily="1" charset="-128"/>
              </a:rPr>
              <a:t>changes to the chart </a:t>
            </a:r>
            <a:r>
              <a:rPr lang="en-ZA" dirty="0" smtClean="0">
                <a:solidFill>
                  <a:srgbClr val="000000"/>
                </a:solidFill>
                <a:latin typeface="Arial" charset="0"/>
                <a:ea typeface="ＭＳ Ｐゴシック" pitchFamily="1" charset="-128"/>
              </a:rPr>
              <a:t>required. </a:t>
            </a:r>
            <a:r>
              <a:rPr lang="en-GB" dirty="0" smtClean="0">
                <a:solidFill>
                  <a:srgbClr val="000000"/>
                </a:solidFill>
                <a:latin typeface="Arial" charset="0"/>
                <a:ea typeface="ＭＳ Ｐゴシック" pitchFamily="1" charset="-128"/>
              </a:rPr>
              <a:t>Retention </a:t>
            </a:r>
            <a:r>
              <a:rPr lang="en-GB" dirty="0">
                <a:solidFill>
                  <a:srgbClr val="000000"/>
                </a:solidFill>
                <a:latin typeface="Arial" charset="0"/>
                <a:ea typeface="ＭＳ Ｐゴシック" pitchFamily="1" charset="-128"/>
              </a:rPr>
              <a:t>should be raised as a trade </a:t>
            </a:r>
            <a:r>
              <a:rPr lang="en-GB" dirty="0" smtClean="0">
                <a:solidFill>
                  <a:srgbClr val="000000"/>
                </a:solidFill>
                <a:latin typeface="Arial" charset="0"/>
                <a:ea typeface="ＭＳ Ｐゴシック" pitchFamily="1" charset="-128"/>
              </a:rPr>
              <a:t>and other payable(e.g</a:t>
            </a:r>
            <a:r>
              <a:rPr lang="en-GB" dirty="0">
                <a:solidFill>
                  <a:srgbClr val="000000"/>
                </a:solidFill>
                <a:latin typeface="Arial" charset="0"/>
                <a:ea typeface="ＭＳ Ｐゴシック" pitchFamily="1" charset="-128"/>
              </a:rPr>
              <a:t>. accrue VAT) upon inception of a contract. This is </a:t>
            </a:r>
            <a:r>
              <a:rPr lang="en-GB" dirty="0" smtClean="0">
                <a:solidFill>
                  <a:srgbClr val="000000"/>
                </a:solidFill>
                <a:latin typeface="Arial" charset="0"/>
                <a:ea typeface="ＭＳ Ｐゴシック" pitchFamily="1" charset="-128"/>
              </a:rPr>
              <a:t>aligned to </a:t>
            </a:r>
            <a:r>
              <a:rPr lang="en-GB" dirty="0">
                <a:solidFill>
                  <a:srgbClr val="000000"/>
                </a:solidFill>
                <a:latin typeface="Arial" charset="0"/>
                <a:ea typeface="ＭＳ Ｐゴシック" pitchFamily="1" charset="-128"/>
              </a:rPr>
              <a:t>GRAP  and SCM guidelines.</a:t>
            </a:r>
            <a:endPar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75370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expenditure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070665"/>
            <a:ext cx="9293927" cy="1477328"/>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8894:</a:t>
            </a:r>
            <a:r>
              <a:rPr lang="en-GB" dirty="0" err="1">
                <a:solidFill>
                  <a:srgbClr val="000000"/>
                </a:solidFill>
                <a:latin typeface="Arial" charset="0"/>
              </a:rPr>
              <a:t>Langeberg</a:t>
            </a:r>
            <a:r>
              <a:rPr lang="en-GB" dirty="0">
                <a:solidFill>
                  <a:srgbClr val="000000"/>
                </a:solidFill>
                <a:latin typeface="Arial" charset="0"/>
              </a:rPr>
              <a:t> Municipality requires a new item to be created for [Item Expenditure: Operational Cost: Environmental Permits] with the following definition: Acquiring an annual permit from Department of Environmental Affairs for alien invader plant species (plants or trees) to be permitted to remain on municipal </a:t>
            </a:r>
            <a:r>
              <a:rPr lang="en-GB" dirty="0" smtClean="0">
                <a:solidFill>
                  <a:srgbClr val="000000"/>
                </a:solidFill>
                <a:latin typeface="Arial" charset="0"/>
              </a:rPr>
              <a:t>property.</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
        <p:nvSpPr>
          <p:cNvPr id="3" name="Rectangle 2"/>
          <p:cNvSpPr/>
          <p:nvPr/>
        </p:nvSpPr>
        <p:spPr bwMode="auto">
          <a:xfrm>
            <a:off x="309411" y="5550337"/>
            <a:ext cx="8439053" cy="68697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Check the treatment on the National SCOA. If there</a:t>
            </a:r>
            <a:r>
              <a:rPr kumimoji="0" lang="en-ZA" sz="1800" b="0" i="0" u="none" strike="noStrike" kern="1200" cap="none" spc="0" normalizeH="0" noProof="0" dirty="0" smtClean="0">
                <a:ln>
                  <a:noFill/>
                </a:ln>
                <a:solidFill>
                  <a:srgbClr val="000000"/>
                </a:solidFill>
                <a:effectLst/>
                <a:uLnTx/>
                <a:uFillTx/>
                <a:latin typeface="Arial" charset="0"/>
                <a:ea typeface="ＭＳ Ｐゴシック" pitchFamily="1" charset="-128"/>
                <a:cs typeface="+mn-cs"/>
              </a:rPr>
              <a:t> is no item available to be used, amend the chart to include the proposed item.</a:t>
            </a:r>
            <a:endPar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467544" y="2543165"/>
            <a:ext cx="5126685" cy="2935255"/>
          </a:xfrm>
          <a:prstGeom prst="rect">
            <a:avLst/>
          </a:prstGeom>
        </p:spPr>
      </p:pic>
    </p:spTree>
    <p:extLst>
      <p:ext uri="{BB962C8B-B14F-4D97-AF65-F5344CB8AC3E}">
        <p14:creationId xmlns:p14="http://schemas.microsoft.com/office/powerpoint/2010/main" val="1247896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sz="2400" b="1" i="1" dirty="0">
                <a:latin typeface="Arial" panose="020B0604020202020204" pitchFamily="34" charset="0"/>
              </a:rPr>
              <a:t>m</a:t>
            </a:r>
            <a:r>
              <a:rPr lang="en-ZA" altLang="en-US" sz="2400" b="1" dirty="0">
                <a:latin typeface="Arial" panose="020B0604020202020204" pitchFamily="34" charset="0"/>
              </a:rPr>
              <a:t>SCOA version </a:t>
            </a:r>
            <a:r>
              <a:rPr lang="en-ZA" altLang="en-US" sz="2400" b="1" dirty="0" smtClean="0">
                <a:latin typeface="Arial" panose="020B0604020202020204" pitchFamily="34" charset="0"/>
              </a:rPr>
              <a:t>6.3 </a:t>
            </a:r>
            <a:r>
              <a:rPr lang="en-ZA" altLang="en-US" sz="2400" b="1" dirty="0">
                <a:latin typeface="Arial" panose="020B0604020202020204" pitchFamily="34" charset="0"/>
              </a:rPr>
              <a:t>Chart Changes Requests</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4" name="Text Placeholder 3">
            <a:extLst>
              <a:ext uri="{FF2B5EF4-FFF2-40B4-BE49-F238E27FC236}">
                <a16:creationId xmlns:a16="http://schemas.microsoft.com/office/drawing/2014/main" id="{7E03A7AB-625E-4160-84D1-CF53ADFF5003}"/>
              </a:ext>
            </a:extLst>
          </p:cNvPr>
          <p:cNvSpPr>
            <a:spLocks noGrp="1"/>
          </p:cNvSpPr>
          <p:nvPr>
            <p:ph type="body" idx="1"/>
          </p:nvPr>
        </p:nvSpPr>
        <p:spPr>
          <a:xfrm>
            <a:off x="899592" y="1812670"/>
            <a:ext cx="7200800" cy="4572000"/>
          </a:xfrm>
        </p:spPr>
        <p:txBody>
          <a:bodyPr/>
          <a:lstStyle/>
          <a:p>
            <a:r>
              <a:rPr lang="en-ZA" dirty="0"/>
              <a:t>Various stakeholders registered chart change requests on the </a:t>
            </a:r>
            <a:r>
              <a:rPr lang="en-ZA" i="1" dirty="0"/>
              <a:t>m</a:t>
            </a:r>
            <a:r>
              <a:rPr lang="en-ZA" dirty="0"/>
              <a:t>SCOA FAQ portal. </a:t>
            </a:r>
          </a:p>
          <a:p>
            <a:endParaRPr lang="en-ZA" sz="1600" dirty="0"/>
          </a:p>
          <a:p>
            <a:r>
              <a:rPr lang="en-ZA" dirty="0"/>
              <a:t>These change requests were analysed by the FAQ Team to determine chart changes with merit. </a:t>
            </a:r>
          </a:p>
          <a:p>
            <a:endParaRPr lang="en-ZA" sz="1600" dirty="0"/>
          </a:p>
          <a:p>
            <a:r>
              <a:rPr lang="en-ZA" dirty="0"/>
              <a:t>The first group of these chart changes requests will be presented to the Technical Working Committee in this meeting for approval or referral to the Steering Committee (Technical Committee) meeting on </a:t>
            </a:r>
            <a:r>
              <a:rPr lang="en-ZA" dirty="0" smtClean="0"/>
              <a:t>10 October 2019.</a:t>
            </a:r>
            <a:endParaRPr lang="en-ZA" dirty="0"/>
          </a:p>
        </p:txBody>
      </p:sp>
    </p:spTree>
    <p:extLst>
      <p:ext uri="{BB962C8B-B14F-4D97-AF65-F5344CB8AC3E}">
        <p14:creationId xmlns:p14="http://schemas.microsoft.com/office/powerpoint/2010/main" val="160357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Operating Lease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196752"/>
            <a:ext cx="9293927" cy="646331"/>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8944:</a:t>
            </a:r>
            <a:r>
              <a:rPr lang="en-GB" dirty="0">
                <a:solidFill>
                  <a:srgbClr val="000000"/>
                </a:solidFill>
                <a:latin typeface="Arial" charset="0"/>
              </a:rPr>
              <a:t>Please check new GRAP standards Operating Lease shouldn't be part of the SOFP(P/L).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
        <p:nvSpPr>
          <p:cNvPr id="3" name="Rectangle 2"/>
          <p:cNvSpPr/>
          <p:nvPr/>
        </p:nvSpPr>
        <p:spPr bwMode="auto">
          <a:xfrm>
            <a:off x="178384" y="5516999"/>
            <a:ext cx="8729365" cy="58441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a:t>
            </a:r>
            <a:r>
              <a:rPr lang="en-GB" dirty="0">
                <a:solidFill>
                  <a:srgbClr val="000000"/>
                </a:solidFill>
                <a:latin typeface="Arial" charset="0"/>
                <a:ea typeface="ＭＳ Ｐゴシック" pitchFamily="1" charset="-128"/>
              </a:rPr>
              <a:t>Retire the line for operating lease </a:t>
            </a:r>
            <a:r>
              <a:rPr lang="en-GB" dirty="0" smtClean="0">
                <a:solidFill>
                  <a:srgbClr val="000000"/>
                </a:solidFill>
                <a:latin typeface="Arial" charset="0"/>
                <a:ea typeface="ＭＳ Ｐゴシック" pitchFamily="1" charset="-128"/>
              </a:rPr>
              <a:t>on </a:t>
            </a:r>
            <a:r>
              <a:rPr lang="en-GB" dirty="0">
                <a:solidFill>
                  <a:srgbClr val="000000"/>
                </a:solidFill>
                <a:latin typeface="Arial" charset="0"/>
                <a:ea typeface="ＭＳ Ｐゴシック" pitchFamily="1" charset="-128"/>
              </a:rPr>
              <a:t>the </a:t>
            </a:r>
            <a:r>
              <a:rPr lang="en-GB" dirty="0" smtClean="0">
                <a:solidFill>
                  <a:srgbClr val="000000"/>
                </a:solidFill>
                <a:latin typeface="Arial" charset="0"/>
                <a:ea typeface="ＭＳ Ｐゴシック" pitchFamily="1" charset="-128"/>
              </a:rPr>
              <a:t>chart </a:t>
            </a:r>
            <a:r>
              <a:rPr lang="en-GB" dirty="0">
                <a:solidFill>
                  <a:srgbClr val="000000"/>
                </a:solidFill>
                <a:latin typeface="Arial" charset="0"/>
                <a:ea typeface="ＭＳ Ｐゴシック" pitchFamily="1" charset="-128"/>
              </a:rPr>
              <a:t>to align to the amended GRAP 13. </a:t>
            </a:r>
            <a:endPar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676275" y="1772816"/>
            <a:ext cx="7791450" cy="3632621"/>
          </a:xfrm>
          <a:prstGeom prst="rect">
            <a:avLst/>
          </a:prstGeom>
        </p:spPr>
      </p:pic>
      <p:sp>
        <p:nvSpPr>
          <p:cNvPr id="5" name="Rectangle 4"/>
          <p:cNvSpPr/>
          <p:nvPr/>
        </p:nvSpPr>
        <p:spPr bwMode="auto">
          <a:xfrm>
            <a:off x="676275" y="5013176"/>
            <a:ext cx="7791450" cy="304204"/>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544323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Gains and Losses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2536" y="1110531"/>
            <a:ext cx="9293927" cy="646331"/>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8940:</a:t>
            </a:r>
            <a:r>
              <a:rPr lang="en-GB" dirty="0">
                <a:solidFill>
                  <a:srgbClr val="000000"/>
                </a:solidFill>
                <a:latin typeface="Arial" charset="0"/>
              </a:rPr>
              <a:t>Add the posting level structure added for "depreciation" to "Impairment and Reversal of Impairment" in the Item Segment Gains and Losses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
        <p:nvSpPr>
          <p:cNvPr id="3" name="Rectangle 2"/>
          <p:cNvSpPr/>
          <p:nvPr/>
        </p:nvSpPr>
        <p:spPr bwMode="auto">
          <a:xfrm>
            <a:off x="179512" y="5068403"/>
            <a:ext cx="8729365" cy="100811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a:t>
            </a:r>
            <a:r>
              <a:rPr lang="en-GB" dirty="0">
                <a:solidFill>
                  <a:srgbClr val="000000"/>
                </a:solidFill>
                <a:latin typeface="Arial" charset="0"/>
                <a:ea typeface="ＭＳ Ｐゴシック" pitchFamily="1" charset="-128"/>
              </a:rPr>
              <a:t> </a:t>
            </a:r>
            <a:r>
              <a:rPr lang="en-GB" dirty="0" smtClean="0">
                <a:solidFill>
                  <a:srgbClr val="000000"/>
                </a:solidFill>
                <a:latin typeface="Arial" charset="0"/>
                <a:ea typeface="ＭＳ Ｐゴシック" pitchFamily="1" charset="-128"/>
              </a:rPr>
              <a:t>Align the </a:t>
            </a:r>
            <a:r>
              <a:rPr lang="en-GB" dirty="0">
                <a:solidFill>
                  <a:srgbClr val="000000"/>
                </a:solidFill>
                <a:latin typeface="Arial" charset="0"/>
                <a:ea typeface="ＭＳ Ｐゴシック" pitchFamily="1" charset="-128"/>
              </a:rPr>
              <a:t>posting </a:t>
            </a:r>
            <a:r>
              <a:rPr lang="en-GB" dirty="0" smtClean="0">
                <a:solidFill>
                  <a:srgbClr val="000000"/>
                </a:solidFill>
                <a:latin typeface="Arial" charset="0"/>
                <a:ea typeface="ＭＳ Ｐゴシック" pitchFamily="1" charset="-128"/>
              </a:rPr>
              <a:t>level structure to be same </a:t>
            </a:r>
            <a:r>
              <a:rPr lang="en-GB" dirty="0">
                <a:solidFill>
                  <a:srgbClr val="000000"/>
                </a:solidFill>
                <a:latin typeface="Arial" charset="0"/>
                <a:ea typeface="ＭＳ Ｐゴシック" pitchFamily="1" charset="-128"/>
              </a:rPr>
              <a:t>for "Depreciation", "Impairment loss" and "Reversal of Impairment loss</a:t>
            </a:r>
            <a:r>
              <a:rPr lang="en-GB" dirty="0" smtClean="0">
                <a:solidFill>
                  <a:srgbClr val="000000"/>
                </a:solidFill>
                <a:latin typeface="Arial" charset="0"/>
                <a:ea typeface="ＭＳ Ｐゴシック" pitchFamily="1" charset="-128"/>
              </a:rPr>
              <a:t>". </a:t>
            </a:r>
            <a:r>
              <a:rPr lang="en-GB" dirty="0" smtClean="0">
                <a:solidFill>
                  <a:srgbClr val="FF0000"/>
                </a:solidFill>
                <a:latin typeface="Arial" charset="0"/>
                <a:ea typeface="ＭＳ Ｐゴシック" pitchFamily="1" charset="-128"/>
              </a:rPr>
              <a:t>(Should the structures be same or impairment can be done at an asset class level?) </a:t>
            </a:r>
            <a:endParaRPr kumimoji="0" lang="en-ZA" sz="1800" b="0" i="0" u="none" strike="noStrike" kern="1200" cap="none" spc="0" normalizeH="0" baseline="0" noProof="0" dirty="0" smtClean="0">
              <a:ln>
                <a:noFill/>
              </a:ln>
              <a:solidFill>
                <a:srgbClr val="FF0000"/>
              </a:solidFill>
              <a:effectLst/>
              <a:uLnTx/>
              <a:uFillTx/>
              <a:latin typeface="Arial" charset="0"/>
              <a:ea typeface="ＭＳ Ｐゴシック" pitchFamily="1" charset="-128"/>
            </a:endParaRPr>
          </a:p>
        </p:txBody>
      </p:sp>
      <p:pic>
        <p:nvPicPr>
          <p:cNvPr id="8" name="Picture 7"/>
          <p:cNvPicPr>
            <a:picLocks noChangeAspect="1"/>
          </p:cNvPicPr>
          <p:nvPr/>
        </p:nvPicPr>
        <p:blipFill>
          <a:blip r:embed="rId2"/>
          <a:stretch>
            <a:fillRect/>
          </a:stretch>
        </p:blipFill>
        <p:spPr>
          <a:xfrm>
            <a:off x="174617" y="1718145"/>
            <a:ext cx="4536504" cy="3350258"/>
          </a:xfrm>
          <a:prstGeom prst="rect">
            <a:avLst/>
          </a:prstGeom>
        </p:spPr>
      </p:pic>
      <p:pic>
        <p:nvPicPr>
          <p:cNvPr id="10" name="Picture 9"/>
          <p:cNvPicPr>
            <a:picLocks noChangeAspect="1"/>
          </p:cNvPicPr>
          <p:nvPr/>
        </p:nvPicPr>
        <p:blipFill>
          <a:blip r:embed="rId3"/>
          <a:stretch>
            <a:fillRect/>
          </a:stretch>
        </p:blipFill>
        <p:spPr>
          <a:xfrm>
            <a:off x="4723998" y="1714086"/>
            <a:ext cx="4184879" cy="3354317"/>
          </a:xfrm>
          <a:prstGeom prst="rect">
            <a:avLst/>
          </a:prstGeom>
        </p:spPr>
      </p:pic>
    </p:spTree>
    <p:extLst>
      <p:ext uri="{BB962C8B-B14F-4D97-AF65-F5344CB8AC3E}">
        <p14:creationId xmlns:p14="http://schemas.microsoft.com/office/powerpoint/2010/main" val="1669141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rPr>
              <a:t>AFS SPECIMEN</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103026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Amendments to be done to specimen</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036496" cy="5225438"/>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196752"/>
            <a:ext cx="9293927" cy="5078313"/>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8917: </a:t>
            </a:r>
            <a:r>
              <a:rPr lang="en-GB" dirty="0" smtClean="0">
                <a:solidFill>
                  <a:srgbClr val="000000"/>
                </a:solidFill>
                <a:latin typeface="Arial" charset="0"/>
              </a:rPr>
              <a:t>Where </a:t>
            </a:r>
            <a:r>
              <a:rPr lang="en-GB" dirty="0">
                <a:solidFill>
                  <a:srgbClr val="000000"/>
                </a:solidFill>
                <a:latin typeface="Arial" charset="0"/>
              </a:rPr>
              <a:t>should values under Unallocated deposits be added to the </a:t>
            </a:r>
            <a:r>
              <a:rPr lang="en-GB" i="1" dirty="0" err="1">
                <a:solidFill>
                  <a:srgbClr val="000000"/>
                </a:solidFill>
                <a:latin typeface="Arial" charset="0"/>
              </a:rPr>
              <a:t>m</a:t>
            </a:r>
            <a:r>
              <a:rPr lang="en-GB" dirty="0" err="1">
                <a:solidFill>
                  <a:srgbClr val="000000"/>
                </a:solidFill>
                <a:latin typeface="Arial" charset="0"/>
              </a:rPr>
              <a:t>SCOA</a:t>
            </a:r>
            <a:r>
              <a:rPr lang="en-GB" dirty="0">
                <a:solidFill>
                  <a:srgbClr val="000000"/>
                </a:solidFill>
                <a:latin typeface="Arial" charset="0"/>
              </a:rPr>
              <a:t> illustrative</a:t>
            </a:r>
            <a:r>
              <a:rPr lang="en-GB" dirty="0" smtClean="0">
                <a:solidFill>
                  <a:srgbClr val="000000"/>
                </a:solidFill>
                <a:latin typeface="Arial" charset="0"/>
              </a:rPr>
              <a:t>?</a:t>
            </a:r>
          </a:p>
          <a:p>
            <a:pPr marL="685800" lvl="0" indent="-285750" algn="just">
              <a:buFont typeface="Wingdings" panose="05000000000000000000" pitchFamily="2" charset="2"/>
              <a:buChar char="Ø"/>
            </a:pPr>
            <a:r>
              <a:rPr kumimoji="0" lang="en-GB"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8921</a:t>
            </a:r>
            <a:r>
              <a:rPr lang="en-GB" dirty="0">
                <a:solidFill>
                  <a:srgbClr val="000000"/>
                </a:solidFill>
                <a:latin typeface="Arial" charset="0"/>
              </a:rPr>
              <a:t>: Illustrative AFS refers to Trade and other payables. It should be named the same as </a:t>
            </a:r>
            <a:r>
              <a:rPr lang="en-GB" i="1" dirty="0" err="1">
                <a:solidFill>
                  <a:srgbClr val="000000"/>
                </a:solidFill>
                <a:latin typeface="Arial" charset="0"/>
              </a:rPr>
              <a:t>m</a:t>
            </a:r>
            <a:r>
              <a:rPr lang="en-GB" dirty="0" err="1">
                <a:solidFill>
                  <a:srgbClr val="000000"/>
                </a:solidFill>
                <a:latin typeface="Arial" charset="0"/>
              </a:rPr>
              <a:t>SCOA</a:t>
            </a:r>
            <a:r>
              <a:rPr lang="en-GB" dirty="0">
                <a:solidFill>
                  <a:srgbClr val="000000"/>
                </a:solidFill>
                <a:latin typeface="Arial" charset="0"/>
              </a:rPr>
              <a:t> Trade and other payables from exchange transactions</a:t>
            </a:r>
            <a:r>
              <a:rPr lang="en-GB" dirty="0" smtClean="0">
                <a:solidFill>
                  <a:srgbClr val="000000"/>
                </a:solidFill>
                <a:latin typeface="Arial" charset="0"/>
              </a:rPr>
              <a:t>.</a:t>
            </a:r>
          </a:p>
          <a:p>
            <a:pPr marL="685800" lvl="0" indent="-285750" algn="just">
              <a:buFont typeface="Wingdings" panose="05000000000000000000" pitchFamily="2" charset="2"/>
              <a:buChar char="Ø"/>
            </a:pPr>
            <a:r>
              <a:rPr lang="en-GB" b="1" dirty="0" smtClean="0">
                <a:solidFill>
                  <a:srgbClr val="000000"/>
                </a:solidFill>
                <a:latin typeface="Arial" charset="0"/>
              </a:rPr>
              <a:t>8922</a:t>
            </a:r>
            <a:r>
              <a:rPr lang="en-GB" dirty="0">
                <a:solidFill>
                  <a:srgbClr val="000000"/>
                </a:solidFill>
                <a:latin typeface="Arial" charset="0"/>
              </a:rPr>
              <a:t>: Illustrative AFS refers to Unspent Transfers and subsidies. It should refer to Trade and other payables from non-exchange transactions as per </a:t>
            </a:r>
            <a:r>
              <a:rPr lang="en-GB" i="1" dirty="0" err="1">
                <a:solidFill>
                  <a:srgbClr val="000000"/>
                </a:solidFill>
                <a:latin typeface="Arial" charset="0"/>
              </a:rPr>
              <a:t>m</a:t>
            </a:r>
            <a:r>
              <a:rPr lang="en-GB" dirty="0" err="1">
                <a:solidFill>
                  <a:srgbClr val="000000"/>
                </a:solidFill>
                <a:latin typeface="Arial" charset="0"/>
              </a:rPr>
              <a:t>SCOA</a:t>
            </a:r>
            <a:r>
              <a:rPr lang="en-GB" dirty="0">
                <a:solidFill>
                  <a:srgbClr val="000000"/>
                </a:solidFill>
                <a:latin typeface="Arial" charset="0"/>
              </a:rPr>
              <a:t>. Otherwise </a:t>
            </a:r>
            <a:r>
              <a:rPr lang="en-GB" i="1" dirty="0" err="1">
                <a:solidFill>
                  <a:srgbClr val="000000"/>
                </a:solidFill>
                <a:latin typeface="Arial" charset="0"/>
              </a:rPr>
              <a:t>m</a:t>
            </a:r>
            <a:r>
              <a:rPr lang="en-GB" dirty="0" err="1">
                <a:solidFill>
                  <a:srgbClr val="000000"/>
                </a:solidFill>
                <a:latin typeface="Arial" charset="0"/>
              </a:rPr>
              <a:t>SCOA</a:t>
            </a:r>
            <a:r>
              <a:rPr lang="en-GB" dirty="0">
                <a:solidFill>
                  <a:srgbClr val="000000"/>
                </a:solidFill>
                <a:latin typeface="Arial" charset="0"/>
              </a:rPr>
              <a:t> not all </a:t>
            </a:r>
            <a:r>
              <a:rPr lang="en-GB" i="1" dirty="0" err="1">
                <a:solidFill>
                  <a:srgbClr val="000000"/>
                </a:solidFill>
                <a:latin typeface="Arial" charset="0"/>
              </a:rPr>
              <a:t>m</a:t>
            </a:r>
            <a:r>
              <a:rPr lang="en-GB" dirty="0" err="1">
                <a:solidFill>
                  <a:srgbClr val="000000"/>
                </a:solidFill>
                <a:latin typeface="Arial" charset="0"/>
              </a:rPr>
              <a:t>SCOA</a:t>
            </a:r>
            <a:r>
              <a:rPr lang="en-GB" dirty="0">
                <a:solidFill>
                  <a:srgbClr val="000000"/>
                </a:solidFill>
                <a:latin typeface="Arial" charset="0"/>
              </a:rPr>
              <a:t> item accounts will be included in AFS. </a:t>
            </a:r>
            <a:endParaRPr lang="en-GB" dirty="0" smtClean="0">
              <a:solidFill>
                <a:srgbClr val="000000"/>
              </a:solidFill>
              <a:latin typeface="Arial" charset="0"/>
            </a:endParaRPr>
          </a:p>
          <a:p>
            <a:pPr marL="685800" lvl="0" indent="-285750" algn="just">
              <a:buFont typeface="Wingdings" panose="05000000000000000000" pitchFamily="2" charset="2"/>
              <a:buChar char="Ø"/>
            </a:pPr>
            <a:r>
              <a:rPr kumimoji="0" lang="en-GB"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8923</a:t>
            </a:r>
            <a:r>
              <a:rPr lang="en-GB" dirty="0">
                <a:solidFill>
                  <a:srgbClr val="000000"/>
                </a:solidFill>
                <a:latin typeface="Arial" charset="0"/>
              </a:rPr>
              <a:t>: In the illustrative AFS, the following rows are missing as they appear in the </a:t>
            </a:r>
            <a:r>
              <a:rPr lang="en-GB" i="1" dirty="0" err="1">
                <a:solidFill>
                  <a:srgbClr val="000000"/>
                </a:solidFill>
                <a:latin typeface="Arial" charset="0"/>
              </a:rPr>
              <a:t>m</a:t>
            </a:r>
            <a:r>
              <a:rPr lang="en-GB" dirty="0" err="1">
                <a:solidFill>
                  <a:srgbClr val="000000"/>
                </a:solidFill>
                <a:latin typeface="Arial" charset="0"/>
              </a:rPr>
              <a:t>SCOA</a:t>
            </a:r>
            <a:r>
              <a:rPr lang="en-GB" dirty="0">
                <a:solidFill>
                  <a:srgbClr val="000000"/>
                </a:solidFill>
                <a:latin typeface="Arial" charset="0"/>
              </a:rPr>
              <a:t> item segment under Receivables from exchange transactions: Service charge Water and sanitation service authority Prepayments and advances R/D </a:t>
            </a:r>
            <a:r>
              <a:rPr lang="en-GB" dirty="0" smtClean="0">
                <a:solidFill>
                  <a:srgbClr val="000000"/>
                </a:solidFill>
                <a:latin typeface="Arial" charset="0"/>
              </a:rPr>
              <a:t>Cheques.</a:t>
            </a:r>
          </a:p>
          <a:p>
            <a:pPr marL="685800" lvl="0" indent="-285750" algn="just">
              <a:buFont typeface="Wingdings" panose="05000000000000000000" pitchFamily="2" charset="2"/>
              <a:buChar char="Ø"/>
            </a:pPr>
            <a:r>
              <a:rPr lang="en-GB" b="1" dirty="0" smtClean="0">
                <a:solidFill>
                  <a:srgbClr val="000000"/>
                </a:solidFill>
                <a:latin typeface="Arial" charset="0"/>
              </a:rPr>
              <a:t>8924</a:t>
            </a:r>
            <a:r>
              <a:rPr lang="en-GB" dirty="0">
                <a:solidFill>
                  <a:srgbClr val="000000"/>
                </a:solidFill>
                <a:latin typeface="Arial" charset="0"/>
              </a:rPr>
              <a:t>: Illustrative AFS is missing the following line item under Receivables from non-exchange transactions, as they </a:t>
            </a:r>
            <a:r>
              <a:rPr lang="en-GB" dirty="0" err="1">
                <a:solidFill>
                  <a:srgbClr val="000000"/>
                </a:solidFill>
                <a:latin typeface="Arial" charset="0"/>
              </a:rPr>
              <a:t>mSCOA</a:t>
            </a:r>
            <a:r>
              <a:rPr lang="en-GB" dirty="0">
                <a:solidFill>
                  <a:srgbClr val="000000"/>
                </a:solidFill>
                <a:latin typeface="Arial" charset="0"/>
              </a:rPr>
              <a:t> accounts included in the item segment: Accrued </a:t>
            </a:r>
            <a:r>
              <a:rPr lang="en-GB" dirty="0" smtClean="0">
                <a:solidFill>
                  <a:srgbClr val="000000"/>
                </a:solidFill>
                <a:latin typeface="Arial" charset="0"/>
              </a:rPr>
              <a:t>income.</a:t>
            </a:r>
          </a:p>
          <a:p>
            <a:pPr marL="685800" lvl="0" indent="-285750" algn="just">
              <a:buFont typeface="Wingdings" panose="05000000000000000000" pitchFamily="2" charset="2"/>
              <a:buChar char="Ø"/>
            </a:pPr>
            <a:r>
              <a:rPr lang="en-GB" b="1" dirty="0">
                <a:solidFill>
                  <a:srgbClr val="000000"/>
                </a:solidFill>
                <a:latin typeface="Arial" charset="0"/>
              </a:rPr>
              <a:t>8925</a:t>
            </a:r>
            <a:r>
              <a:rPr lang="en-GB" dirty="0">
                <a:solidFill>
                  <a:srgbClr val="000000"/>
                </a:solidFill>
                <a:latin typeface="Arial" charset="0"/>
              </a:rPr>
              <a:t>: Illustrative AFS is missing the following line items under Other current assets as they are </a:t>
            </a:r>
            <a:r>
              <a:rPr lang="en-GB" dirty="0" err="1">
                <a:solidFill>
                  <a:srgbClr val="000000"/>
                </a:solidFill>
                <a:latin typeface="Arial" charset="0"/>
              </a:rPr>
              <a:t>mSCOA</a:t>
            </a:r>
            <a:r>
              <a:rPr lang="en-GB" dirty="0">
                <a:solidFill>
                  <a:srgbClr val="000000"/>
                </a:solidFill>
                <a:latin typeface="Arial" charset="0"/>
              </a:rPr>
              <a:t> accounts included under the item segment: Deposits Income tax receivable Operating lease Control, clearing and interface Fair value adjustments</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Tree>
    <p:extLst>
      <p:ext uri="{BB962C8B-B14F-4D97-AF65-F5344CB8AC3E}">
        <p14:creationId xmlns:p14="http://schemas.microsoft.com/office/powerpoint/2010/main" val="2622405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Amendments to be done to the chart</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036496" cy="5225438"/>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7431" y="1196752"/>
            <a:ext cx="9293927" cy="2585323"/>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8926: </a:t>
            </a:r>
            <a:r>
              <a:rPr lang="en-GB" dirty="0"/>
              <a:t>The following </a:t>
            </a:r>
            <a:r>
              <a:rPr lang="en-GB" dirty="0" err="1"/>
              <a:t>mSCOA</a:t>
            </a:r>
            <a:r>
              <a:rPr lang="en-GB" dirty="0"/>
              <a:t> accounts needs to be added to the item segment as they appear in the </a:t>
            </a:r>
            <a:r>
              <a:rPr lang="en-GB" dirty="0" err="1"/>
              <a:t>mSCOA</a:t>
            </a:r>
            <a:r>
              <a:rPr lang="en-GB" dirty="0"/>
              <a:t> Illustrative but is not in the item segment: </a:t>
            </a:r>
            <a:r>
              <a:rPr lang="en-GB" dirty="0" err="1"/>
              <a:t>Inventory|Spare</a:t>
            </a:r>
            <a:r>
              <a:rPr lang="en-GB" dirty="0"/>
              <a:t> </a:t>
            </a:r>
            <a:r>
              <a:rPr lang="en-GB" dirty="0" smtClean="0"/>
              <a:t>parts.</a:t>
            </a:r>
          </a:p>
          <a:p>
            <a:pPr marL="400050" lvl="0" algn="just"/>
            <a:endParaRPr lang="en-GB" dirty="0" smtClean="0"/>
          </a:p>
          <a:p>
            <a:pPr marL="685800" lvl="0" indent="-285750" algn="just">
              <a:buFont typeface="Wingdings" panose="05000000000000000000" pitchFamily="2" charset="2"/>
              <a:buChar char="Ø"/>
            </a:pPr>
            <a:r>
              <a:rPr lang="en-GB" b="1" dirty="0" smtClean="0"/>
              <a:t>8927</a:t>
            </a:r>
            <a:r>
              <a:rPr lang="en-GB" dirty="0" smtClean="0"/>
              <a:t>: </a:t>
            </a:r>
            <a:r>
              <a:rPr lang="en-GB" dirty="0"/>
              <a:t>The following </a:t>
            </a:r>
            <a:r>
              <a:rPr lang="en-GB" dirty="0" err="1"/>
              <a:t>mSCOA</a:t>
            </a:r>
            <a:r>
              <a:rPr lang="en-GB" dirty="0"/>
              <a:t> accounts needs to be added to the item segment as they appear in the Illustrative AFS but is not in the item segment: Other current assets: Investments Other current assets: Current portion of non-current receivables (completeness and </a:t>
            </a:r>
            <a:r>
              <a:rPr lang="en-GB" dirty="0" err="1"/>
              <a:t>vise</a:t>
            </a:r>
            <a:r>
              <a:rPr lang="en-GB" dirty="0"/>
              <a:t> versa link</a:t>
            </a:r>
            <a:r>
              <a:rPr lang="en-GB" dirty="0" smtClean="0"/>
              <a:t>).</a:t>
            </a:r>
          </a:p>
          <a:p>
            <a:pPr marL="685800" lvl="0" indent="-285750" algn="just">
              <a:buFont typeface="Wingdings" panose="05000000000000000000" pitchFamily="2" charset="2"/>
              <a:buChar char="Ø"/>
            </a:pPr>
            <a:endParaRPr kumimoji="0" lang="en-GB" sz="1800" b="0" i="0" u="none" strike="noStrike" kern="1200" cap="none" spc="0" normalizeH="0" baseline="0" noProof="0" dirty="0" smtClean="0">
              <a:ln>
                <a:noFill/>
              </a:ln>
              <a:solidFill>
                <a:srgbClr val="000000"/>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131931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rPr>
              <a:t>MAPPING OF MBRR SCHEDULES</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322064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Cash Flow</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2536" y="1063521"/>
            <a:ext cx="9293927" cy="4247317"/>
          </a:xfrm>
          <a:prstGeom prst="rect">
            <a:avLst/>
          </a:prstGeom>
        </p:spPr>
        <p:txBody>
          <a:bodyPr wrap="square">
            <a:spAutoFit/>
          </a:bodyPr>
          <a:lstStyle/>
          <a:p>
            <a:pPr marL="685800" lvl="0" indent="-285750" algn="just">
              <a:buFont typeface="Wingdings" panose="05000000000000000000" pitchFamily="2" charset="2"/>
              <a:buChar char="Ø"/>
            </a:pPr>
            <a:r>
              <a:rPr lang="en-GB" b="1" dirty="0" smtClean="0">
                <a:solidFill>
                  <a:srgbClr val="000000"/>
                </a:solidFill>
                <a:latin typeface="Arial" charset="0"/>
              </a:rPr>
              <a:t>8892</a:t>
            </a:r>
            <a:r>
              <a:rPr lang="en-GB" dirty="0">
                <a:solidFill>
                  <a:srgbClr val="000000"/>
                </a:solidFill>
                <a:latin typeface="Arial" charset="0"/>
              </a:rPr>
              <a:t>: </a:t>
            </a:r>
            <a:r>
              <a:rPr lang="en-GB" dirty="0" err="1">
                <a:solidFill>
                  <a:srgbClr val="000000"/>
                </a:solidFill>
                <a:latin typeface="Arial" charset="0"/>
              </a:rPr>
              <a:t>Langeberg</a:t>
            </a:r>
            <a:r>
              <a:rPr lang="en-GB" dirty="0">
                <a:solidFill>
                  <a:srgbClr val="000000"/>
                </a:solidFill>
                <a:latin typeface="Arial" charset="0"/>
              </a:rPr>
              <a:t> Municipality does not understand the methodology NT uses to compile the A7 in the perfect alignment to the A schedules as per the TABB. They do not understand how NT can populate the A7  from the funding GUID for the receipts and then the Item Expenditure GUID for payments when the Balance Sheet Item </a:t>
            </a:r>
            <a:r>
              <a:rPr lang="en-GB" dirty="0" err="1">
                <a:solidFill>
                  <a:srgbClr val="000000"/>
                </a:solidFill>
                <a:latin typeface="Arial" charset="0"/>
              </a:rPr>
              <a:t>Guid</a:t>
            </a:r>
            <a:r>
              <a:rPr lang="en-GB" dirty="0">
                <a:solidFill>
                  <a:srgbClr val="000000"/>
                </a:solidFill>
                <a:latin typeface="Arial" charset="0"/>
              </a:rPr>
              <a:t>   should be used to calculate the movement  in cash and cash equivalents. please provide a detailed explanation in order for us to achieve a perfect alignment on A7 for the ORGB. </a:t>
            </a:r>
            <a:endParaRPr lang="en-GB" dirty="0" smtClean="0">
              <a:solidFill>
                <a:srgbClr val="000000"/>
              </a:solidFill>
              <a:latin typeface="Arial" charset="0"/>
            </a:endParaRPr>
          </a:p>
          <a:p>
            <a:pPr marL="685800" lvl="0" indent="-285750" algn="just">
              <a:buFont typeface="Wingdings" panose="05000000000000000000" pitchFamily="2" charset="2"/>
              <a:buChar char="Ø"/>
            </a:pPr>
            <a:r>
              <a:rPr lang="en-GB" b="1" dirty="0">
                <a:solidFill>
                  <a:srgbClr val="000000"/>
                </a:solidFill>
                <a:latin typeface="Arial" charset="0"/>
              </a:rPr>
              <a:t>8945</a:t>
            </a:r>
            <a:r>
              <a:rPr lang="en-GB" dirty="0">
                <a:solidFill>
                  <a:srgbClr val="000000"/>
                </a:solidFill>
                <a:latin typeface="Arial" charset="0"/>
              </a:rPr>
              <a:t>: We notice in the mapping table of the A7 that NT had Transfers and subsidies mapped to proceeds on Disposal of PPE- 260.  We have mapped the transfers and subsidies to code 220 and not 260. Kindly verify if our mapping is correct.  Hereunder an extract from the A7 mapping that is available on the portal. </a:t>
            </a:r>
            <a:endParaRPr lang="en-GB" dirty="0" smtClean="0">
              <a:solidFill>
                <a:srgbClr val="000000"/>
              </a:solidFill>
              <a:latin typeface="Arial" charset="0"/>
            </a:endParaRPr>
          </a:p>
          <a:p>
            <a:pPr marL="685800" lvl="0" indent="-285750" algn="just">
              <a:buFont typeface="Wingdings" panose="05000000000000000000" pitchFamily="2" charset="2"/>
              <a:buChar char="Ø"/>
            </a:pPr>
            <a:r>
              <a:rPr kumimoji="0" lang="en-GB"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8862</a:t>
            </a:r>
            <a:r>
              <a:rPr lang="en-GB" dirty="0">
                <a:solidFill>
                  <a:srgbClr val="000000"/>
                </a:solidFill>
                <a:latin typeface="Arial" charset="0"/>
              </a:rPr>
              <a:t>: How can the municipality resolve the </a:t>
            </a:r>
            <a:r>
              <a:rPr lang="en-GB" dirty="0" err="1">
                <a:solidFill>
                  <a:srgbClr val="000000"/>
                </a:solidFill>
                <a:latin typeface="Arial" charset="0"/>
              </a:rPr>
              <a:t>Cashflow</a:t>
            </a:r>
            <a:r>
              <a:rPr lang="en-GB" dirty="0">
                <a:solidFill>
                  <a:srgbClr val="000000"/>
                </a:solidFill>
                <a:latin typeface="Arial" charset="0"/>
              </a:rPr>
              <a:t> line under "CASH FLOW FROM FINANCING ACTIVITIES, Receipts, Increase (decrease) in consumer deposits". The municipality cannot identify a funding option that can be used and therefore it cannot be resolved.</a:t>
            </a:r>
            <a:r>
              <a:rPr kumimoji="0" lang="en-GB" sz="1800" b="0" i="0" u="none" strike="noStrike" kern="1200" cap="none" spc="0" normalizeH="0" noProof="0" dirty="0" smtClean="0">
                <a:ln>
                  <a:noFill/>
                </a:ln>
                <a:solidFill>
                  <a:srgbClr val="000000"/>
                </a:solidFill>
                <a:effectLst/>
                <a:uLnTx/>
                <a:uFillTx/>
                <a:latin typeface="Arial" charset="0"/>
                <a:ea typeface="+mn-ea"/>
                <a:cs typeface="Arial" pitchFamily="34" charset="0"/>
              </a:rPr>
              <a:t>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itchFamily="34" charset="0"/>
            </a:endParaRPr>
          </a:p>
        </p:txBody>
      </p:sp>
      <p:sp>
        <p:nvSpPr>
          <p:cNvPr id="10" name="Rectangle 9"/>
          <p:cNvSpPr/>
          <p:nvPr/>
        </p:nvSpPr>
        <p:spPr bwMode="auto">
          <a:xfrm>
            <a:off x="202422" y="5402735"/>
            <a:ext cx="8729365" cy="57625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a:t>
            </a:r>
            <a:r>
              <a:rPr lang="en-GB" dirty="0">
                <a:solidFill>
                  <a:srgbClr val="000000"/>
                </a:solidFill>
                <a:latin typeface="Arial" charset="0"/>
                <a:ea typeface="ＭＳ Ｐゴシック" pitchFamily="1" charset="-128"/>
              </a:rPr>
              <a:t> </a:t>
            </a:r>
            <a:r>
              <a:rPr lang="en-GB" dirty="0" smtClean="0">
                <a:solidFill>
                  <a:srgbClr val="000000"/>
                </a:solidFill>
                <a:latin typeface="Arial" charset="0"/>
                <a:ea typeface="ＭＳ Ｐゴシック" pitchFamily="1" charset="-128"/>
              </a:rPr>
              <a:t>NT will issue a guideline on the revised cash flow mapping.</a:t>
            </a:r>
            <a:endParaRPr kumimoji="0" lang="en-ZA" sz="1800" b="0" i="0" u="none" strike="noStrike" kern="1200" cap="none" spc="0" normalizeH="0" baseline="0" noProof="0" dirty="0" smtClean="0">
              <a:ln>
                <a:noFill/>
              </a:ln>
              <a:solidFill>
                <a:srgbClr val="FF0000"/>
              </a:solidFill>
              <a:effectLst/>
              <a:uLnTx/>
              <a:uFillTx/>
              <a:latin typeface="Arial" charset="0"/>
              <a:ea typeface="ＭＳ Ｐゴシック" pitchFamily="1" charset="-128"/>
            </a:endParaRPr>
          </a:p>
        </p:txBody>
      </p:sp>
    </p:spTree>
    <p:extLst>
      <p:ext uri="{BB962C8B-B14F-4D97-AF65-F5344CB8AC3E}">
        <p14:creationId xmlns:p14="http://schemas.microsoft.com/office/powerpoint/2010/main" val="1443786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Statement of Financial Position &amp; Performance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2536" y="1080697"/>
            <a:ext cx="9293927" cy="5078313"/>
          </a:xfrm>
          <a:prstGeom prst="rect">
            <a:avLst/>
          </a:prstGeom>
        </p:spPr>
        <p:txBody>
          <a:bodyPr wrap="square">
            <a:spAutoFit/>
          </a:bodyPr>
          <a:lstStyle/>
          <a:p>
            <a:pPr marL="685800" lvl="0" indent="-285750" algn="just">
              <a:buFont typeface="Wingdings" panose="05000000000000000000" pitchFamily="2" charset="2"/>
              <a:buChar char="Ø"/>
            </a:pPr>
            <a:r>
              <a:rPr kumimoji="0" lang="en-ZA" b="1" i="0" u="none" strike="noStrike" kern="1200" cap="none" spc="0" normalizeH="0" baseline="0" noProof="0" dirty="0" smtClean="0">
                <a:ln>
                  <a:noFill/>
                </a:ln>
                <a:solidFill>
                  <a:srgbClr val="000000"/>
                </a:solidFill>
                <a:effectLst/>
                <a:uLnTx/>
                <a:uFillTx/>
                <a:latin typeface="Arial" charset="0"/>
              </a:rPr>
              <a:t>8891: </a:t>
            </a:r>
            <a:r>
              <a:rPr lang="en-GB" dirty="0" err="1">
                <a:solidFill>
                  <a:srgbClr val="000000"/>
                </a:solidFill>
                <a:latin typeface="Arial" charset="0"/>
              </a:rPr>
              <a:t>Langeberg</a:t>
            </a:r>
            <a:r>
              <a:rPr lang="en-GB" dirty="0">
                <a:solidFill>
                  <a:srgbClr val="000000"/>
                </a:solidFill>
                <a:latin typeface="Arial" charset="0"/>
              </a:rPr>
              <a:t> Municipality </a:t>
            </a:r>
            <a:r>
              <a:rPr lang="en-GB" dirty="0" err="1">
                <a:solidFill>
                  <a:srgbClr val="000000"/>
                </a:solidFill>
                <a:latin typeface="Arial" charset="0"/>
              </a:rPr>
              <a:t>mapps</a:t>
            </a:r>
            <a:r>
              <a:rPr lang="en-GB" dirty="0">
                <a:solidFill>
                  <a:srgbClr val="000000"/>
                </a:solidFill>
                <a:latin typeface="Arial" charset="0"/>
              </a:rPr>
              <a:t> all Receivables from Exchange transactions to Consumer debtors; and all Receivables from Non-exchange transactions to Other Debtors in A6 of the Schedule A. We strongly disagree that Property Rates should be mapped to Consumer Debtors as this is a tax and not a consumable and cannot be a consumer debtor. Once again this description of Consumer Debtor and Other debtors does not conform to the GRAP standards 9 and 23; and it will reflect variances with regards to Audited AFS and Budget as per GRAP 24. National Treasury should revisit the A6 template to conform to GRAP in terms of Exchange and Non-exchange receivables instead of Consumer Debtors and Other Debtors. </a:t>
            </a:r>
            <a:r>
              <a:rPr lang="en-GB" dirty="0">
                <a:solidFill>
                  <a:schemeClr val="accent6"/>
                </a:solidFill>
                <a:latin typeface="Arial" charset="0"/>
              </a:rPr>
              <a:t>(Amend the mapping for table A6  to align to the AFS specimen and GRAP 9 and </a:t>
            </a:r>
            <a:r>
              <a:rPr lang="en-GB" dirty="0" smtClean="0">
                <a:solidFill>
                  <a:schemeClr val="accent6"/>
                </a:solidFill>
                <a:latin typeface="Arial" charset="0"/>
              </a:rPr>
              <a:t>23.)</a:t>
            </a:r>
          </a:p>
          <a:p>
            <a:pPr marL="400050" lvl="0" algn="just"/>
            <a:endParaRPr lang="en-GB" dirty="0">
              <a:solidFill>
                <a:schemeClr val="accent6"/>
              </a:solidFill>
              <a:latin typeface="Arial" charset="0"/>
            </a:endParaRPr>
          </a:p>
          <a:p>
            <a:pPr marL="685800" lvl="0" indent="-285750" algn="just">
              <a:buFont typeface="Wingdings" panose="05000000000000000000" pitchFamily="2" charset="2"/>
              <a:buChar char="Ø"/>
            </a:pPr>
            <a:r>
              <a:rPr lang="en-GB" b="1" dirty="0" smtClean="0">
                <a:solidFill>
                  <a:srgbClr val="000000"/>
                </a:solidFill>
                <a:latin typeface="Arial" charset="0"/>
              </a:rPr>
              <a:t>8904 - 8907 &amp; 8890</a:t>
            </a:r>
            <a:r>
              <a:rPr lang="en-GB" b="1" dirty="0">
                <a:solidFill>
                  <a:srgbClr val="000000"/>
                </a:solidFill>
                <a:latin typeface="Arial" charset="0"/>
              </a:rPr>
              <a:t>: </a:t>
            </a:r>
            <a:r>
              <a:rPr lang="en-GB" dirty="0">
                <a:solidFill>
                  <a:srgbClr val="000000"/>
                </a:solidFill>
                <a:latin typeface="Arial" charset="0"/>
              </a:rPr>
              <a:t> A4 Expenditure Debt Impairment: - We see write-off of debtors as Other expenditure rather than Debt Impairment. we therefore allocated included it under other expenditure and the validation 1cf602dd-a304-41d5-ace0-b80c24672c74. otherwise the impact is Zero. This is a material amount of R54, million. </a:t>
            </a:r>
            <a:r>
              <a:rPr lang="en-GB" dirty="0">
                <a:solidFill>
                  <a:schemeClr val="accent6"/>
                </a:solidFill>
                <a:latin typeface="Arial" charset="0"/>
              </a:rPr>
              <a:t>(Amend the mapping for </a:t>
            </a:r>
            <a:r>
              <a:rPr lang="en-GB" dirty="0" smtClean="0">
                <a:solidFill>
                  <a:schemeClr val="accent6"/>
                </a:solidFill>
                <a:latin typeface="Arial" charset="0"/>
              </a:rPr>
              <a:t>debt impairment to be informed by item gains and losses as it is not bad debts written off).</a:t>
            </a:r>
            <a:endParaRPr lang="en-GB" dirty="0">
              <a:solidFill>
                <a:schemeClr val="accent6"/>
              </a:solidFill>
              <a:latin typeface="Arial" charset="0"/>
            </a:endParaRPr>
          </a:p>
        </p:txBody>
      </p:sp>
    </p:spTree>
    <p:extLst>
      <p:ext uri="{BB962C8B-B14F-4D97-AF65-F5344CB8AC3E}">
        <p14:creationId xmlns:p14="http://schemas.microsoft.com/office/powerpoint/2010/main" val="3079110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rPr>
              <a:t>CHANGES TO MBRR TABLES</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381857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Statement of Financial Position &amp; Performance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2536" y="1080697"/>
            <a:ext cx="9293927" cy="923330"/>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8901</a:t>
            </a:r>
            <a:r>
              <a:rPr kumimoji="0" lang="en-ZA" sz="1800" b="1" i="0" u="none" strike="noStrike" kern="1200" cap="none" spc="0" normalizeH="0" noProof="0" dirty="0" smtClean="0">
                <a:ln>
                  <a:noFill/>
                </a:ln>
                <a:solidFill>
                  <a:srgbClr val="000000"/>
                </a:solidFill>
                <a:effectLst/>
                <a:uLnTx/>
                <a:uFillTx/>
                <a:latin typeface="Arial" charset="0"/>
                <a:ea typeface="+mn-ea"/>
                <a:cs typeface="Arial" pitchFamily="34" charset="0"/>
              </a:rPr>
              <a:t> &amp; 8920</a:t>
            </a: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 </a:t>
            </a:r>
            <a:r>
              <a:rPr lang="en-GB" dirty="0">
                <a:solidFill>
                  <a:srgbClr val="000000"/>
                </a:solidFill>
                <a:latin typeface="Arial" charset="0"/>
              </a:rPr>
              <a:t>Currently there is no item on the SOF Position on the A/B/C Schedules to indicate the heritage assets separately. Currently the municipality disclose this on the other non current assets item in the SOF Position.</a:t>
            </a:r>
            <a:endParaRPr kumimoji="0" lang="en-GB" sz="1800" b="0" i="0" u="none" strike="noStrike" kern="1200" cap="none" spc="0" normalizeH="0" baseline="0" noProof="0" dirty="0">
              <a:ln>
                <a:noFill/>
              </a:ln>
              <a:solidFill>
                <a:srgbClr val="2D2D8A"/>
              </a:solidFill>
              <a:effectLst/>
              <a:uLnTx/>
              <a:uFillTx/>
              <a:latin typeface="Arial" charset="0"/>
              <a:ea typeface="+mn-ea"/>
              <a:cs typeface="Arial" pitchFamily="34" charset="0"/>
            </a:endParaRPr>
          </a:p>
        </p:txBody>
      </p:sp>
      <p:sp>
        <p:nvSpPr>
          <p:cNvPr id="8" name="Rectangle 7"/>
          <p:cNvSpPr/>
          <p:nvPr/>
        </p:nvSpPr>
        <p:spPr bwMode="auto">
          <a:xfrm>
            <a:off x="179512" y="2800628"/>
            <a:ext cx="8729365" cy="84439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just" eaLnBrk="0" hangingPunct="0"/>
            <a:r>
              <a:rPr kumimoji="0" lang="en-ZA" sz="1800" b="1"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Solution</a:t>
            </a:r>
            <a:r>
              <a:rPr kumimoji="0" lang="en-ZA" sz="18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a:t>
            </a:r>
            <a:r>
              <a:rPr lang="en-GB" dirty="0">
                <a:solidFill>
                  <a:srgbClr val="000000"/>
                </a:solidFill>
                <a:latin typeface="Arial" charset="0"/>
                <a:ea typeface="ＭＳ Ｐゴシック" pitchFamily="1" charset="-128"/>
              </a:rPr>
              <a:t> </a:t>
            </a:r>
            <a:r>
              <a:rPr lang="en-GB" dirty="0" smtClean="0">
                <a:solidFill>
                  <a:srgbClr val="000000"/>
                </a:solidFill>
                <a:latin typeface="Arial" charset="0"/>
                <a:ea typeface="ＭＳ Ｐゴシック" pitchFamily="1" charset="-128"/>
              </a:rPr>
              <a:t>Heritage assets is disclosed separately on the AFS specimen. Consider amendments to the MBRR schedules if necessary.</a:t>
            </a:r>
            <a:endParaRPr kumimoji="0" lang="en-ZA" sz="1800" b="0" i="0" u="none" strike="noStrike" kern="1200" cap="none" spc="0" normalizeH="0" baseline="0" noProof="0" dirty="0" smtClean="0">
              <a:ln>
                <a:noFill/>
              </a:ln>
              <a:solidFill>
                <a:srgbClr val="FF0000"/>
              </a:solidFill>
              <a:effectLst/>
              <a:uLnTx/>
              <a:uFillTx/>
              <a:latin typeface="Arial" charset="0"/>
              <a:ea typeface="ＭＳ Ｐゴシック" pitchFamily="1" charset="-128"/>
            </a:endParaRPr>
          </a:p>
        </p:txBody>
      </p:sp>
    </p:spTree>
    <p:extLst>
      <p:ext uri="{BB962C8B-B14F-4D97-AF65-F5344CB8AC3E}">
        <p14:creationId xmlns:p14="http://schemas.microsoft.com/office/powerpoint/2010/main" val="173191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a:solidFill>
                  <a:schemeClr val="bg1"/>
                </a:solidFill>
                <a:latin typeface="Arial Bold" pitchFamily="34" charset="0"/>
                <a:ea typeface="Osaka"/>
                <a:cs typeface="Osaka"/>
              </a:rPr>
              <a:t>Proposed Chart Changes</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1464619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rPr>
              <a:t>VALIDATION RULES</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2650096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VALIDATION RULES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252536" y="1080697"/>
            <a:ext cx="9293927" cy="3970318"/>
          </a:xfrm>
          <a:prstGeom prst="rect">
            <a:avLst/>
          </a:prstGeom>
        </p:spPr>
        <p:txBody>
          <a:bodyPr wrap="square">
            <a:spAutoFit/>
          </a:bodyPr>
          <a:lstStyle/>
          <a:p>
            <a:pPr marL="685800" lvl="0" indent="-285750" algn="just">
              <a:buFont typeface="Wingdings" panose="05000000000000000000" pitchFamily="2" charset="2"/>
              <a:buChar char="Ø"/>
            </a:pPr>
            <a:r>
              <a:rPr kumimoji="0" lang="en-ZA" sz="1800" b="1" i="0" u="none" strike="noStrike" kern="1200" cap="none" spc="0" normalizeH="0" baseline="0" noProof="0" dirty="0" smtClean="0">
                <a:ln>
                  <a:noFill/>
                </a:ln>
                <a:solidFill>
                  <a:srgbClr val="000000"/>
                </a:solidFill>
                <a:effectLst/>
                <a:uLnTx/>
                <a:uFillTx/>
                <a:latin typeface="Arial" charset="0"/>
                <a:ea typeface="+mn-ea"/>
                <a:cs typeface="Arial" pitchFamily="34" charset="0"/>
              </a:rPr>
              <a:t>8943: </a:t>
            </a:r>
            <a:r>
              <a:rPr lang="en-GB" dirty="0">
                <a:solidFill>
                  <a:srgbClr val="000000"/>
                </a:solidFill>
                <a:latin typeface="Arial" charset="0"/>
              </a:rPr>
              <a:t>Please change the validation rules especially the one relating to PD. See attached highlighted rules.  "Default projects may not have Item Expenditure and Assets except for current </a:t>
            </a:r>
            <a:r>
              <a:rPr lang="en-GB" dirty="0" smtClean="0">
                <a:solidFill>
                  <a:srgbClr val="000000"/>
                </a:solidFill>
                <a:latin typeface="Arial" charset="0"/>
              </a:rPr>
              <a:t>assets </a:t>
            </a:r>
            <a:r>
              <a:rPr lang="en-GB" dirty="0">
                <a:solidFill>
                  <a:srgbClr val="000000"/>
                </a:solidFill>
                <a:latin typeface="Arial" charset="0"/>
              </a:rPr>
              <a:t>or non-current receivables or default items or </a:t>
            </a:r>
            <a:r>
              <a:rPr lang="en-GB" dirty="0" smtClean="0">
                <a:solidFill>
                  <a:srgbClr val="000000"/>
                </a:solidFill>
                <a:latin typeface="Arial" charset="0"/>
              </a:rPr>
              <a:t>Surplus/Deficit“. </a:t>
            </a:r>
            <a:r>
              <a:rPr lang="en-GB" dirty="0" smtClean="0">
                <a:solidFill>
                  <a:schemeClr val="accent6"/>
                </a:solidFill>
                <a:latin typeface="Arial" charset="0"/>
              </a:rPr>
              <a:t>(PSD</a:t>
            </a:r>
            <a:r>
              <a:rPr lang="en-GB" dirty="0">
                <a:solidFill>
                  <a:schemeClr val="accent6"/>
                </a:solidFill>
                <a:latin typeface="Arial" charset="0"/>
              </a:rPr>
              <a:t>: </a:t>
            </a:r>
            <a:r>
              <a:rPr lang="en-GB" dirty="0" smtClean="0">
                <a:solidFill>
                  <a:schemeClr val="accent6"/>
                </a:solidFill>
                <a:latin typeface="Arial" charset="0"/>
              </a:rPr>
              <a:t>Default </a:t>
            </a:r>
            <a:r>
              <a:rPr lang="en-GB" dirty="0">
                <a:solidFill>
                  <a:schemeClr val="accent6"/>
                </a:solidFill>
                <a:latin typeface="Arial" charset="0"/>
              </a:rPr>
              <a:t>transactions are the classification required to record a transaction within all the segments of the </a:t>
            </a:r>
            <a:r>
              <a:rPr lang="en-GB" i="1" dirty="0" err="1">
                <a:solidFill>
                  <a:schemeClr val="accent6"/>
                </a:solidFill>
                <a:latin typeface="Arial" charset="0"/>
              </a:rPr>
              <a:t>m</a:t>
            </a:r>
            <a:r>
              <a:rPr lang="en-GB" dirty="0" err="1">
                <a:solidFill>
                  <a:schemeClr val="accent6"/>
                </a:solidFill>
                <a:latin typeface="Arial" charset="0"/>
              </a:rPr>
              <a:t>SCOA</a:t>
            </a:r>
            <a:r>
              <a:rPr lang="en-GB" dirty="0">
                <a:solidFill>
                  <a:schemeClr val="accent6"/>
                </a:solidFill>
                <a:latin typeface="Arial" charset="0"/>
              </a:rPr>
              <a:t>.  Revenue, assets (excluding capitalised expenditure), liabilities and net assets need to be captured to this account.</a:t>
            </a:r>
            <a:endParaRPr lang="en-GB" dirty="0" smtClean="0">
              <a:solidFill>
                <a:schemeClr val="accent6"/>
              </a:solidFill>
              <a:latin typeface="Arial" charset="0"/>
            </a:endParaRPr>
          </a:p>
          <a:p>
            <a:pPr marL="685800" lvl="0" indent="-285750" algn="just">
              <a:buFont typeface="Wingdings" panose="05000000000000000000" pitchFamily="2" charset="2"/>
              <a:buChar char="Ø"/>
            </a:pPr>
            <a:r>
              <a:rPr kumimoji="0" lang="en-GB" sz="1800" b="1" i="0" u="none" strike="noStrike" kern="1200" cap="none" spc="0" normalizeH="0" baseline="0" noProof="0" dirty="0" smtClean="0">
                <a:ln>
                  <a:noFill/>
                </a:ln>
                <a:solidFill>
                  <a:srgbClr val="000000"/>
                </a:solidFill>
                <a:effectLst/>
                <a:uLnTx/>
                <a:uFillTx/>
                <a:latin typeface="Arial" charset="0"/>
              </a:rPr>
              <a:t>8934</a:t>
            </a:r>
            <a:r>
              <a:rPr lang="en-GB" b="1" dirty="0">
                <a:solidFill>
                  <a:srgbClr val="000000"/>
                </a:solidFill>
                <a:latin typeface="Arial" charset="0"/>
              </a:rPr>
              <a:t>: </a:t>
            </a:r>
            <a:r>
              <a:rPr lang="en-GB" dirty="0">
                <a:solidFill>
                  <a:srgbClr val="000000"/>
                </a:solidFill>
                <a:latin typeface="Arial" charset="0"/>
              </a:rPr>
              <a:t>Review Segment Verification rules to align to newer versions of the charts referring to PC and </a:t>
            </a:r>
            <a:r>
              <a:rPr lang="en-GB" dirty="0" smtClean="0">
                <a:solidFill>
                  <a:srgbClr val="000000"/>
                </a:solidFill>
                <a:latin typeface="Arial" charset="0"/>
              </a:rPr>
              <a:t>PD.</a:t>
            </a:r>
          </a:p>
          <a:p>
            <a:pPr marL="685800" lvl="0" indent="-285750" algn="just">
              <a:buFont typeface="Wingdings" panose="05000000000000000000" pitchFamily="2" charset="2"/>
              <a:buChar char="Ø"/>
            </a:pPr>
            <a:r>
              <a:rPr lang="en-GB" b="1" dirty="0" smtClean="0">
                <a:solidFill>
                  <a:srgbClr val="000000"/>
                </a:solidFill>
                <a:latin typeface="Arial" charset="0"/>
              </a:rPr>
              <a:t>8898</a:t>
            </a:r>
            <a:r>
              <a:rPr lang="en-GB" dirty="0">
                <a:solidFill>
                  <a:srgbClr val="000000"/>
                </a:solidFill>
                <a:latin typeface="Arial" charset="0"/>
              </a:rPr>
              <a:t>: Good morning NT Request for input regarding the use of CAPITAL PROJECT GUID + the use of segment check "Capital projects can only have Item Assets or Payables and Accruals and Retentions” versus COCT processes and Schedule reporting. Please find the attached documents explaining our scenario. Regards, </a:t>
            </a:r>
            <a:r>
              <a:rPr lang="en-GB" dirty="0" smtClean="0">
                <a:solidFill>
                  <a:srgbClr val="000000"/>
                </a:solidFill>
                <a:latin typeface="Arial" charset="0"/>
              </a:rPr>
              <a:t>Christiaan.  </a:t>
            </a:r>
            <a:endParaRPr kumimoji="0" lang="en-GB" sz="1800" b="0" i="0" u="none" strike="noStrike" kern="1200" cap="none" spc="0" normalizeH="0" baseline="0" noProof="0" dirty="0">
              <a:ln>
                <a:noFill/>
              </a:ln>
              <a:solidFill>
                <a:srgbClr val="2D2D8A"/>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25033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dirty="0"/>
              <a:t>Questions</a:t>
            </a:r>
          </a:p>
        </p:txBody>
      </p:sp>
      <p:sp>
        <p:nvSpPr>
          <p:cNvPr id="4" name="Slide Number Placeholder 3"/>
          <p:cNvSpPr>
            <a:spLocks noGrp="1"/>
          </p:cNvSpPr>
          <p:nvPr>
            <p:ph type="sldNum" sz="quarter" idx="12"/>
          </p:nvPr>
        </p:nvSpPr>
        <p:spPr/>
        <p:txBody>
          <a:bodyPr/>
          <a:lstStyle/>
          <a:p>
            <a:pPr>
              <a:defRPr/>
            </a:pPr>
            <a:fld id="{28142F3E-A3E0-4D4E-AE3D-747F5B7D8C87}" type="slidenum">
              <a:rPr lang="en-US" smtClean="0"/>
              <a:pPr>
                <a:defRPr/>
              </a:pPr>
              <a:t>32</a:t>
            </a:fld>
            <a:endParaRPr lang="en-US" sz="1400" b="0" dirty="0">
              <a:solidFill>
                <a:srgbClr val="000000"/>
              </a:solidFill>
              <a:latin typeface="Arial"/>
            </a:endParaRPr>
          </a:p>
        </p:txBody>
      </p:sp>
      <p:pic>
        <p:nvPicPr>
          <p:cNvPr id="49156" name="Picture 2" descr="C:\Users\ajay.INVICTUS\AppData\Local\Microsoft\Windows\Temporary Internet Files\Content.IE5\37J1QPFJ\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5100" y="1752600"/>
            <a:ext cx="3657600" cy="3657600"/>
          </a:xfrm>
          <a:noFill/>
        </p:spPr>
      </p:pic>
    </p:spTree>
    <p:extLst>
      <p:ext uri="{BB962C8B-B14F-4D97-AF65-F5344CB8AC3E}">
        <p14:creationId xmlns:p14="http://schemas.microsoft.com/office/powerpoint/2010/main" val="236922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smtClean="0">
                <a:latin typeface="Arial Narrow" panose="020B0606020202030204" pitchFamily="34" charset="0"/>
                <a:cs typeface="Arial" panose="020B0604020202020204" pitchFamily="34" charset="0"/>
              </a:rPr>
              <a:t>8869</a:t>
            </a:r>
            <a:r>
              <a:rPr lang="en-ZA" sz="1800" b="1" kern="0" dirty="0" smtClean="0">
                <a:latin typeface="Arial" panose="020B0604020202020204" pitchFamily="34" charset="0"/>
                <a:cs typeface="Arial" panose="020B0604020202020204" pitchFamily="34" charset="0"/>
              </a:rPr>
              <a:t>: </a:t>
            </a:r>
            <a:r>
              <a:rPr lang="en-GB" sz="1800" kern="0" dirty="0" smtClean="0">
                <a:latin typeface="Arial" panose="020B0604020202020204" pitchFamily="34" charset="0"/>
                <a:cs typeface="Arial" panose="020B0604020202020204" pitchFamily="34" charset="0"/>
              </a:rPr>
              <a:t>No </a:t>
            </a:r>
            <a:r>
              <a:rPr lang="en-GB" sz="1800" kern="0" dirty="0">
                <a:latin typeface="Arial" panose="020B0604020202020204" pitchFamily="34" charset="0"/>
                <a:cs typeface="Arial" panose="020B0604020202020204" pitchFamily="34" charset="0"/>
              </a:rPr>
              <a:t>provision is made for the transfer of completed Work-in-Progress to </a:t>
            </a:r>
            <a:r>
              <a:rPr lang="en-GB" sz="1800" kern="0" dirty="0" smtClean="0">
                <a:latin typeface="Arial" panose="020B0604020202020204" pitchFamily="34" charset="0"/>
                <a:cs typeface="Arial" panose="020B0604020202020204" pitchFamily="34" charset="0"/>
              </a:rPr>
              <a:t> Investment </a:t>
            </a:r>
            <a:r>
              <a:rPr lang="en-GB" sz="1800" kern="0" dirty="0">
                <a:latin typeface="Arial" panose="020B0604020202020204" pitchFamily="34" charset="0"/>
                <a:cs typeface="Arial" panose="020B0604020202020204" pitchFamily="34" charset="0"/>
              </a:rPr>
              <a:t>Property and Heritage Assets.</a:t>
            </a:r>
            <a:endParaRPr lang="en-ZA" sz="1800" kern="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22735" y="1771706"/>
            <a:ext cx="7433642" cy="2883768"/>
          </a:xfrm>
          <a:prstGeom prst="rect">
            <a:avLst/>
          </a:prstGeom>
        </p:spPr>
      </p:pic>
      <p:sp>
        <p:nvSpPr>
          <p:cNvPr id="3" name="TextBox 2"/>
          <p:cNvSpPr txBox="1"/>
          <p:nvPr/>
        </p:nvSpPr>
        <p:spPr>
          <a:xfrm>
            <a:off x="522735" y="5040493"/>
            <a:ext cx="743364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b="1" dirty="0" smtClean="0"/>
              <a:t>Solution</a:t>
            </a:r>
            <a:r>
              <a:rPr lang="en-ZA" dirty="0" smtClean="0"/>
              <a:t>: Add the following items “Transfer to Investment property” and “Transfer to Heritage assets”.</a:t>
            </a:r>
            <a:endParaRPr lang="en-ZA" dirty="0"/>
          </a:p>
        </p:txBody>
      </p:sp>
    </p:spTree>
    <p:extLst>
      <p:ext uri="{BB962C8B-B14F-4D97-AF65-F5344CB8AC3E}">
        <p14:creationId xmlns:p14="http://schemas.microsoft.com/office/powerpoint/2010/main" val="66901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Gains and Losses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smtClean="0">
                <a:latin typeface="Arial Narrow" panose="020B0606020202030204" pitchFamily="34" charset="0"/>
                <a:cs typeface="Arial" panose="020B0604020202020204" pitchFamily="34" charset="0"/>
              </a:rPr>
              <a:t>8870: </a:t>
            </a:r>
            <a:r>
              <a:rPr lang="en-GB" sz="1800" kern="0" dirty="0">
                <a:latin typeface="Arial Narrow" panose="020B0606020202030204" pitchFamily="34" charset="0"/>
                <a:cs typeface="Arial" panose="020B0604020202020204" pitchFamily="34" charset="0"/>
              </a:rPr>
              <a:t>On Item for Gains and Losses: Intangible assets cannot be classified below PPE. PPE and Intangible assets should be at the same reporting level. </a:t>
            </a:r>
            <a:endParaRPr lang="en-ZA" sz="1800" kern="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979712" y="1643878"/>
            <a:ext cx="6713562" cy="4968552"/>
          </a:xfrm>
          <a:prstGeom prst="rect">
            <a:avLst/>
          </a:prstGeom>
        </p:spPr>
      </p:pic>
      <p:sp>
        <p:nvSpPr>
          <p:cNvPr id="3" name="Rectangle 2"/>
          <p:cNvSpPr/>
          <p:nvPr/>
        </p:nvSpPr>
        <p:spPr bwMode="auto">
          <a:xfrm>
            <a:off x="2123728" y="6369935"/>
            <a:ext cx="2736304" cy="22741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107504" y="1916832"/>
            <a:ext cx="18002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b="1" dirty="0" smtClean="0"/>
              <a:t>Solution</a:t>
            </a:r>
            <a:r>
              <a:rPr lang="en-ZA" dirty="0" smtClean="0"/>
              <a:t>: Retire intangible assets from a level below PPE and create it at the same level as PPE as it is a separate asset category.</a:t>
            </a:r>
            <a:endParaRPr lang="en-ZA" dirty="0"/>
          </a:p>
        </p:txBody>
      </p:sp>
    </p:spTree>
    <p:extLst>
      <p:ext uri="{BB962C8B-B14F-4D97-AF65-F5344CB8AC3E}">
        <p14:creationId xmlns:p14="http://schemas.microsoft.com/office/powerpoint/2010/main" val="263328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Liabilities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smtClean="0">
                <a:latin typeface="Arial Narrow" panose="020B0606020202030204" pitchFamily="34" charset="0"/>
                <a:cs typeface="Arial" panose="020B0604020202020204" pitchFamily="34" charset="0"/>
              </a:rPr>
              <a:t>8875: </a:t>
            </a:r>
            <a:r>
              <a:rPr lang="en-GB" sz="1800" kern="0" dirty="0">
                <a:latin typeface="Arial Narrow" panose="020B0606020202030204" pitchFamily="34" charset="0"/>
                <a:cs typeface="Arial" panose="020B0604020202020204" pitchFamily="34" charset="0"/>
              </a:rPr>
              <a:t>Unspent Transfers and Subsidies Operational Monetary Allocations District Municipalities. DC01 </a:t>
            </a:r>
            <a:r>
              <a:rPr lang="en-GB" sz="1800" kern="0" dirty="0" err="1">
                <a:latin typeface="Arial Narrow" panose="020B0606020202030204" pitchFamily="34" charset="0"/>
                <a:cs typeface="Arial" panose="020B0604020202020204" pitchFamily="34" charset="0"/>
              </a:rPr>
              <a:t>Westcoast</a:t>
            </a:r>
            <a:r>
              <a:rPr lang="en-GB" sz="1800" kern="0" dirty="0">
                <a:latin typeface="Arial Narrow" panose="020B0606020202030204" pitchFamily="34" charset="0"/>
                <a:cs typeface="Arial" panose="020B0604020202020204" pitchFamily="34" charset="0"/>
              </a:rPr>
              <a:t> - accounts from 6.2 changed to non-posting. No posting levels for this DM in Version 6.3. Exclude new classification introduced for Version </a:t>
            </a:r>
            <a:r>
              <a:rPr lang="en-GB" sz="1800" kern="0" dirty="0" smtClean="0">
                <a:latin typeface="Arial Narrow" panose="020B0606020202030204" pitchFamily="34" charset="0"/>
                <a:cs typeface="Arial" panose="020B0604020202020204" pitchFamily="34" charset="0"/>
              </a:rPr>
              <a:t>6.3. </a:t>
            </a:r>
            <a:endParaRPr lang="en-ZA" sz="1800" kern="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987824" y="1993927"/>
            <a:ext cx="5801270" cy="4050580"/>
          </a:xfrm>
          <a:prstGeom prst="rect">
            <a:avLst/>
          </a:prstGeom>
        </p:spPr>
      </p:pic>
      <p:sp>
        <p:nvSpPr>
          <p:cNvPr id="3" name="TextBox 2"/>
          <p:cNvSpPr txBox="1"/>
          <p:nvPr/>
        </p:nvSpPr>
        <p:spPr>
          <a:xfrm>
            <a:off x="251520" y="2102140"/>
            <a:ext cx="1728192"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b="1" dirty="0" smtClean="0"/>
              <a:t>Solution</a:t>
            </a:r>
            <a:r>
              <a:rPr lang="en-ZA" dirty="0" smtClean="0"/>
              <a:t>: Create “Infrastructure” and “Capacity building and other” items in the structure for DC 01.</a:t>
            </a:r>
            <a:endParaRPr lang="en-ZA" dirty="0"/>
          </a:p>
        </p:txBody>
      </p:sp>
    </p:spTree>
    <p:extLst>
      <p:ext uri="{BB962C8B-B14F-4D97-AF65-F5344CB8AC3E}">
        <p14:creationId xmlns:p14="http://schemas.microsoft.com/office/powerpoint/2010/main" val="412586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Expenditure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8040" y="1077415"/>
            <a:ext cx="9144000" cy="522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smtClean="0">
                <a:latin typeface="Arial Narrow" panose="020B0606020202030204" pitchFamily="34" charset="0"/>
                <a:cs typeface="Arial" panose="020B0604020202020204" pitchFamily="34" charset="0"/>
              </a:rPr>
              <a:t>8893: </a:t>
            </a:r>
            <a:r>
              <a:rPr lang="en-GB" sz="1800" kern="0" dirty="0" err="1">
                <a:latin typeface="Arial Narrow" panose="020B0606020202030204" pitchFamily="34" charset="0"/>
                <a:cs typeface="Arial" panose="020B0604020202020204" pitchFamily="34" charset="0"/>
              </a:rPr>
              <a:t>Langeberg</a:t>
            </a:r>
            <a:r>
              <a:rPr lang="en-GB" sz="1800" kern="0" dirty="0">
                <a:latin typeface="Arial Narrow" panose="020B0606020202030204" pitchFamily="34" charset="0"/>
                <a:cs typeface="Arial" panose="020B0604020202020204" pitchFamily="34" charset="0"/>
              </a:rPr>
              <a:t> Municipality requires a new item to be created for [Item Expenditure: Contracted Services: Outsourced Services: Cleaning Public Toilets] with the following definition: If the municipality makes use of external service providers for assisting in the cleaning and maintaining of hygiene in public toilets the cost needs to be recorded to this </a:t>
            </a:r>
            <a:r>
              <a:rPr lang="en-GB" sz="1800" kern="0" dirty="0" smtClean="0">
                <a:latin typeface="Arial Narrow" panose="020B0606020202030204" pitchFamily="34" charset="0"/>
                <a:cs typeface="Arial" panose="020B0604020202020204" pitchFamily="34" charset="0"/>
              </a:rPr>
              <a:t>item.</a:t>
            </a:r>
            <a:endParaRPr lang="en-ZA" sz="1800" kern="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7505" y="2348881"/>
            <a:ext cx="4320480" cy="3240360"/>
          </a:xfrm>
          <a:prstGeom prst="rect">
            <a:avLst/>
          </a:prstGeom>
        </p:spPr>
      </p:pic>
      <p:pic>
        <p:nvPicPr>
          <p:cNvPr id="3" name="Picture 2"/>
          <p:cNvPicPr>
            <a:picLocks noChangeAspect="1"/>
          </p:cNvPicPr>
          <p:nvPr/>
        </p:nvPicPr>
        <p:blipFill>
          <a:blip r:embed="rId3"/>
          <a:stretch>
            <a:fillRect/>
          </a:stretch>
        </p:blipFill>
        <p:spPr>
          <a:xfrm>
            <a:off x="4427985" y="2348881"/>
            <a:ext cx="4608511" cy="3240360"/>
          </a:xfrm>
          <a:prstGeom prst="rect">
            <a:avLst/>
          </a:prstGeom>
        </p:spPr>
      </p:pic>
      <p:sp>
        <p:nvSpPr>
          <p:cNvPr id="4" name="TextBox 3"/>
          <p:cNvSpPr txBox="1"/>
          <p:nvPr/>
        </p:nvSpPr>
        <p:spPr>
          <a:xfrm>
            <a:off x="115544" y="5657416"/>
            <a:ext cx="892899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dirty="0" smtClean="0"/>
              <a:t>Solution: </a:t>
            </a:r>
            <a:r>
              <a:rPr lang="en-GB" dirty="0" smtClean="0"/>
              <a:t>Expand definition to </a:t>
            </a:r>
            <a:r>
              <a:rPr lang="en-GB" dirty="0"/>
              <a:t>"The use of an external provider for cleaning of any municipal </a:t>
            </a:r>
            <a:r>
              <a:rPr lang="en-GB" dirty="0" smtClean="0"/>
              <a:t>facilities”.</a:t>
            </a:r>
            <a:endParaRPr lang="en-ZA" dirty="0"/>
          </a:p>
        </p:txBody>
      </p:sp>
    </p:spTree>
    <p:extLst>
      <p:ext uri="{BB962C8B-B14F-4D97-AF65-F5344CB8AC3E}">
        <p14:creationId xmlns:p14="http://schemas.microsoft.com/office/powerpoint/2010/main" val="2190789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smtClean="0">
                <a:latin typeface="Arial Narrow" panose="020B0606020202030204" pitchFamily="34" charset="0"/>
                <a:cs typeface="Arial" panose="020B0604020202020204" pitchFamily="34" charset="0"/>
              </a:rPr>
              <a:t>8902: </a:t>
            </a:r>
            <a:r>
              <a:rPr lang="en-GB" sz="1800" kern="0" dirty="0">
                <a:latin typeface="Arial Narrow" panose="020B0606020202030204" pitchFamily="34" charset="0"/>
                <a:cs typeface="Arial" panose="020B0604020202020204" pitchFamily="34" charset="0"/>
              </a:rPr>
              <a:t>The Item Assets of </a:t>
            </a:r>
            <a:r>
              <a:rPr lang="en-GB" sz="1800" kern="0" dirty="0" err="1">
                <a:latin typeface="Arial Narrow" panose="020B0606020202030204" pitchFamily="34" charset="0"/>
                <a:cs typeface="Arial" panose="020B0604020202020204" pitchFamily="34" charset="0"/>
              </a:rPr>
              <a:t>mSCOA</a:t>
            </a:r>
            <a:r>
              <a:rPr lang="en-GB" sz="1800" kern="0" dirty="0">
                <a:latin typeface="Arial Narrow" panose="020B0606020202030204" pitchFamily="34" charset="0"/>
                <a:cs typeface="Arial" panose="020B0604020202020204" pitchFamily="34" charset="0"/>
              </a:rPr>
              <a:t> segment detail version 6.3 provided for the recording of recoverable unauthorised, irregular or fruitless and wasteful expenditure as follows: The definitions for the </a:t>
            </a:r>
            <a:r>
              <a:rPr lang="en-GB" sz="1800" kern="0" dirty="0" err="1">
                <a:latin typeface="Arial Narrow" panose="020B0606020202030204" pitchFamily="34" charset="0"/>
                <a:cs typeface="Arial" panose="020B0604020202020204" pitchFamily="34" charset="0"/>
              </a:rPr>
              <a:t>Guids</a:t>
            </a:r>
            <a:r>
              <a:rPr lang="en-GB" sz="1800" kern="0" dirty="0">
                <a:latin typeface="Arial Narrow" panose="020B0606020202030204" pitchFamily="34" charset="0"/>
                <a:cs typeface="Arial" panose="020B0604020202020204" pitchFamily="34" charset="0"/>
              </a:rPr>
              <a:t> above do not make provision of recoverable losses deliberately or negligently incurred by the Accounting Officer or Chief Financial Officer or Senior Managers or Other Officials.</a:t>
            </a:r>
            <a:endParaRPr lang="en-ZA" sz="1800" kern="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10960" y="2348880"/>
            <a:ext cx="4339806" cy="3672408"/>
          </a:xfrm>
          <a:prstGeom prst="rect">
            <a:avLst/>
          </a:prstGeom>
        </p:spPr>
      </p:pic>
      <p:pic>
        <p:nvPicPr>
          <p:cNvPr id="3" name="Picture 2"/>
          <p:cNvPicPr>
            <a:picLocks noChangeAspect="1"/>
          </p:cNvPicPr>
          <p:nvPr/>
        </p:nvPicPr>
        <p:blipFill>
          <a:blip r:embed="rId3"/>
          <a:stretch>
            <a:fillRect/>
          </a:stretch>
        </p:blipFill>
        <p:spPr>
          <a:xfrm>
            <a:off x="4551884" y="2318032"/>
            <a:ext cx="4486339" cy="3683840"/>
          </a:xfrm>
          <a:prstGeom prst="rect">
            <a:avLst/>
          </a:prstGeom>
        </p:spPr>
      </p:pic>
    </p:spTree>
    <p:extLst>
      <p:ext uri="{BB962C8B-B14F-4D97-AF65-F5344CB8AC3E}">
        <p14:creationId xmlns:p14="http://schemas.microsoft.com/office/powerpoint/2010/main" val="776230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 (8902 </a:t>
            </a:r>
            <a:r>
              <a:rPr lang="en-ZA" altLang="en-US" b="1" dirty="0" err="1" smtClean="0">
                <a:latin typeface="Arial" panose="020B0604020202020204" pitchFamily="34" charset="0"/>
              </a:rPr>
              <a:t>cont</a:t>
            </a:r>
            <a:r>
              <a:rPr lang="en-ZA" altLang="en-US" b="1" dirty="0" smtClean="0">
                <a:latin typeface="Arial" panose="020B0604020202020204" pitchFamily="34" charset="0"/>
              </a:rPr>
              <a:t>…)</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just" defTabSz="914400" rtl="0" eaLnBrk="0" fontAlgn="base" latinLnBrk="0" hangingPunct="0">
              <a:lnSpc>
                <a:spcPct val="100000"/>
              </a:lnSpc>
              <a:spcBef>
                <a:spcPts val="0"/>
              </a:spcBef>
              <a:spcAft>
                <a:spcPct val="0"/>
              </a:spcAft>
              <a:buClrTx/>
              <a:buSz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4923" y="1097336"/>
            <a:ext cx="904572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eaLnBrk="0" hangingPunct="0">
              <a:spcBef>
                <a:spcPts val="0"/>
              </a:spcBef>
              <a:defRPr/>
            </a:pPr>
            <a:r>
              <a:rPr lang="en-ZA" b="1" kern="0" dirty="0">
                <a:solidFill>
                  <a:srgbClr val="000000"/>
                </a:solidFill>
                <a:latin typeface="Arial Narrow" panose="020B0606020202030204" pitchFamily="34" charset="0"/>
              </a:rPr>
              <a:t>Solution: </a:t>
            </a:r>
            <a:r>
              <a:rPr lang="en-ZA" kern="0" dirty="0">
                <a:solidFill>
                  <a:srgbClr val="000000"/>
                </a:solidFill>
                <a:latin typeface="Arial Narrow" panose="020B0606020202030204" pitchFamily="34" charset="0"/>
              </a:rPr>
              <a:t>(a) </a:t>
            </a:r>
            <a:r>
              <a:rPr lang="en-GB" kern="0" dirty="0">
                <a:solidFill>
                  <a:srgbClr val="000000"/>
                </a:solidFill>
                <a:latin typeface="Arial Narrow" panose="020B0606020202030204" pitchFamily="34" charset="0"/>
              </a:rPr>
              <a:t>Amend the definition of unauthorised, irregular, fruitless and wasteful expenditure to refer to section 32 of the MFMA instead of section 31. </a:t>
            </a:r>
          </a:p>
          <a:p>
            <a:pPr marL="0" lvl="0" indent="0" algn="just">
              <a:spcBef>
                <a:spcPts val="0"/>
              </a:spcBef>
              <a:buNone/>
            </a:pPr>
            <a:r>
              <a:rPr lang="en-GB" kern="0" dirty="0">
                <a:solidFill>
                  <a:srgbClr val="000000"/>
                </a:solidFill>
                <a:latin typeface="Arial Narrow" panose="020B0606020202030204" pitchFamily="34" charset="0"/>
              </a:rPr>
              <a:t>(b) Amend definition for “reductions on receivables fines not to refer to traffic fines. It can be “Losses deliberately or negligently incurred by the Accounting Officer or Chief Financial Officer or Senior Managers or Other Officials of the municipality”. </a:t>
            </a:r>
            <a:endParaRPr lang="en-ZA" kern="0" dirty="0">
              <a:solidFill>
                <a:srgbClr val="000000"/>
              </a:solidFill>
            </a:endParaRPr>
          </a:p>
        </p:txBody>
      </p:sp>
      <p:pic>
        <p:nvPicPr>
          <p:cNvPr id="6" name="Picture 5"/>
          <p:cNvPicPr>
            <a:picLocks noChangeAspect="1"/>
          </p:cNvPicPr>
          <p:nvPr/>
        </p:nvPicPr>
        <p:blipFill>
          <a:blip r:embed="rId2"/>
          <a:stretch>
            <a:fillRect/>
          </a:stretch>
        </p:blipFill>
        <p:spPr>
          <a:xfrm>
            <a:off x="44923" y="2620139"/>
            <a:ext cx="5175953" cy="3662648"/>
          </a:xfrm>
          <a:prstGeom prst="rect">
            <a:avLst/>
          </a:prstGeom>
        </p:spPr>
      </p:pic>
      <p:pic>
        <p:nvPicPr>
          <p:cNvPr id="8" name="Picture 7"/>
          <p:cNvPicPr>
            <a:picLocks noChangeAspect="1"/>
          </p:cNvPicPr>
          <p:nvPr/>
        </p:nvPicPr>
        <p:blipFill>
          <a:blip r:embed="rId3"/>
          <a:stretch>
            <a:fillRect/>
          </a:stretch>
        </p:blipFill>
        <p:spPr>
          <a:xfrm>
            <a:off x="5274225" y="2620139"/>
            <a:ext cx="3816425" cy="3662647"/>
          </a:xfrm>
          <a:prstGeom prst="rect">
            <a:avLst/>
          </a:prstGeom>
        </p:spPr>
      </p:pic>
      <p:sp>
        <p:nvSpPr>
          <p:cNvPr id="10" name="Rectangle 9"/>
          <p:cNvSpPr/>
          <p:nvPr/>
        </p:nvSpPr>
        <p:spPr bwMode="auto">
          <a:xfrm>
            <a:off x="1835696" y="5517232"/>
            <a:ext cx="3312368" cy="57317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bwMode="auto">
          <a:xfrm>
            <a:off x="6588224" y="5517232"/>
            <a:ext cx="2448272" cy="5040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706679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fe50b6b98f897cf800d4d84fb3dd0e49">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020131-73F7-4DE8-9120-DF80DF92ECE9}"/>
</file>

<file path=customXml/itemProps2.xml><?xml version="1.0" encoding="utf-8"?>
<ds:datastoreItem xmlns:ds="http://schemas.openxmlformats.org/officeDocument/2006/customXml" ds:itemID="{561DF690-FA0C-4F6E-A4C2-A65D20C5304A}"/>
</file>

<file path=customXml/itemProps3.xml><?xml version="1.0" encoding="utf-8"?>
<ds:datastoreItem xmlns:ds="http://schemas.openxmlformats.org/officeDocument/2006/customXml" ds:itemID="{83988492-AC15-4810-BB12-04ADC9FF6CD1}"/>
</file>

<file path=docProps/app.xml><?xml version="1.0" encoding="utf-8"?>
<Properties xmlns="http://schemas.openxmlformats.org/officeDocument/2006/extended-properties" xmlns:vt="http://schemas.openxmlformats.org/officeDocument/2006/docPropsVTypes">
  <TotalTime>15257</TotalTime>
  <Words>2392</Words>
  <Application>Microsoft Office PowerPoint</Application>
  <PresentationFormat>On-screen Show (4:3)</PresentationFormat>
  <Paragraphs>125</Paragraphs>
  <Slides>32</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MS PGothic</vt:lpstr>
      <vt:lpstr>MS PGothic</vt:lpstr>
      <vt:lpstr>Arial</vt:lpstr>
      <vt:lpstr>Arial Bold</vt:lpstr>
      <vt:lpstr>Arial Bold Italic</vt:lpstr>
      <vt:lpstr>Arial Narrow</vt:lpstr>
      <vt:lpstr>Arial Unicode MS</vt:lpstr>
      <vt:lpstr>Calibri</vt:lpstr>
      <vt:lpstr>Osaka</vt:lpstr>
      <vt:lpstr>Wingdings</vt:lpstr>
      <vt:lpstr>Office Theme</vt:lpstr>
      <vt:lpstr>Blank Presentation</vt:lpstr>
      <vt:lpstr>11_Blank Presentation</vt:lpstr>
      <vt:lpstr> mSCOA  Version 6.3 Change Requests</vt:lpstr>
      <vt:lpstr>mSCOA version 6.3 Chart Changes Requests</vt:lpstr>
      <vt:lpstr>Proposed Chart Changes</vt:lpstr>
      <vt:lpstr>Item Assets</vt:lpstr>
      <vt:lpstr>Item Gains and Losses</vt:lpstr>
      <vt:lpstr>Item Liabilities</vt:lpstr>
      <vt:lpstr>Item Expenditure</vt:lpstr>
      <vt:lpstr>Item Assets</vt:lpstr>
      <vt:lpstr>Item Assets (8902 cont…)</vt:lpstr>
      <vt:lpstr>Item Assets</vt:lpstr>
      <vt:lpstr>Item Assets (8903 cont…)</vt:lpstr>
      <vt:lpstr>Item Revenue</vt:lpstr>
      <vt:lpstr>Item Liabilities</vt:lpstr>
      <vt:lpstr>OAG CONSULTATION</vt:lpstr>
      <vt:lpstr>Item Assets</vt:lpstr>
      <vt:lpstr>Item Liabilities</vt:lpstr>
      <vt:lpstr>Consolidation</vt:lpstr>
      <vt:lpstr>VAT Treatment on retention</vt:lpstr>
      <vt:lpstr>Item expenditure</vt:lpstr>
      <vt:lpstr>Operating Lease</vt:lpstr>
      <vt:lpstr>Item Gains and Losses</vt:lpstr>
      <vt:lpstr>AFS SPECIMEN</vt:lpstr>
      <vt:lpstr>Amendments to be done to specimen</vt:lpstr>
      <vt:lpstr>Amendments to be done to the chart</vt:lpstr>
      <vt:lpstr>MAPPING OF MBRR SCHEDULES</vt:lpstr>
      <vt:lpstr>Cash Flow</vt:lpstr>
      <vt:lpstr>Statement of Financial Position &amp; Performance</vt:lpstr>
      <vt:lpstr>CHANGES TO MBRR TABLES</vt:lpstr>
      <vt:lpstr>Statement of Financial Position &amp; Performance</vt:lpstr>
      <vt:lpstr>VALIDATION RULES</vt:lpstr>
      <vt:lpstr>VALIDATION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Kgomotso Baloyi</cp:lastModifiedBy>
  <cp:revision>658</cp:revision>
  <dcterms:created xsi:type="dcterms:W3CDTF">2011-11-16T07:49:28Z</dcterms:created>
  <dcterms:modified xsi:type="dcterms:W3CDTF">2019-09-25T05:23:52Z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