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Default Extension="bin" ContentType="application/vnd.openxmlformats-officedocument.oleObject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customXml/itemProps2.xml" ContentType="application/vnd.openxmlformats-officedocument.customXmlProperti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Default Extension="jpeg" ContentType="image/jpeg"/>
  <Default Extension="emf" ContentType="image/x-emf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829" r:id="rId2"/>
    <p:sldMasterId id="2147483913" r:id="rId3"/>
    <p:sldMasterId id="2147483961" r:id="rId4"/>
    <p:sldMasterId id="2147484009" r:id="rId5"/>
    <p:sldMasterId id="2147484021" r:id="rId6"/>
  </p:sldMasterIdLst>
  <p:notesMasterIdLst>
    <p:notesMasterId r:id="rId27"/>
  </p:notesMasterIdLst>
  <p:handoutMasterIdLst>
    <p:handoutMasterId r:id="rId28"/>
  </p:handoutMasterIdLst>
  <p:sldIdLst>
    <p:sldId id="310" r:id="rId7"/>
    <p:sldId id="360" r:id="rId8"/>
    <p:sldId id="367" r:id="rId9"/>
    <p:sldId id="366" r:id="rId10"/>
    <p:sldId id="368" r:id="rId11"/>
    <p:sldId id="369" r:id="rId12"/>
    <p:sldId id="370" r:id="rId13"/>
    <p:sldId id="363" r:id="rId14"/>
    <p:sldId id="364" r:id="rId15"/>
    <p:sldId id="365" r:id="rId16"/>
    <p:sldId id="371" r:id="rId17"/>
    <p:sldId id="361" r:id="rId18"/>
    <p:sldId id="362" r:id="rId19"/>
    <p:sldId id="332" r:id="rId20"/>
    <p:sldId id="356" r:id="rId21"/>
    <p:sldId id="357" r:id="rId22"/>
    <p:sldId id="358" r:id="rId23"/>
    <p:sldId id="359" r:id="rId24"/>
    <p:sldId id="372" r:id="rId25"/>
    <p:sldId id="342" r:id="rId2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901" autoAdjust="0"/>
    <p:restoredTop sz="92705" autoAdjust="0"/>
  </p:normalViewPr>
  <p:slideViewPr>
    <p:cSldViewPr>
      <p:cViewPr>
        <p:scale>
          <a:sx n="80" d="100"/>
          <a:sy n="80" d="100"/>
        </p:scale>
        <p:origin x="-2874" y="-1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customXml" Target="../customXml/item2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3BB57-6EFE-41F8-8C66-11DF8E84106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069EF725-A26A-46E4-8EA0-0B09EBD75F24}" type="pres">
      <dgm:prSet presAssocID="{6843BB57-6EFE-41F8-8C66-11DF8E8410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</dgm:ptLst>
  <dgm:cxnLst>
    <dgm:cxn modelId="{FE7796E1-5C29-4BFA-8C03-448F3A71E455}" type="presOf" srcId="{6843BB57-6EFE-41F8-8C66-11DF8E84106A}" destId="{069EF725-A26A-46E4-8EA0-0B09EBD75F24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817439-E2B4-47CB-B4AB-EAE3919A46DA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69F4C76A-9D54-45EF-86BC-12BF93A22C48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800000"/>
            </a:gs>
            <a:gs pos="99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ZA" sz="1400" dirty="0" smtClean="0">
              <a:solidFill>
                <a:schemeClr val="bg1"/>
              </a:solidFill>
            </a:rPr>
            <a:t>Prevention of municipal difficulties before they occur through  the application of budget and section 71 analysis</a:t>
          </a:r>
          <a:endParaRPr lang="en-ZA" sz="1400" dirty="0">
            <a:solidFill>
              <a:schemeClr val="bg1"/>
            </a:solidFill>
          </a:endParaRPr>
        </a:p>
      </dgm:t>
    </dgm:pt>
    <dgm:pt modelId="{CBE17164-5C8A-46ED-9524-5987DDF59F1A}" type="parTrans" cxnId="{FBCE23B3-E1D1-413D-BF10-BEF256A6C1EE}">
      <dgm:prSet/>
      <dgm:spPr/>
      <dgm:t>
        <a:bodyPr/>
        <a:lstStyle/>
        <a:p>
          <a:endParaRPr lang="en-ZA"/>
        </a:p>
      </dgm:t>
    </dgm:pt>
    <dgm:pt modelId="{2B0C69CC-0A6D-4398-9C60-70D9CDC5D309}" type="sibTrans" cxnId="{FBCE23B3-E1D1-413D-BF10-BEF256A6C1EE}">
      <dgm:prSet/>
      <dgm:spPr/>
      <dgm:t>
        <a:bodyPr/>
        <a:lstStyle/>
        <a:p>
          <a:endParaRPr lang="en-ZA"/>
        </a:p>
      </dgm:t>
    </dgm:pt>
    <dgm:pt modelId="{27E2CF59-B221-4BE2-A5E5-1565EB66E77D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800000"/>
            </a:gs>
            <a:gs pos="99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ZA" sz="1400" dirty="0" smtClean="0">
              <a:solidFill>
                <a:schemeClr val="bg1"/>
              </a:solidFill>
            </a:rPr>
            <a:t>All efforts must be the improvement between policy formulation, planning, budgeting, implementation, reporting and monitoring</a:t>
          </a:r>
          <a:endParaRPr lang="en-ZA" sz="1400" dirty="0"/>
        </a:p>
      </dgm:t>
    </dgm:pt>
    <dgm:pt modelId="{22813C76-D98E-48B8-8787-CE15D6F266EA}" type="parTrans" cxnId="{1673B1FA-E305-49CC-9B3E-A4CB85CB2AAB}">
      <dgm:prSet/>
      <dgm:spPr/>
      <dgm:t>
        <a:bodyPr/>
        <a:lstStyle/>
        <a:p>
          <a:endParaRPr lang="en-ZA"/>
        </a:p>
      </dgm:t>
    </dgm:pt>
    <dgm:pt modelId="{CA882DE8-797C-44A3-8611-7B688AE56D3D}" type="sibTrans" cxnId="{1673B1FA-E305-49CC-9B3E-A4CB85CB2AAB}">
      <dgm:prSet/>
      <dgm:spPr/>
      <dgm:t>
        <a:bodyPr/>
        <a:lstStyle/>
        <a:p>
          <a:endParaRPr lang="en-ZA"/>
        </a:p>
      </dgm:t>
    </dgm:pt>
    <dgm:pt modelId="{217FB428-499E-406E-A96B-47B41083131D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800000"/>
            </a:gs>
            <a:gs pos="99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ZA" sz="1400" dirty="0" smtClean="0">
              <a:solidFill>
                <a:schemeClr val="bg1"/>
              </a:solidFill>
            </a:rPr>
            <a:t>Ensuring  a credible budgeting process as a key ingredient  to improving financial management</a:t>
          </a:r>
          <a:endParaRPr lang="en-ZA" sz="1400" dirty="0">
            <a:solidFill>
              <a:schemeClr val="bg1"/>
            </a:solidFill>
          </a:endParaRPr>
        </a:p>
      </dgm:t>
    </dgm:pt>
    <dgm:pt modelId="{C58A11B4-083E-4D9A-BD32-784262963CAC}" type="parTrans" cxnId="{ACA47342-4A7E-4610-BA4B-C2077A34B8EB}">
      <dgm:prSet/>
      <dgm:spPr/>
      <dgm:t>
        <a:bodyPr/>
        <a:lstStyle/>
        <a:p>
          <a:endParaRPr lang="en-ZA"/>
        </a:p>
      </dgm:t>
    </dgm:pt>
    <dgm:pt modelId="{DD7CA2F1-876E-44DA-B497-B7DF40C6AE99}" type="sibTrans" cxnId="{ACA47342-4A7E-4610-BA4B-C2077A34B8EB}">
      <dgm:prSet/>
      <dgm:spPr/>
      <dgm:t>
        <a:bodyPr/>
        <a:lstStyle/>
        <a:p>
          <a:endParaRPr lang="en-ZA"/>
        </a:p>
      </dgm:t>
    </dgm:pt>
    <dgm:pt modelId="{02BA0909-6B00-47AA-B5BC-C97EA92D280E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800000"/>
            </a:gs>
            <a:gs pos="99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ZA" sz="1400" dirty="0" smtClean="0">
              <a:solidFill>
                <a:schemeClr val="bg1"/>
              </a:solidFill>
            </a:rPr>
            <a:t>Information comparable across all municipalities to aid resource allocation decisions</a:t>
          </a:r>
          <a:endParaRPr lang="en-ZA" sz="1400" dirty="0">
            <a:solidFill>
              <a:schemeClr val="bg1"/>
            </a:solidFill>
          </a:endParaRPr>
        </a:p>
      </dgm:t>
    </dgm:pt>
    <dgm:pt modelId="{45DD69A6-9335-4F07-A20F-ACD1B58DACA9}" type="parTrans" cxnId="{10314C46-3601-4938-8EC8-885C7A0B09C3}">
      <dgm:prSet/>
      <dgm:spPr/>
      <dgm:t>
        <a:bodyPr/>
        <a:lstStyle/>
        <a:p>
          <a:endParaRPr lang="en-ZA"/>
        </a:p>
      </dgm:t>
    </dgm:pt>
    <dgm:pt modelId="{12544586-DA6C-4B5F-8CF3-A5B67F31916B}" type="sibTrans" cxnId="{10314C46-3601-4938-8EC8-885C7A0B09C3}">
      <dgm:prSet/>
      <dgm:spPr/>
      <dgm:t>
        <a:bodyPr/>
        <a:lstStyle/>
        <a:p>
          <a:endParaRPr lang="en-ZA"/>
        </a:p>
      </dgm:t>
    </dgm:pt>
    <dgm:pt modelId="{ADFF802C-6ED8-4124-A4E3-64B7780A505D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800000"/>
            </a:gs>
            <a:gs pos="99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ZA" sz="1400" dirty="0" smtClean="0">
              <a:solidFill>
                <a:schemeClr val="bg1"/>
              </a:solidFill>
            </a:rPr>
            <a:t>Quality local government information informing national policy debates</a:t>
          </a:r>
          <a:endParaRPr lang="en-ZA" sz="1400" dirty="0">
            <a:solidFill>
              <a:schemeClr val="bg1"/>
            </a:solidFill>
          </a:endParaRPr>
        </a:p>
      </dgm:t>
    </dgm:pt>
    <dgm:pt modelId="{D0A5D8F6-8EDA-45E9-A34D-0922DCDFB3D4}" type="parTrans" cxnId="{748CEFB5-08A4-44D5-A517-62C56C765634}">
      <dgm:prSet/>
      <dgm:spPr/>
      <dgm:t>
        <a:bodyPr/>
        <a:lstStyle/>
        <a:p>
          <a:endParaRPr lang="en-ZA"/>
        </a:p>
      </dgm:t>
    </dgm:pt>
    <dgm:pt modelId="{8BB0C5C1-2710-47CE-A60E-4B744E1330CB}" type="sibTrans" cxnId="{748CEFB5-08A4-44D5-A517-62C56C765634}">
      <dgm:prSet/>
      <dgm:spPr/>
      <dgm:t>
        <a:bodyPr/>
        <a:lstStyle/>
        <a:p>
          <a:endParaRPr lang="en-ZA"/>
        </a:p>
      </dgm:t>
    </dgm:pt>
    <dgm:pt modelId="{6C7BF962-78CB-4AA4-ADFD-1D9C32E593BB}" type="pres">
      <dgm:prSet presAssocID="{17817439-E2B4-47CB-B4AB-EAE3919A46DA}" presName="CompostProcess" presStyleCnt="0">
        <dgm:presLayoutVars>
          <dgm:dir/>
          <dgm:resizeHandles val="exact"/>
        </dgm:presLayoutVars>
      </dgm:prSet>
      <dgm:spPr/>
    </dgm:pt>
    <dgm:pt modelId="{560F166C-AD7E-46BB-A1BD-EC1EB2955E99}" type="pres">
      <dgm:prSet presAssocID="{17817439-E2B4-47CB-B4AB-EAE3919A46DA}" presName="arrow" presStyleLbl="bgShp" presStyleIdx="0" presStyleCnt="1"/>
      <dgm:spPr/>
    </dgm:pt>
    <dgm:pt modelId="{D9F4B1A9-6937-445D-9DEC-1F0081C0B5F2}" type="pres">
      <dgm:prSet presAssocID="{17817439-E2B4-47CB-B4AB-EAE3919A46DA}" presName="linearProcess" presStyleCnt="0"/>
      <dgm:spPr/>
    </dgm:pt>
    <dgm:pt modelId="{B22109AA-38B3-4CEE-8785-B06015D14A23}" type="pres">
      <dgm:prSet presAssocID="{ADFF802C-6ED8-4124-A4E3-64B7780A505D}" presName="textNode" presStyleLbl="node1" presStyleIdx="0" presStyleCnt="5" custScaleY="15254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628BE5E-7819-4F47-8301-F3AE42ACC75A}" type="pres">
      <dgm:prSet presAssocID="{8BB0C5C1-2710-47CE-A60E-4B744E1330CB}" presName="sibTrans" presStyleCnt="0"/>
      <dgm:spPr/>
    </dgm:pt>
    <dgm:pt modelId="{E9B16E73-1751-48A1-8B9A-92ECB0955C8B}" type="pres">
      <dgm:prSet presAssocID="{02BA0909-6B00-47AA-B5BC-C97EA92D280E}" presName="textNode" presStyleLbl="node1" presStyleIdx="1" presStyleCnt="5" custScaleY="15254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30FC354-0B73-4223-BF55-83C71F93348D}" type="pres">
      <dgm:prSet presAssocID="{12544586-DA6C-4B5F-8CF3-A5B67F31916B}" presName="sibTrans" presStyleCnt="0"/>
      <dgm:spPr/>
    </dgm:pt>
    <dgm:pt modelId="{DBAE2FD1-4001-4DAD-83ED-168FE10503B1}" type="pres">
      <dgm:prSet presAssocID="{217FB428-499E-406E-A96B-47B41083131D}" presName="textNode" presStyleLbl="node1" presStyleIdx="2" presStyleCnt="5" custScaleY="15254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1A848B9-6095-4490-8CE1-A56E4026DA87}" type="pres">
      <dgm:prSet presAssocID="{DD7CA2F1-876E-44DA-B497-B7DF40C6AE99}" presName="sibTrans" presStyleCnt="0"/>
      <dgm:spPr/>
    </dgm:pt>
    <dgm:pt modelId="{FE246CC1-F167-44B3-BFDB-0BFA5FA8FFDF}" type="pres">
      <dgm:prSet presAssocID="{69F4C76A-9D54-45EF-86BC-12BF93A22C48}" presName="textNode" presStyleLbl="node1" presStyleIdx="3" presStyleCnt="5" custScaleY="15254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D329F53-F9C7-4050-BA59-15D8AA2734B7}" type="pres">
      <dgm:prSet presAssocID="{2B0C69CC-0A6D-4398-9C60-70D9CDC5D309}" presName="sibTrans" presStyleCnt="0"/>
      <dgm:spPr/>
    </dgm:pt>
    <dgm:pt modelId="{393599D9-F1CB-4F26-82E8-1EA52DA67CE2}" type="pres">
      <dgm:prSet presAssocID="{27E2CF59-B221-4BE2-A5E5-1565EB66E77D}" presName="textNode" presStyleLbl="node1" presStyleIdx="4" presStyleCnt="5" custScaleY="152548" custLinFactNeighborX="-1236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FBCE23B3-E1D1-413D-BF10-BEF256A6C1EE}" srcId="{17817439-E2B4-47CB-B4AB-EAE3919A46DA}" destId="{69F4C76A-9D54-45EF-86BC-12BF93A22C48}" srcOrd="3" destOrd="0" parTransId="{CBE17164-5C8A-46ED-9524-5987DDF59F1A}" sibTransId="{2B0C69CC-0A6D-4398-9C60-70D9CDC5D309}"/>
    <dgm:cxn modelId="{1673B1FA-E305-49CC-9B3E-A4CB85CB2AAB}" srcId="{17817439-E2B4-47CB-B4AB-EAE3919A46DA}" destId="{27E2CF59-B221-4BE2-A5E5-1565EB66E77D}" srcOrd="4" destOrd="0" parTransId="{22813C76-D98E-48B8-8787-CE15D6F266EA}" sibTransId="{CA882DE8-797C-44A3-8611-7B688AE56D3D}"/>
    <dgm:cxn modelId="{1164DF1B-801F-4BE7-8E87-A1225854C03F}" type="presOf" srcId="{27E2CF59-B221-4BE2-A5E5-1565EB66E77D}" destId="{393599D9-F1CB-4F26-82E8-1EA52DA67CE2}" srcOrd="0" destOrd="0" presId="urn:microsoft.com/office/officeart/2005/8/layout/hProcess9"/>
    <dgm:cxn modelId="{ACA47342-4A7E-4610-BA4B-C2077A34B8EB}" srcId="{17817439-E2B4-47CB-B4AB-EAE3919A46DA}" destId="{217FB428-499E-406E-A96B-47B41083131D}" srcOrd="2" destOrd="0" parTransId="{C58A11B4-083E-4D9A-BD32-784262963CAC}" sibTransId="{DD7CA2F1-876E-44DA-B497-B7DF40C6AE99}"/>
    <dgm:cxn modelId="{F33AAD0D-98FD-4FBE-A6EA-0B98AC1BD124}" type="presOf" srcId="{02BA0909-6B00-47AA-B5BC-C97EA92D280E}" destId="{E9B16E73-1751-48A1-8B9A-92ECB0955C8B}" srcOrd="0" destOrd="0" presId="urn:microsoft.com/office/officeart/2005/8/layout/hProcess9"/>
    <dgm:cxn modelId="{22E37589-8D01-40AF-B913-1E1593611796}" type="presOf" srcId="{17817439-E2B4-47CB-B4AB-EAE3919A46DA}" destId="{6C7BF962-78CB-4AA4-ADFD-1D9C32E593BB}" srcOrd="0" destOrd="0" presId="urn:microsoft.com/office/officeart/2005/8/layout/hProcess9"/>
    <dgm:cxn modelId="{748CEFB5-08A4-44D5-A517-62C56C765634}" srcId="{17817439-E2B4-47CB-B4AB-EAE3919A46DA}" destId="{ADFF802C-6ED8-4124-A4E3-64B7780A505D}" srcOrd="0" destOrd="0" parTransId="{D0A5D8F6-8EDA-45E9-A34D-0922DCDFB3D4}" sibTransId="{8BB0C5C1-2710-47CE-A60E-4B744E1330CB}"/>
    <dgm:cxn modelId="{BE393863-FB4A-4A8B-B6EE-FB182507260F}" type="presOf" srcId="{69F4C76A-9D54-45EF-86BC-12BF93A22C48}" destId="{FE246CC1-F167-44B3-BFDB-0BFA5FA8FFDF}" srcOrd="0" destOrd="0" presId="urn:microsoft.com/office/officeart/2005/8/layout/hProcess9"/>
    <dgm:cxn modelId="{10314C46-3601-4938-8EC8-885C7A0B09C3}" srcId="{17817439-E2B4-47CB-B4AB-EAE3919A46DA}" destId="{02BA0909-6B00-47AA-B5BC-C97EA92D280E}" srcOrd="1" destOrd="0" parTransId="{45DD69A6-9335-4F07-A20F-ACD1B58DACA9}" sibTransId="{12544586-DA6C-4B5F-8CF3-A5B67F31916B}"/>
    <dgm:cxn modelId="{C56D387C-8ECD-4B1B-BC52-0B6B54657E8F}" type="presOf" srcId="{ADFF802C-6ED8-4124-A4E3-64B7780A505D}" destId="{B22109AA-38B3-4CEE-8785-B06015D14A23}" srcOrd="0" destOrd="0" presId="urn:microsoft.com/office/officeart/2005/8/layout/hProcess9"/>
    <dgm:cxn modelId="{03BFD0E9-3FB8-4034-8311-31F00D67ECA7}" type="presOf" srcId="{217FB428-499E-406E-A96B-47B41083131D}" destId="{DBAE2FD1-4001-4DAD-83ED-168FE10503B1}" srcOrd="0" destOrd="0" presId="urn:microsoft.com/office/officeart/2005/8/layout/hProcess9"/>
    <dgm:cxn modelId="{828BE222-AB6F-423E-ABAB-1B6EABC08B8B}" type="presParOf" srcId="{6C7BF962-78CB-4AA4-ADFD-1D9C32E593BB}" destId="{560F166C-AD7E-46BB-A1BD-EC1EB2955E99}" srcOrd="0" destOrd="0" presId="urn:microsoft.com/office/officeart/2005/8/layout/hProcess9"/>
    <dgm:cxn modelId="{83FA105C-ED8B-4FD5-862A-80F94C24B3F4}" type="presParOf" srcId="{6C7BF962-78CB-4AA4-ADFD-1D9C32E593BB}" destId="{D9F4B1A9-6937-445D-9DEC-1F0081C0B5F2}" srcOrd="1" destOrd="0" presId="urn:microsoft.com/office/officeart/2005/8/layout/hProcess9"/>
    <dgm:cxn modelId="{0DA7495F-2A0F-4983-944E-C7A4AC6F0DC0}" type="presParOf" srcId="{D9F4B1A9-6937-445D-9DEC-1F0081C0B5F2}" destId="{B22109AA-38B3-4CEE-8785-B06015D14A23}" srcOrd="0" destOrd="0" presId="urn:microsoft.com/office/officeart/2005/8/layout/hProcess9"/>
    <dgm:cxn modelId="{773D3EE5-739C-4519-9730-5B5F83348602}" type="presParOf" srcId="{D9F4B1A9-6937-445D-9DEC-1F0081C0B5F2}" destId="{4628BE5E-7819-4F47-8301-F3AE42ACC75A}" srcOrd="1" destOrd="0" presId="urn:microsoft.com/office/officeart/2005/8/layout/hProcess9"/>
    <dgm:cxn modelId="{D87972F4-8633-466A-AC31-2A5EB8ED24FA}" type="presParOf" srcId="{D9F4B1A9-6937-445D-9DEC-1F0081C0B5F2}" destId="{E9B16E73-1751-48A1-8B9A-92ECB0955C8B}" srcOrd="2" destOrd="0" presId="urn:microsoft.com/office/officeart/2005/8/layout/hProcess9"/>
    <dgm:cxn modelId="{7AED3930-F1C2-4789-AA3C-73BC52B99A6F}" type="presParOf" srcId="{D9F4B1A9-6937-445D-9DEC-1F0081C0B5F2}" destId="{230FC354-0B73-4223-BF55-83C71F93348D}" srcOrd="3" destOrd="0" presId="urn:microsoft.com/office/officeart/2005/8/layout/hProcess9"/>
    <dgm:cxn modelId="{DF0A7496-F146-45B5-98AA-A478CBD9ADF2}" type="presParOf" srcId="{D9F4B1A9-6937-445D-9DEC-1F0081C0B5F2}" destId="{DBAE2FD1-4001-4DAD-83ED-168FE10503B1}" srcOrd="4" destOrd="0" presId="urn:microsoft.com/office/officeart/2005/8/layout/hProcess9"/>
    <dgm:cxn modelId="{2CC33477-0E43-402B-BB11-5171A718FAA6}" type="presParOf" srcId="{D9F4B1A9-6937-445D-9DEC-1F0081C0B5F2}" destId="{51A848B9-6095-4490-8CE1-A56E4026DA87}" srcOrd="5" destOrd="0" presId="urn:microsoft.com/office/officeart/2005/8/layout/hProcess9"/>
    <dgm:cxn modelId="{B0A35938-74B9-4D70-862B-BDBE98199C97}" type="presParOf" srcId="{D9F4B1A9-6937-445D-9DEC-1F0081C0B5F2}" destId="{FE246CC1-F167-44B3-BFDB-0BFA5FA8FFDF}" srcOrd="6" destOrd="0" presId="urn:microsoft.com/office/officeart/2005/8/layout/hProcess9"/>
    <dgm:cxn modelId="{6AFD2A60-5E06-4E84-A9F7-540E1704600F}" type="presParOf" srcId="{D9F4B1A9-6937-445D-9DEC-1F0081C0B5F2}" destId="{BD329F53-F9C7-4050-BA59-15D8AA2734B7}" srcOrd="7" destOrd="0" presId="urn:microsoft.com/office/officeart/2005/8/layout/hProcess9"/>
    <dgm:cxn modelId="{5762E12E-91AB-47D6-AFF9-0741E7D35FE0}" type="presParOf" srcId="{D9F4B1A9-6937-445D-9DEC-1F0081C0B5F2}" destId="{393599D9-F1CB-4F26-82E8-1EA52DA67CE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671E98-EF23-1641-8A12-C4A05E7BE7FB}" type="doc">
      <dgm:prSet loTypeId="urn:microsoft.com/office/officeart/2005/8/layout/chevro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1A08A-FF31-764D-9411-5F337B9A356E}">
      <dgm:prSet/>
      <dgm:spPr/>
      <dgm:t>
        <a:bodyPr/>
        <a:lstStyle/>
        <a:p>
          <a:pPr rtl="0"/>
          <a:r>
            <a:rPr lang="is-IS" dirty="0" smtClean="0"/>
            <a:t>2006</a:t>
          </a:r>
          <a:endParaRPr lang="is-IS" dirty="0"/>
        </a:p>
      </dgm:t>
    </dgm:pt>
    <dgm:pt modelId="{FA18A121-25EA-E347-B000-E4DDB4E33DDF}" type="parTrans" cxnId="{9943B74F-463F-074E-882D-A09F373F7213}">
      <dgm:prSet/>
      <dgm:spPr/>
      <dgm:t>
        <a:bodyPr/>
        <a:lstStyle/>
        <a:p>
          <a:endParaRPr lang="en-US"/>
        </a:p>
      </dgm:t>
    </dgm:pt>
    <dgm:pt modelId="{3A8D82D7-5FDE-B94B-ADF4-0B4472E0C2E1}" type="sibTrans" cxnId="{9943B74F-463F-074E-882D-A09F373F7213}">
      <dgm:prSet/>
      <dgm:spPr/>
      <dgm:t>
        <a:bodyPr/>
        <a:lstStyle/>
        <a:p>
          <a:endParaRPr lang="en-US"/>
        </a:p>
      </dgm:t>
    </dgm:pt>
    <dgm:pt modelId="{A8C206A3-614C-0F4E-A28A-4FD2A79441A1}">
      <dgm:prSet/>
      <dgm:spPr/>
      <dgm:t>
        <a:bodyPr/>
        <a:lstStyle/>
        <a:p>
          <a:pPr rtl="0"/>
          <a:r>
            <a:rPr lang="en-ZA" smtClean="0"/>
            <a:t>First publication of the S71 reports covered only 43 municipalities complied during the Q3 of the 2006/07 FY</a:t>
          </a:r>
          <a:endParaRPr lang="en-ZA"/>
        </a:p>
      </dgm:t>
    </dgm:pt>
    <dgm:pt modelId="{C806141A-8777-644D-8072-45F4EA989C30}" type="parTrans" cxnId="{13220744-551E-9948-BAB4-AA3136D23FC7}">
      <dgm:prSet/>
      <dgm:spPr/>
      <dgm:t>
        <a:bodyPr/>
        <a:lstStyle/>
        <a:p>
          <a:endParaRPr lang="en-US"/>
        </a:p>
      </dgm:t>
    </dgm:pt>
    <dgm:pt modelId="{C36EE47B-1AD3-3141-B935-14C90A7478AE}" type="sibTrans" cxnId="{13220744-551E-9948-BAB4-AA3136D23FC7}">
      <dgm:prSet/>
      <dgm:spPr/>
      <dgm:t>
        <a:bodyPr/>
        <a:lstStyle/>
        <a:p>
          <a:endParaRPr lang="en-US"/>
        </a:p>
      </dgm:t>
    </dgm:pt>
    <dgm:pt modelId="{487215A1-BB92-0249-AC11-876C3CA4A3CA}">
      <dgm:prSet/>
      <dgm:spPr/>
      <dgm:t>
        <a:bodyPr/>
        <a:lstStyle/>
        <a:p>
          <a:pPr rtl="0"/>
          <a:r>
            <a:rPr lang="is-IS" dirty="0" smtClean="0"/>
            <a:t>2008</a:t>
          </a:r>
          <a:endParaRPr lang="is-IS" dirty="0"/>
        </a:p>
      </dgm:t>
    </dgm:pt>
    <dgm:pt modelId="{0E9A13C8-CEE0-A44B-A299-28439C2ABF34}" type="parTrans" cxnId="{0CDF454C-C97B-D942-AB2E-93F1AA91B902}">
      <dgm:prSet/>
      <dgm:spPr/>
      <dgm:t>
        <a:bodyPr/>
        <a:lstStyle/>
        <a:p>
          <a:endParaRPr lang="en-US"/>
        </a:p>
      </dgm:t>
    </dgm:pt>
    <dgm:pt modelId="{E2111B56-EECB-6444-A4BD-C2BCB1A843E8}" type="sibTrans" cxnId="{0CDF454C-C97B-D942-AB2E-93F1AA91B902}">
      <dgm:prSet/>
      <dgm:spPr/>
      <dgm:t>
        <a:bodyPr/>
        <a:lstStyle/>
        <a:p>
          <a:endParaRPr lang="en-US"/>
        </a:p>
      </dgm:t>
    </dgm:pt>
    <dgm:pt modelId="{77C72A8D-1169-6E47-925D-5229FFC4B496}">
      <dgm:prSet/>
      <dgm:spPr/>
      <dgm:t>
        <a:bodyPr/>
        <a:lstStyle/>
        <a:p>
          <a:pPr rtl="0"/>
          <a:r>
            <a:rPr lang="en-ZA" dirty="0" smtClean="0"/>
            <a:t>S71 compliance improved and by the Q4 2008/09 FY all 283 municipalities were compliant</a:t>
          </a:r>
          <a:endParaRPr lang="en-ZA" dirty="0"/>
        </a:p>
      </dgm:t>
    </dgm:pt>
    <dgm:pt modelId="{ADE14F42-2611-DF43-A91D-A1ABE71BC840}" type="parTrans" cxnId="{D72A7EEA-8D78-6C42-A7A1-C0C9A45B1D77}">
      <dgm:prSet/>
      <dgm:spPr/>
      <dgm:t>
        <a:bodyPr/>
        <a:lstStyle/>
        <a:p>
          <a:endParaRPr lang="en-US"/>
        </a:p>
      </dgm:t>
    </dgm:pt>
    <dgm:pt modelId="{2464C3CF-CDC5-DA4A-B2D0-D55815821D22}" type="sibTrans" cxnId="{D72A7EEA-8D78-6C42-A7A1-C0C9A45B1D77}">
      <dgm:prSet/>
      <dgm:spPr/>
      <dgm:t>
        <a:bodyPr/>
        <a:lstStyle/>
        <a:p>
          <a:endParaRPr lang="en-US"/>
        </a:p>
      </dgm:t>
    </dgm:pt>
    <dgm:pt modelId="{1555D7B9-9EE2-3644-8F7C-BF27C0CCAD1A}">
      <dgm:prSet/>
      <dgm:spPr/>
      <dgm:t>
        <a:bodyPr/>
        <a:lstStyle/>
        <a:p>
          <a:pPr rtl="0"/>
          <a:r>
            <a:rPr lang="en-ZA" dirty="0" smtClean="0"/>
            <a:t>Introduction of  mid-year budget and performance engagements for the 17 non-delegated municipalities (Section 72 of the MFMA)</a:t>
          </a:r>
          <a:endParaRPr lang="en-ZA" dirty="0"/>
        </a:p>
      </dgm:t>
    </dgm:pt>
    <dgm:pt modelId="{D9BB196C-521E-1847-9768-FE84DEF3C0C0}" type="parTrans" cxnId="{A876389A-C4A8-8342-8F15-6C0F7B3D4D9C}">
      <dgm:prSet/>
      <dgm:spPr/>
      <dgm:t>
        <a:bodyPr/>
        <a:lstStyle/>
        <a:p>
          <a:endParaRPr lang="en-US"/>
        </a:p>
      </dgm:t>
    </dgm:pt>
    <dgm:pt modelId="{52D5FF95-FB39-D549-BE3C-ED32CDC10EBE}" type="sibTrans" cxnId="{A876389A-C4A8-8342-8F15-6C0F7B3D4D9C}">
      <dgm:prSet/>
      <dgm:spPr/>
      <dgm:t>
        <a:bodyPr/>
        <a:lstStyle/>
        <a:p>
          <a:endParaRPr lang="en-US"/>
        </a:p>
      </dgm:t>
    </dgm:pt>
    <dgm:pt modelId="{712BC625-F30D-A24F-83F0-EF8DEE5A4E69}">
      <dgm:prSet/>
      <dgm:spPr/>
      <dgm:t>
        <a:bodyPr/>
        <a:lstStyle/>
        <a:p>
          <a:pPr rtl="0"/>
          <a:r>
            <a:rPr lang="is-IS" dirty="0" smtClean="0"/>
            <a:t>2009</a:t>
          </a:r>
          <a:endParaRPr lang="is-IS" dirty="0"/>
        </a:p>
      </dgm:t>
    </dgm:pt>
    <dgm:pt modelId="{456FEC4D-9BAE-DC4E-80C9-8EF643E2ED37}" type="parTrans" cxnId="{13396721-6027-AE4B-981B-63ACF7F26DED}">
      <dgm:prSet/>
      <dgm:spPr/>
      <dgm:t>
        <a:bodyPr/>
        <a:lstStyle/>
        <a:p>
          <a:endParaRPr lang="en-US"/>
        </a:p>
      </dgm:t>
    </dgm:pt>
    <dgm:pt modelId="{F1FEDAE7-2201-EA48-BBF3-9349B2D19015}" type="sibTrans" cxnId="{13396721-6027-AE4B-981B-63ACF7F26DED}">
      <dgm:prSet/>
      <dgm:spPr/>
      <dgm:t>
        <a:bodyPr/>
        <a:lstStyle/>
        <a:p>
          <a:endParaRPr lang="en-US"/>
        </a:p>
      </dgm:t>
    </dgm:pt>
    <dgm:pt modelId="{DC17F4D4-08ED-C74E-9AAF-C69094B39744}">
      <dgm:prSet/>
      <dgm:spPr/>
      <dgm:t>
        <a:bodyPr/>
        <a:lstStyle/>
        <a:p>
          <a:pPr rtl="0"/>
          <a:r>
            <a:rPr lang="en-ZA" smtClean="0"/>
            <a:t>Introduction of the Budget and Benchmark Engagements for the 17 non-delegated municipalities (Section 18 of the MFMA)</a:t>
          </a:r>
          <a:endParaRPr lang="en-ZA"/>
        </a:p>
      </dgm:t>
    </dgm:pt>
    <dgm:pt modelId="{BB288C10-71C2-B047-8E3F-4B05B1FFC280}" type="parTrans" cxnId="{FDBFD2E0-3585-2543-96E1-4193895C1308}">
      <dgm:prSet/>
      <dgm:spPr/>
      <dgm:t>
        <a:bodyPr/>
        <a:lstStyle/>
        <a:p>
          <a:endParaRPr lang="en-US"/>
        </a:p>
      </dgm:t>
    </dgm:pt>
    <dgm:pt modelId="{EFC9127D-253A-4445-8D58-8FFE7B08F9AF}" type="sibTrans" cxnId="{FDBFD2E0-3585-2543-96E1-4193895C1308}">
      <dgm:prSet/>
      <dgm:spPr/>
      <dgm:t>
        <a:bodyPr/>
        <a:lstStyle/>
        <a:p>
          <a:endParaRPr lang="en-US"/>
        </a:p>
      </dgm:t>
    </dgm:pt>
    <dgm:pt modelId="{2C89BCB3-A2BE-C241-9FAC-AAD90DFC5B33}">
      <dgm:prSet/>
      <dgm:spPr/>
      <dgm:t>
        <a:bodyPr/>
        <a:lstStyle/>
        <a:p>
          <a:pPr rtl="0"/>
          <a:r>
            <a:rPr lang="en-ZA" smtClean="0"/>
            <a:t>Promulgation of the Municipal Budget and Reporting Regulations (MBRR)</a:t>
          </a:r>
          <a:endParaRPr lang="en-ZA"/>
        </a:p>
      </dgm:t>
    </dgm:pt>
    <dgm:pt modelId="{4CF1E00D-221C-F94D-8F3E-95E43053DB39}" type="parTrans" cxnId="{77F638CC-3DC0-B047-A308-328443FA5624}">
      <dgm:prSet/>
      <dgm:spPr/>
      <dgm:t>
        <a:bodyPr/>
        <a:lstStyle/>
        <a:p>
          <a:endParaRPr lang="en-US"/>
        </a:p>
      </dgm:t>
    </dgm:pt>
    <dgm:pt modelId="{2CB3ED8C-42CF-BB45-B9AF-1EB440078464}" type="sibTrans" cxnId="{77F638CC-3DC0-B047-A308-328443FA5624}">
      <dgm:prSet/>
      <dgm:spPr/>
      <dgm:t>
        <a:bodyPr/>
        <a:lstStyle/>
        <a:p>
          <a:endParaRPr lang="en-US"/>
        </a:p>
      </dgm:t>
    </dgm:pt>
    <dgm:pt modelId="{284FD42C-C3A3-2940-892E-A1C10EB87BE7}">
      <dgm:prSet/>
      <dgm:spPr/>
      <dgm:t>
        <a:bodyPr/>
        <a:lstStyle/>
        <a:p>
          <a:pPr rtl="0"/>
          <a:r>
            <a:rPr lang="is-IS" dirty="0" smtClean="0"/>
            <a:t>2010</a:t>
          </a:r>
          <a:endParaRPr lang="is-IS" dirty="0"/>
        </a:p>
      </dgm:t>
    </dgm:pt>
    <dgm:pt modelId="{F580C16A-DD50-2747-A986-8E5DD19C253E}" type="parTrans" cxnId="{8CC843BE-31F0-944E-8442-84B9B4A87F70}">
      <dgm:prSet/>
      <dgm:spPr/>
      <dgm:t>
        <a:bodyPr/>
        <a:lstStyle/>
        <a:p>
          <a:endParaRPr lang="en-US"/>
        </a:p>
      </dgm:t>
    </dgm:pt>
    <dgm:pt modelId="{BAF31555-D09A-694F-8E05-9CAD20C59996}" type="sibTrans" cxnId="{8CC843BE-31F0-944E-8442-84B9B4A87F70}">
      <dgm:prSet/>
      <dgm:spPr/>
      <dgm:t>
        <a:bodyPr/>
        <a:lstStyle/>
        <a:p>
          <a:endParaRPr lang="en-US"/>
        </a:p>
      </dgm:t>
    </dgm:pt>
    <dgm:pt modelId="{1A81EED0-79CE-DA41-9D96-614C4CC30FC6}">
      <dgm:prSet/>
      <dgm:spPr/>
      <dgm:t>
        <a:bodyPr/>
        <a:lstStyle/>
        <a:p>
          <a:pPr rtl="0"/>
          <a:r>
            <a:rPr lang="en-ZA" smtClean="0"/>
            <a:t>Training and support for the implementation of the MBRR </a:t>
          </a:r>
          <a:endParaRPr lang="en-ZA"/>
        </a:p>
      </dgm:t>
    </dgm:pt>
    <dgm:pt modelId="{CAEABE85-9E43-034F-A118-7946013CD399}" type="parTrans" cxnId="{9B11F736-93AE-414A-B3AD-6EEF05DFC472}">
      <dgm:prSet/>
      <dgm:spPr/>
      <dgm:t>
        <a:bodyPr/>
        <a:lstStyle/>
        <a:p>
          <a:endParaRPr lang="en-US"/>
        </a:p>
      </dgm:t>
    </dgm:pt>
    <dgm:pt modelId="{255F4414-EAEC-7947-A521-80C9175860AD}" type="sibTrans" cxnId="{9B11F736-93AE-414A-B3AD-6EEF05DFC472}">
      <dgm:prSet/>
      <dgm:spPr/>
      <dgm:t>
        <a:bodyPr/>
        <a:lstStyle/>
        <a:p>
          <a:endParaRPr lang="en-US"/>
        </a:p>
      </dgm:t>
    </dgm:pt>
    <dgm:pt modelId="{34BC028E-6A60-9C46-B796-C2F791FFC14A}">
      <dgm:prSet/>
      <dgm:spPr/>
      <dgm:t>
        <a:bodyPr/>
        <a:lstStyle/>
        <a:p>
          <a:pPr rtl="0"/>
          <a:r>
            <a:rPr lang="is-IS" dirty="0" smtClean="0"/>
            <a:t>2011</a:t>
          </a:r>
          <a:endParaRPr lang="is-IS" dirty="0"/>
        </a:p>
      </dgm:t>
    </dgm:pt>
    <dgm:pt modelId="{E093F428-3988-004C-A180-D46ADA53F000}" type="parTrans" cxnId="{FF26DE49-9BEA-A843-B1EF-ACFC17C7AF9E}">
      <dgm:prSet/>
      <dgm:spPr/>
      <dgm:t>
        <a:bodyPr/>
        <a:lstStyle/>
        <a:p>
          <a:endParaRPr lang="en-US"/>
        </a:p>
      </dgm:t>
    </dgm:pt>
    <dgm:pt modelId="{8D5E812D-48E4-954C-8322-E748E68065FA}" type="sibTrans" cxnId="{FF26DE49-9BEA-A843-B1EF-ACFC17C7AF9E}">
      <dgm:prSet/>
      <dgm:spPr/>
      <dgm:t>
        <a:bodyPr/>
        <a:lstStyle/>
        <a:p>
          <a:endParaRPr lang="en-US"/>
        </a:p>
      </dgm:t>
    </dgm:pt>
    <dgm:pt modelId="{74AD6CF2-CC6C-1240-A59F-38ADBE898F1B}">
      <dgm:prSet/>
      <dgm:spPr/>
      <dgm:t>
        <a:bodyPr/>
        <a:lstStyle/>
        <a:p>
          <a:pPr rtl="0"/>
          <a:r>
            <a:rPr lang="en-ZA" dirty="0" smtClean="0"/>
            <a:t>Significant improvement in the compilation and credibility of S71 reports</a:t>
          </a:r>
          <a:endParaRPr lang="en-ZA" dirty="0"/>
        </a:p>
      </dgm:t>
    </dgm:pt>
    <dgm:pt modelId="{63FA5315-9912-CC4D-8EC7-B64AB0271331}" type="parTrans" cxnId="{6A11678F-C8E9-4F40-97B4-7DA885AF6BC8}">
      <dgm:prSet/>
      <dgm:spPr/>
      <dgm:t>
        <a:bodyPr/>
        <a:lstStyle/>
        <a:p>
          <a:endParaRPr lang="en-US"/>
        </a:p>
      </dgm:t>
    </dgm:pt>
    <dgm:pt modelId="{54D3BCEB-BCAF-4446-9608-7350E19564CB}" type="sibTrans" cxnId="{6A11678F-C8E9-4F40-97B4-7DA885AF6BC8}">
      <dgm:prSet/>
      <dgm:spPr/>
      <dgm:t>
        <a:bodyPr/>
        <a:lstStyle/>
        <a:p>
          <a:endParaRPr lang="en-US"/>
        </a:p>
      </dgm:t>
    </dgm:pt>
    <dgm:pt modelId="{379A8618-5E13-AC43-B552-E9688C944192}">
      <dgm:prSet/>
      <dgm:spPr/>
      <dgm:t>
        <a:bodyPr/>
        <a:lstStyle/>
        <a:p>
          <a:pPr rtl="0"/>
          <a:r>
            <a:rPr lang="en-US" dirty="0" smtClean="0"/>
            <a:t>2014 to 2017</a:t>
          </a:r>
          <a:endParaRPr lang="en-US" dirty="0"/>
        </a:p>
      </dgm:t>
    </dgm:pt>
    <dgm:pt modelId="{CBE3275A-90C5-C645-9CAA-E32370754611}" type="parTrans" cxnId="{EC05A51C-BA39-BA41-B667-4948D3F662FC}">
      <dgm:prSet/>
      <dgm:spPr/>
      <dgm:t>
        <a:bodyPr/>
        <a:lstStyle/>
        <a:p>
          <a:endParaRPr lang="en-US"/>
        </a:p>
      </dgm:t>
    </dgm:pt>
    <dgm:pt modelId="{64101590-3292-1948-B3EB-67604FA8F1FE}" type="sibTrans" cxnId="{EC05A51C-BA39-BA41-B667-4948D3F662FC}">
      <dgm:prSet/>
      <dgm:spPr/>
      <dgm:t>
        <a:bodyPr/>
        <a:lstStyle/>
        <a:p>
          <a:endParaRPr lang="en-US"/>
        </a:p>
      </dgm:t>
    </dgm:pt>
    <dgm:pt modelId="{108E894E-66EF-2344-9339-E222CD78B78F}">
      <dgm:prSet/>
      <dgm:spPr/>
      <dgm:t>
        <a:bodyPr/>
        <a:lstStyle/>
        <a:p>
          <a:pPr rtl="0"/>
          <a:r>
            <a:rPr lang="en-ZA" smtClean="0"/>
            <a:t>Issued Regulations for mSCOA and implementation </a:t>
          </a:r>
          <a:endParaRPr lang="en-ZA"/>
        </a:p>
      </dgm:t>
    </dgm:pt>
    <dgm:pt modelId="{2017DDB5-B134-1A4A-A54C-715B1314E025}" type="parTrans" cxnId="{535306E8-9CBD-014F-88B9-0516E7002121}">
      <dgm:prSet/>
      <dgm:spPr/>
      <dgm:t>
        <a:bodyPr/>
        <a:lstStyle/>
        <a:p>
          <a:endParaRPr lang="en-US"/>
        </a:p>
      </dgm:t>
    </dgm:pt>
    <dgm:pt modelId="{41ADABD5-6B30-EF4E-8DDE-690925D37DBB}" type="sibTrans" cxnId="{535306E8-9CBD-014F-88B9-0516E7002121}">
      <dgm:prSet/>
      <dgm:spPr/>
      <dgm:t>
        <a:bodyPr/>
        <a:lstStyle/>
        <a:p>
          <a:endParaRPr lang="en-US"/>
        </a:p>
      </dgm:t>
    </dgm:pt>
    <dgm:pt modelId="{57410D12-D6DE-E54E-B2BA-AE529F9B6E03}">
      <dgm:prSet/>
      <dgm:spPr/>
      <dgm:t>
        <a:bodyPr/>
        <a:lstStyle/>
        <a:p>
          <a:pPr rtl="0"/>
          <a:r>
            <a:rPr lang="en-ZA" smtClean="0"/>
            <a:t>Implement mSCOA Phase 4 - change management and piloting </a:t>
          </a:r>
          <a:endParaRPr lang="en-ZA"/>
        </a:p>
      </dgm:t>
    </dgm:pt>
    <dgm:pt modelId="{A2B3166F-AFDC-224D-9154-9A8BCB4D5A21}" type="parTrans" cxnId="{DC9FEC31-7D7F-0345-BA46-C2BEA5E0FBBA}">
      <dgm:prSet/>
      <dgm:spPr/>
      <dgm:t>
        <a:bodyPr/>
        <a:lstStyle/>
        <a:p>
          <a:endParaRPr lang="en-US"/>
        </a:p>
      </dgm:t>
    </dgm:pt>
    <dgm:pt modelId="{759688AC-C0F3-5844-B011-44603A99A31E}" type="sibTrans" cxnId="{DC9FEC31-7D7F-0345-BA46-C2BEA5E0FBBA}">
      <dgm:prSet/>
      <dgm:spPr/>
      <dgm:t>
        <a:bodyPr/>
        <a:lstStyle/>
        <a:p>
          <a:endParaRPr lang="en-US"/>
        </a:p>
      </dgm:t>
    </dgm:pt>
    <dgm:pt modelId="{6CE739D0-3598-C74A-869E-80E3442480E9}" type="pres">
      <dgm:prSet presAssocID="{8F671E98-EF23-1641-8A12-C4A05E7BE7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F9EF76D-8BA6-3B42-B9A8-299D6DD0C8CF}" type="pres">
      <dgm:prSet presAssocID="{4F21A08A-FF31-764D-9411-5F337B9A356E}" presName="composite" presStyleCnt="0"/>
      <dgm:spPr/>
    </dgm:pt>
    <dgm:pt modelId="{F69D33E6-0898-4D4F-A23C-E5B01DFF5A0E}" type="pres">
      <dgm:prSet presAssocID="{4F21A08A-FF31-764D-9411-5F337B9A356E}" presName="par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C5E7F76-CE95-054A-B266-62A70F9D15F2}" type="pres">
      <dgm:prSet presAssocID="{4F21A08A-FF31-764D-9411-5F337B9A356E}" presName="desTx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1E9216A-2ECD-CE43-8F59-7A2454A5245D}" type="pres">
      <dgm:prSet presAssocID="{3A8D82D7-5FDE-B94B-ADF4-0B4472E0C2E1}" presName="space" presStyleCnt="0"/>
      <dgm:spPr/>
    </dgm:pt>
    <dgm:pt modelId="{4A59799B-EAB1-7049-8123-2196A7934427}" type="pres">
      <dgm:prSet presAssocID="{487215A1-BB92-0249-AC11-876C3CA4A3CA}" presName="composite" presStyleCnt="0"/>
      <dgm:spPr/>
    </dgm:pt>
    <dgm:pt modelId="{616D37EC-309B-3D4B-B5E1-42E57FE07884}" type="pres">
      <dgm:prSet presAssocID="{487215A1-BB92-0249-AC11-876C3CA4A3CA}" presName="par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553BD4B-C9B4-3748-83AB-F95976D1507C}" type="pres">
      <dgm:prSet presAssocID="{487215A1-BB92-0249-AC11-876C3CA4A3CA}" presName="desTx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4538365-AE86-0B47-B87C-85FCE91EE012}" type="pres">
      <dgm:prSet presAssocID="{E2111B56-EECB-6444-A4BD-C2BCB1A843E8}" presName="space" presStyleCnt="0"/>
      <dgm:spPr/>
    </dgm:pt>
    <dgm:pt modelId="{9E50CD8B-700E-3043-817F-405E57609774}" type="pres">
      <dgm:prSet presAssocID="{712BC625-F30D-A24F-83F0-EF8DEE5A4E69}" presName="composite" presStyleCnt="0"/>
      <dgm:spPr/>
    </dgm:pt>
    <dgm:pt modelId="{7AFA4434-5B3E-394C-B2BE-E530B446EE20}" type="pres">
      <dgm:prSet presAssocID="{712BC625-F30D-A24F-83F0-EF8DEE5A4E69}" presName="par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D590DAF-6B58-E046-805A-8B58518C5695}" type="pres">
      <dgm:prSet presAssocID="{712BC625-F30D-A24F-83F0-EF8DEE5A4E69}" presName="desTx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7175DA5-43FC-4948-8325-AAAD52C1D96F}" type="pres">
      <dgm:prSet presAssocID="{F1FEDAE7-2201-EA48-BBF3-9349B2D19015}" presName="space" presStyleCnt="0"/>
      <dgm:spPr/>
    </dgm:pt>
    <dgm:pt modelId="{CCCBA3AC-7953-2D4D-9CAF-CA88923C376A}" type="pres">
      <dgm:prSet presAssocID="{284FD42C-C3A3-2940-892E-A1C10EB87BE7}" presName="composite" presStyleCnt="0"/>
      <dgm:spPr/>
    </dgm:pt>
    <dgm:pt modelId="{C9CDF580-8790-674B-9094-1D58B04A20D8}" type="pres">
      <dgm:prSet presAssocID="{284FD42C-C3A3-2940-892E-A1C10EB87BE7}" presName="par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AC81442-ABAB-7C4A-851F-A61E44E90A0A}" type="pres">
      <dgm:prSet presAssocID="{284FD42C-C3A3-2940-892E-A1C10EB87BE7}" presName="desTx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C62D24D-D1AB-0043-A38E-9042FA65A19C}" type="pres">
      <dgm:prSet presAssocID="{BAF31555-D09A-694F-8E05-9CAD20C59996}" presName="space" presStyleCnt="0"/>
      <dgm:spPr/>
    </dgm:pt>
    <dgm:pt modelId="{FADC10A4-C626-F045-B6B7-360B0B644FBA}" type="pres">
      <dgm:prSet presAssocID="{34BC028E-6A60-9C46-B796-C2F791FFC14A}" presName="composite" presStyleCnt="0"/>
      <dgm:spPr/>
    </dgm:pt>
    <dgm:pt modelId="{4C8FF398-06EA-8845-87BD-4449271CCE34}" type="pres">
      <dgm:prSet presAssocID="{34BC028E-6A60-9C46-B796-C2F791FFC14A}" presName="par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DE256B1-4B50-DB46-88A0-56A4365A2B32}" type="pres">
      <dgm:prSet presAssocID="{34BC028E-6A60-9C46-B796-C2F791FFC14A}" presName="desTx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2D10EDF-1463-B342-9571-4E5AFCE50D8F}" type="pres">
      <dgm:prSet presAssocID="{8D5E812D-48E4-954C-8322-E748E68065FA}" presName="space" presStyleCnt="0"/>
      <dgm:spPr/>
    </dgm:pt>
    <dgm:pt modelId="{7CBB949E-9FBD-6440-BFD9-0A816176E8F7}" type="pres">
      <dgm:prSet presAssocID="{379A8618-5E13-AC43-B552-E9688C944192}" presName="composite" presStyleCnt="0"/>
      <dgm:spPr/>
    </dgm:pt>
    <dgm:pt modelId="{4AC93460-A89B-5841-B23F-5B463541D220}" type="pres">
      <dgm:prSet presAssocID="{379A8618-5E13-AC43-B552-E9688C944192}" presName="par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ABDF247-CE3F-CF4D-BED4-25A4FCC17C14}" type="pres">
      <dgm:prSet presAssocID="{379A8618-5E13-AC43-B552-E9688C944192}" presName="desTx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D72A7EEA-8D78-6C42-A7A1-C0C9A45B1D77}" srcId="{487215A1-BB92-0249-AC11-876C3CA4A3CA}" destId="{77C72A8D-1169-6E47-925D-5229FFC4B496}" srcOrd="0" destOrd="0" parTransId="{ADE14F42-2611-DF43-A91D-A1ABE71BC840}" sibTransId="{2464C3CF-CDC5-DA4A-B2D0-D55815821D22}"/>
    <dgm:cxn modelId="{60D9A8C0-EF57-4591-A5ED-70413D533735}" type="presOf" srcId="{379A8618-5E13-AC43-B552-E9688C944192}" destId="{4AC93460-A89B-5841-B23F-5B463541D220}" srcOrd="0" destOrd="0" presId="urn:microsoft.com/office/officeart/2005/8/layout/chevron1"/>
    <dgm:cxn modelId="{DC9FEC31-7D7F-0345-BA46-C2BEA5E0FBBA}" srcId="{379A8618-5E13-AC43-B552-E9688C944192}" destId="{57410D12-D6DE-E54E-B2BA-AE529F9B6E03}" srcOrd="1" destOrd="0" parTransId="{A2B3166F-AFDC-224D-9154-9A8BCB4D5A21}" sibTransId="{759688AC-C0F3-5844-B011-44603A99A31E}"/>
    <dgm:cxn modelId="{8CC843BE-31F0-944E-8442-84B9B4A87F70}" srcId="{8F671E98-EF23-1641-8A12-C4A05E7BE7FB}" destId="{284FD42C-C3A3-2940-892E-A1C10EB87BE7}" srcOrd="3" destOrd="0" parTransId="{F580C16A-DD50-2747-A986-8E5DD19C253E}" sibTransId="{BAF31555-D09A-694F-8E05-9CAD20C59996}"/>
    <dgm:cxn modelId="{400635F4-0783-469B-9981-538FF014D5FA}" type="presOf" srcId="{284FD42C-C3A3-2940-892E-A1C10EB87BE7}" destId="{C9CDF580-8790-674B-9094-1D58B04A20D8}" srcOrd="0" destOrd="0" presId="urn:microsoft.com/office/officeart/2005/8/layout/chevron1"/>
    <dgm:cxn modelId="{0CDF454C-C97B-D942-AB2E-93F1AA91B902}" srcId="{8F671E98-EF23-1641-8A12-C4A05E7BE7FB}" destId="{487215A1-BB92-0249-AC11-876C3CA4A3CA}" srcOrd="1" destOrd="0" parTransId="{0E9A13C8-CEE0-A44B-A299-28439C2ABF34}" sibTransId="{E2111B56-EECB-6444-A4BD-C2BCB1A843E8}"/>
    <dgm:cxn modelId="{FDBFD2E0-3585-2543-96E1-4193895C1308}" srcId="{712BC625-F30D-A24F-83F0-EF8DEE5A4E69}" destId="{DC17F4D4-08ED-C74E-9AAF-C69094B39744}" srcOrd="0" destOrd="0" parTransId="{BB288C10-71C2-B047-8E3F-4B05B1FFC280}" sibTransId="{EFC9127D-253A-4445-8D58-8FFE7B08F9AF}"/>
    <dgm:cxn modelId="{88B6E8C7-7045-4DDD-AA26-FBFB5A4D47D7}" type="presOf" srcId="{712BC625-F30D-A24F-83F0-EF8DEE5A4E69}" destId="{7AFA4434-5B3E-394C-B2BE-E530B446EE20}" srcOrd="0" destOrd="0" presId="urn:microsoft.com/office/officeart/2005/8/layout/chevron1"/>
    <dgm:cxn modelId="{13220744-551E-9948-BAB4-AA3136D23FC7}" srcId="{4F21A08A-FF31-764D-9411-5F337B9A356E}" destId="{A8C206A3-614C-0F4E-A28A-4FD2A79441A1}" srcOrd="0" destOrd="0" parTransId="{C806141A-8777-644D-8072-45F4EA989C30}" sibTransId="{C36EE47B-1AD3-3141-B935-14C90A7478AE}"/>
    <dgm:cxn modelId="{C789FD29-A949-4565-AD09-1541532DF61B}" type="presOf" srcId="{77C72A8D-1169-6E47-925D-5229FFC4B496}" destId="{8553BD4B-C9B4-3748-83AB-F95976D1507C}" srcOrd="0" destOrd="0" presId="urn:microsoft.com/office/officeart/2005/8/layout/chevron1"/>
    <dgm:cxn modelId="{535306E8-9CBD-014F-88B9-0516E7002121}" srcId="{379A8618-5E13-AC43-B552-E9688C944192}" destId="{108E894E-66EF-2344-9339-E222CD78B78F}" srcOrd="0" destOrd="0" parTransId="{2017DDB5-B134-1A4A-A54C-715B1314E025}" sibTransId="{41ADABD5-6B30-EF4E-8DDE-690925D37DBB}"/>
    <dgm:cxn modelId="{A876389A-C4A8-8342-8F15-6C0F7B3D4D9C}" srcId="{487215A1-BB92-0249-AC11-876C3CA4A3CA}" destId="{1555D7B9-9EE2-3644-8F7C-BF27C0CCAD1A}" srcOrd="1" destOrd="0" parTransId="{D9BB196C-521E-1847-9768-FE84DEF3C0C0}" sibTransId="{52D5FF95-FB39-D549-BE3C-ED32CDC10EBE}"/>
    <dgm:cxn modelId="{EC05A51C-BA39-BA41-B667-4948D3F662FC}" srcId="{8F671E98-EF23-1641-8A12-C4A05E7BE7FB}" destId="{379A8618-5E13-AC43-B552-E9688C944192}" srcOrd="5" destOrd="0" parTransId="{CBE3275A-90C5-C645-9CAA-E32370754611}" sibTransId="{64101590-3292-1948-B3EB-67604FA8F1FE}"/>
    <dgm:cxn modelId="{FF26DE49-9BEA-A843-B1EF-ACFC17C7AF9E}" srcId="{8F671E98-EF23-1641-8A12-C4A05E7BE7FB}" destId="{34BC028E-6A60-9C46-B796-C2F791FFC14A}" srcOrd="4" destOrd="0" parTransId="{E093F428-3988-004C-A180-D46ADA53F000}" sibTransId="{8D5E812D-48E4-954C-8322-E748E68065FA}"/>
    <dgm:cxn modelId="{77F638CC-3DC0-B047-A308-328443FA5624}" srcId="{712BC625-F30D-A24F-83F0-EF8DEE5A4E69}" destId="{2C89BCB3-A2BE-C241-9FAC-AAD90DFC5B33}" srcOrd="1" destOrd="0" parTransId="{4CF1E00D-221C-F94D-8F3E-95E43053DB39}" sibTransId="{2CB3ED8C-42CF-BB45-B9AF-1EB440078464}"/>
    <dgm:cxn modelId="{9FDFA247-91CA-4429-B0D4-050C0382D21D}" type="presOf" srcId="{8F671E98-EF23-1641-8A12-C4A05E7BE7FB}" destId="{6CE739D0-3598-C74A-869E-80E3442480E9}" srcOrd="0" destOrd="0" presId="urn:microsoft.com/office/officeart/2005/8/layout/chevron1"/>
    <dgm:cxn modelId="{C937544C-A1E7-44AE-A892-821BED581D74}" type="presOf" srcId="{487215A1-BB92-0249-AC11-876C3CA4A3CA}" destId="{616D37EC-309B-3D4B-B5E1-42E57FE07884}" srcOrd="0" destOrd="0" presId="urn:microsoft.com/office/officeart/2005/8/layout/chevron1"/>
    <dgm:cxn modelId="{3AB3F742-4336-4C48-A2AB-7B83CFC18360}" type="presOf" srcId="{34BC028E-6A60-9C46-B796-C2F791FFC14A}" destId="{4C8FF398-06EA-8845-87BD-4449271CCE34}" srcOrd="0" destOrd="0" presId="urn:microsoft.com/office/officeart/2005/8/layout/chevron1"/>
    <dgm:cxn modelId="{5284BFE6-28B6-4A6B-901A-2848E7AB4B23}" type="presOf" srcId="{4F21A08A-FF31-764D-9411-5F337B9A356E}" destId="{F69D33E6-0898-4D4F-A23C-E5B01DFF5A0E}" srcOrd="0" destOrd="0" presId="urn:microsoft.com/office/officeart/2005/8/layout/chevron1"/>
    <dgm:cxn modelId="{9CE46DF8-B58A-47BB-8486-5498E93EC760}" type="presOf" srcId="{1555D7B9-9EE2-3644-8F7C-BF27C0CCAD1A}" destId="{8553BD4B-C9B4-3748-83AB-F95976D1507C}" srcOrd="0" destOrd="1" presId="urn:microsoft.com/office/officeart/2005/8/layout/chevron1"/>
    <dgm:cxn modelId="{B42D8CCD-AB73-48D8-830E-91E769CA368C}" type="presOf" srcId="{108E894E-66EF-2344-9339-E222CD78B78F}" destId="{BABDF247-CE3F-CF4D-BED4-25A4FCC17C14}" srcOrd="0" destOrd="0" presId="urn:microsoft.com/office/officeart/2005/8/layout/chevron1"/>
    <dgm:cxn modelId="{EB572B8A-2499-4AF2-BE42-B06F8E88941E}" type="presOf" srcId="{2C89BCB3-A2BE-C241-9FAC-AAD90DFC5B33}" destId="{0D590DAF-6B58-E046-805A-8B58518C5695}" srcOrd="0" destOrd="1" presId="urn:microsoft.com/office/officeart/2005/8/layout/chevron1"/>
    <dgm:cxn modelId="{8A46BFE9-701B-4989-98ED-F8E1664C7002}" type="presOf" srcId="{DC17F4D4-08ED-C74E-9AAF-C69094B39744}" destId="{0D590DAF-6B58-E046-805A-8B58518C5695}" srcOrd="0" destOrd="0" presId="urn:microsoft.com/office/officeart/2005/8/layout/chevron1"/>
    <dgm:cxn modelId="{C1101D7D-D599-4506-A2FD-7AFFBDA864FC}" type="presOf" srcId="{57410D12-D6DE-E54E-B2BA-AE529F9B6E03}" destId="{BABDF247-CE3F-CF4D-BED4-25A4FCC17C14}" srcOrd="0" destOrd="1" presId="urn:microsoft.com/office/officeart/2005/8/layout/chevron1"/>
    <dgm:cxn modelId="{9B11F736-93AE-414A-B3AD-6EEF05DFC472}" srcId="{284FD42C-C3A3-2940-892E-A1C10EB87BE7}" destId="{1A81EED0-79CE-DA41-9D96-614C4CC30FC6}" srcOrd="0" destOrd="0" parTransId="{CAEABE85-9E43-034F-A118-7946013CD399}" sibTransId="{255F4414-EAEC-7947-A521-80C9175860AD}"/>
    <dgm:cxn modelId="{6A11678F-C8E9-4F40-97B4-7DA885AF6BC8}" srcId="{34BC028E-6A60-9C46-B796-C2F791FFC14A}" destId="{74AD6CF2-CC6C-1240-A59F-38ADBE898F1B}" srcOrd="0" destOrd="0" parTransId="{63FA5315-9912-CC4D-8EC7-B64AB0271331}" sibTransId="{54D3BCEB-BCAF-4446-9608-7350E19564CB}"/>
    <dgm:cxn modelId="{9943B74F-463F-074E-882D-A09F373F7213}" srcId="{8F671E98-EF23-1641-8A12-C4A05E7BE7FB}" destId="{4F21A08A-FF31-764D-9411-5F337B9A356E}" srcOrd="0" destOrd="0" parTransId="{FA18A121-25EA-E347-B000-E4DDB4E33DDF}" sibTransId="{3A8D82D7-5FDE-B94B-ADF4-0B4472E0C2E1}"/>
    <dgm:cxn modelId="{13396721-6027-AE4B-981B-63ACF7F26DED}" srcId="{8F671E98-EF23-1641-8A12-C4A05E7BE7FB}" destId="{712BC625-F30D-A24F-83F0-EF8DEE5A4E69}" srcOrd="2" destOrd="0" parTransId="{456FEC4D-9BAE-DC4E-80C9-8EF643E2ED37}" sibTransId="{F1FEDAE7-2201-EA48-BBF3-9349B2D19015}"/>
    <dgm:cxn modelId="{2901093D-9CCA-4ECC-B855-E13546EC4D09}" type="presOf" srcId="{74AD6CF2-CC6C-1240-A59F-38ADBE898F1B}" destId="{CDE256B1-4B50-DB46-88A0-56A4365A2B32}" srcOrd="0" destOrd="0" presId="urn:microsoft.com/office/officeart/2005/8/layout/chevron1"/>
    <dgm:cxn modelId="{382ABE60-B412-46F4-AC81-68691103B29F}" type="presOf" srcId="{1A81EED0-79CE-DA41-9D96-614C4CC30FC6}" destId="{2AC81442-ABAB-7C4A-851F-A61E44E90A0A}" srcOrd="0" destOrd="0" presId="urn:microsoft.com/office/officeart/2005/8/layout/chevron1"/>
    <dgm:cxn modelId="{22BF4327-B678-4871-990C-95CF0A9DF613}" type="presOf" srcId="{A8C206A3-614C-0F4E-A28A-4FD2A79441A1}" destId="{5C5E7F76-CE95-054A-B266-62A70F9D15F2}" srcOrd="0" destOrd="0" presId="urn:microsoft.com/office/officeart/2005/8/layout/chevron1"/>
    <dgm:cxn modelId="{2DC62E3A-0B50-4FDD-97FA-E1CE0D95EA38}" type="presParOf" srcId="{6CE739D0-3598-C74A-869E-80E3442480E9}" destId="{FF9EF76D-8BA6-3B42-B9A8-299D6DD0C8CF}" srcOrd="0" destOrd="0" presId="urn:microsoft.com/office/officeart/2005/8/layout/chevron1"/>
    <dgm:cxn modelId="{C09D204E-46C0-4B3D-9890-F4F80D03B762}" type="presParOf" srcId="{FF9EF76D-8BA6-3B42-B9A8-299D6DD0C8CF}" destId="{F69D33E6-0898-4D4F-A23C-E5B01DFF5A0E}" srcOrd="0" destOrd="0" presId="urn:microsoft.com/office/officeart/2005/8/layout/chevron1"/>
    <dgm:cxn modelId="{6F134D44-A1CF-44AF-8F60-D3C31E1E0C9B}" type="presParOf" srcId="{FF9EF76D-8BA6-3B42-B9A8-299D6DD0C8CF}" destId="{5C5E7F76-CE95-054A-B266-62A70F9D15F2}" srcOrd="1" destOrd="0" presId="urn:microsoft.com/office/officeart/2005/8/layout/chevron1"/>
    <dgm:cxn modelId="{FA9C32E2-6999-4BB7-AF39-D2D7498F600C}" type="presParOf" srcId="{6CE739D0-3598-C74A-869E-80E3442480E9}" destId="{51E9216A-2ECD-CE43-8F59-7A2454A5245D}" srcOrd="1" destOrd="0" presId="urn:microsoft.com/office/officeart/2005/8/layout/chevron1"/>
    <dgm:cxn modelId="{CDE1D78F-87F5-487F-8914-C627BA5EC300}" type="presParOf" srcId="{6CE739D0-3598-C74A-869E-80E3442480E9}" destId="{4A59799B-EAB1-7049-8123-2196A7934427}" srcOrd="2" destOrd="0" presId="urn:microsoft.com/office/officeart/2005/8/layout/chevron1"/>
    <dgm:cxn modelId="{950B36D5-E522-4EFD-B9ED-82CA5FEE0FE9}" type="presParOf" srcId="{4A59799B-EAB1-7049-8123-2196A7934427}" destId="{616D37EC-309B-3D4B-B5E1-42E57FE07884}" srcOrd="0" destOrd="0" presId="urn:microsoft.com/office/officeart/2005/8/layout/chevron1"/>
    <dgm:cxn modelId="{C7D15C0A-FD51-4A68-90FB-A0DEA9266738}" type="presParOf" srcId="{4A59799B-EAB1-7049-8123-2196A7934427}" destId="{8553BD4B-C9B4-3748-83AB-F95976D1507C}" srcOrd="1" destOrd="0" presId="urn:microsoft.com/office/officeart/2005/8/layout/chevron1"/>
    <dgm:cxn modelId="{E7BD735E-101F-467D-88C3-F5A2FBC15D63}" type="presParOf" srcId="{6CE739D0-3598-C74A-869E-80E3442480E9}" destId="{54538365-AE86-0B47-B87C-85FCE91EE012}" srcOrd="3" destOrd="0" presId="urn:microsoft.com/office/officeart/2005/8/layout/chevron1"/>
    <dgm:cxn modelId="{D6913E31-8932-4026-97BC-34A7A723DCF5}" type="presParOf" srcId="{6CE739D0-3598-C74A-869E-80E3442480E9}" destId="{9E50CD8B-700E-3043-817F-405E57609774}" srcOrd="4" destOrd="0" presId="urn:microsoft.com/office/officeart/2005/8/layout/chevron1"/>
    <dgm:cxn modelId="{08E174CD-CA53-4177-85AB-98511AB148B4}" type="presParOf" srcId="{9E50CD8B-700E-3043-817F-405E57609774}" destId="{7AFA4434-5B3E-394C-B2BE-E530B446EE20}" srcOrd="0" destOrd="0" presId="urn:microsoft.com/office/officeart/2005/8/layout/chevron1"/>
    <dgm:cxn modelId="{F60D2BEF-3431-4CCF-8AE3-24F0441CFF6C}" type="presParOf" srcId="{9E50CD8B-700E-3043-817F-405E57609774}" destId="{0D590DAF-6B58-E046-805A-8B58518C5695}" srcOrd="1" destOrd="0" presId="urn:microsoft.com/office/officeart/2005/8/layout/chevron1"/>
    <dgm:cxn modelId="{41C8FC54-ADDE-4B21-A95F-4A0CDC21768F}" type="presParOf" srcId="{6CE739D0-3598-C74A-869E-80E3442480E9}" destId="{77175DA5-43FC-4948-8325-AAAD52C1D96F}" srcOrd="5" destOrd="0" presId="urn:microsoft.com/office/officeart/2005/8/layout/chevron1"/>
    <dgm:cxn modelId="{5C4C6E50-C733-40CA-92A7-C493AA4FFAC5}" type="presParOf" srcId="{6CE739D0-3598-C74A-869E-80E3442480E9}" destId="{CCCBA3AC-7953-2D4D-9CAF-CA88923C376A}" srcOrd="6" destOrd="0" presId="urn:microsoft.com/office/officeart/2005/8/layout/chevron1"/>
    <dgm:cxn modelId="{5FE0E01E-F2B6-4FF7-9623-0AA5017EB5B9}" type="presParOf" srcId="{CCCBA3AC-7953-2D4D-9CAF-CA88923C376A}" destId="{C9CDF580-8790-674B-9094-1D58B04A20D8}" srcOrd="0" destOrd="0" presId="urn:microsoft.com/office/officeart/2005/8/layout/chevron1"/>
    <dgm:cxn modelId="{BC01E5BC-A4FB-44CE-9241-0B81A01CA72D}" type="presParOf" srcId="{CCCBA3AC-7953-2D4D-9CAF-CA88923C376A}" destId="{2AC81442-ABAB-7C4A-851F-A61E44E90A0A}" srcOrd="1" destOrd="0" presId="urn:microsoft.com/office/officeart/2005/8/layout/chevron1"/>
    <dgm:cxn modelId="{D488C23A-0C3B-45B7-A299-E0A0F78ABB79}" type="presParOf" srcId="{6CE739D0-3598-C74A-869E-80E3442480E9}" destId="{DC62D24D-D1AB-0043-A38E-9042FA65A19C}" srcOrd="7" destOrd="0" presId="urn:microsoft.com/office/officeart/2005/8/layout/chevron1"/>
    <dgm:cxn modelId="{727C34B5-90E1-4E46-91E2-156D28CD655C}" type="presParOf" srcId="{6CE739D0-3598-C74A-869E-80E3442480E9}" destId="{FADC10A4-C626-F045-B6B7-360B0B644FBA}" srcOrd="8" destOrd="0" presId="urn:microsoft.com/office/officeart/2005/8/layout/chevron1"/>
    <dgm:cxn modelId="{EC345F72-C2A5-45DF-9CA0-D09F97F145DF}" type="presParOf" srcId="{FADC10A4-C626-F045-B6B7-360B0B644FBA}" destId="{4C8FF398-06EA-8845-87BD-4449271CCE34}" srcOrd="0" destOrd="0" presId="urn:microsoft.com/office/officeart/2005/8/layout/chevron1"/>
    <dgm:cxn modelId="{DD7872AD-0139-43B3-ADC7-EAC774687E71}" type="presParOf" srcId="{FADC10A4-C626-F045-B6B7-360B0B644FBA}" destId="{CDE256B1-4B50-DB46-88A0-56A4365A2B32}" srcOrd="1" destOrd="0" presId="urn:microsoft.com/office/officeart/2005/8/layout/chevron1"/>
    <dgm:cxn modelId="{AF0E3CC0-0404-4AB6-8C65-AB3DC26129E5}" type="presParOf" srcId="{6CE739D0-3598-C74A-869E-80E3442480E9}" destId="{32D10EDF-1463-B342-9571-4E5AFCE50D8F}" srcOrd="9" destOrd="0" presId="urn:microsoft.com/office/officeart/2005/8/layout/chevron1"/>
    <dgm:cxn modelId="{8CCF5924-97E3-4D09-A18F-B443D2C47ED0}" type="presParOf" srcId="{6CE739D0-3598-C74A-869E-80E3442480E9}" destId="{7CBB949E-9FBD-6440-BFD9-0A816176E8F7}" srcOrd="10" destOrd="0" presId="urn:microsoft.com/office/officeart/2005/8/layout/chevron1"/>
    <dgm:cxn modelId="{E7FF3EC8-4182-4719-8058-C3F562FA2C2D}" type="presParOf" srcId="{7CBB949E-9FBD-6440-BFD9-0A816176E8F7}" destId="{4AC93460-A89B-5841-B23F-5B463541D220}" srcOrd="0" destOrd="0" presId="urn:microsoft.com/office/officeart/2005/8/layout/chevron1"/>
    <dgm:cxn modelId="{55AE431B-3E54-4949-96D1-B3C275C34D8D}" type="presParOf" srcId="{7CBB949E-9FBD-6440-BFD9-0A816176E8F7}" destId="{BABDF247-CE3F-CF4D-BED4-25A4FCC17C14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D87A6E-FC1D-4C76-9133-FF3E032F5D55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A07562DF-C757-445E-BA10-3D822ED44394}">
      <dgm:prSet phldrT="[Text]"/>
      <dgm:spPr/>
      <dgm:t>
        <a:bodyPr/>
        <a:lstStyle/>
        <a:p>
          <a:r>
            <a:rPr lang="en-US" dirty="0" smtClean="0"/>
            <a:t>Standard Chart of Accounts</a:t>
          </a:r>
          <a:endParaRPr lang="en-ZA" dirty="0"/>
        </a:p>
      </dgm:t>
    </dgm:pt>
    <dgm:pt modelId="{FCD70172-C61B-48F1-BB8F-D8E9745EF8CE}" type="parTrans" cxnId="{FF86345F-D306-4CFA-B19B-168BC4685D06}">
      <dgm:prSet/>
      <dgm:spPr/>
      <dgm:t>
        <a:bodyPr/>
        <a:lstStyle/>
        <a:p>
          <a:endParaRPr lang="en-ZA"/>
        </a:p>
      </dgm:t>
    </dgm:pt>
    <dgm:pt modelId="{5FD7AC65-382D-4441-954B-35A374E274A3}" type="sibTrans" cxnId="{FF86345F-D306-4CFA-B19B-168BC4685D06}">
      <dgm:prSet/>
      <dgm:spPr/>
      <dgm:t>
        <a:bodyPr/>
        <a:lstStyle/>
        <a:p>
          <a:endParaRPr lang="en-ZA"/>
        </a:p>
      </dgm:t>
    </dgm:pt>
    <dgm:pt modelId="{823DD423-6FC6-479A-8CFA-235BEFD0BAB2}">
      <dgm:prSet phldrT="[Text]"/>
      <dgm:spPr/>
      <dgm:t>
        <a:bodyPr/>
        <a:lstStyle/>
        <a:p>
          <a:r>
            <a:rPr lang="en-ZA" dirty="0" smtClean="0"/>
            <a:t>Improved Service Delivery</a:t>
          </a:r>
          <a:endParaRPr lang="en-ZA" dirty="0"/>
        </a:p>
      </dgm:t>
    </dgm:pt>
    <dgm:pt modelId="{5B439E1B-22BA-4D3B-A8C8-E92DFFDFB1E9}" type="parTrans" cxnId="{C0FC674B-454F-48BC-A9F5-D804157D37DC}">
      <dgm:prSet/>
      <dgm:spPr/>
      <dgm:t>
        <a:bodyPr/>
        <a:lstStyle/>
        <a:p>
          <a:endParaRPr lang="en-ZA"/>
        </a:p>
      </dgm:t>
    </dgm:pt>
    <dgm:pt modelId="{45CD94A6-2814-4165-BAC8-8CD4F09897EC}" type="sibTrans" cxnId="{C0FC674B-454F-48BC-A9F5-D804157D37DC}">
      <dgm:prSet/>
      <dgm:spPr/>
      <dgm:t>
        <a:bodyPr/>
        <a:lstStyle/>
        <a:p>
          <a:endParaRPr lang="en-ZA"/>
        </a:p>
      </dgm:t>
    </dgm:pt>
    <dgm:pt modelId="{09EF59BC-DE6A-4CEF-9D96-6F6692E7C35E}" type="pres">
      <dgm:prSet presAssocID="{EDD87A6E-FC1D-4C76-9133-FF3E032F5D5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307321F1-09B5-4237-BFF8-1E617AF9C969}" type="pres">
      <dgm:prSet presAssocID="{EDD87A6E-FC1D-4C76-9133-FF3E032F5D55}" presName="ribbon" presStyleLbl="node1" presStyleIdx="0" presStyleCnt="1" custScaleY="16423" custLinFactNeighborX="425" custLinFactNeighborY="94627"/>
      <dgm:spPr>
        <a:solidFill>
          <a:srgbClr val="B3081B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5F04C50-0863-4C44-89FB-E311F8C91A97}" type="pres">
      <dgm:prSet presAssocID="{EDD87A6E-FC1D-4C76-9133-FF3E032F5D55}" presName="leftArrowText" presStyleLbl="node1" presStyleIdx="0" presStyleCnt="1" custScaleY="32683" custLinFactY="100000" custLinFactNeighborX="-11767" custLinFactNeighborY="10575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62B64FF-248E-4B19-B46E-249AA20EE947}" type="pres">
      <dgm:prSet presAssocID="{EDD87A6E-FC1D-4C76-9133-FF3E032F5D55}" presName="rightArrowText" presStyleLbl="node1" presStyleIdx="0" presStyleCnt="1" custScaleX="104037" custScaleY="23895" custLinFactY="82166" custLinFactNeighborX="413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FF86345F-D306-4CFA-B19B-168BC4685D06}" srcId="{EDD87A6E-FC1D-4C76-9133-FF3E032F5D55}" destId="{A07562DF-C757-445E-BA10-3D822ED44394}" srcOrd="0" destOrd="0" parTransId="{FCD70172-C61B-48F1-BB8F-D8E9745EF8CE}" sibTransId="{5FD7AC65-382D-4441-954B-35A374E274A3}"/>
    <dgm:cxn modelId="{C0FC674B-454F-48BC-A9F5-D804157D37DC}" srcId="{EDD87A6E-FC1D-4C76-9133-FF3E032F5D55}" destId="{823DD423-6FC6-479A-8CFA-235BEFD0BAB2}" srcOrd="1" destOrd="0" parTransId="{5B439E1B-22BA-4D3B-A8C8-E92DFFDFB1E9}" sibTransId="{45CD94A6-2814-4165-BAC8-8CD4F09897EC}"/>
    <dgm:cxn modelId="{601B7AFC-F948-4581-A2E4-42CF35BB2405}" type="presOf" srcId="{EDD87A6E-FC1D-4C76-9133-FF3E032F5D55}" destId="{09EF59BC-DE6A-4CEF-9D96-6F6692E7C35E}" srcOrd="0" destOrd="0" presId="urn:microsoft.com/office/officeart/2005/8/layout/arrow6"/>
    <dgm:cxn modelId="{63CD0FED-008F-43CA-BC0D-01046FE6BF01}" type="presOf" srcId="{A07562DF-C757-445E-BA10-3D822ED44394}" destId="{25F04C50-0863-4C44-89FB-E311F8C91A97}" srcOrd="0" destOrd="0" presId="urn:microsoft.com/office/officeart/2005/8/layout/arrow6"/>
    <dgm:cxn modelId="{C0FB104F-46DD-4488-9AA0-071A0D694C57}" type="presOf" srcId="{823DD423-6FC6-479A-8CFA-235BEFD0BAB2}" destId="{562B64FF-248E-4B19-B46E-249AA20EE947}" srcOrd="0" destOrd="0" presId="urn:microsoft.com/office/officeart/2005/8/layout/arrow6"/>
    <dgm:cxn modelId="{9A151355-07D6-4B34-A053-C36D6EF8C971}" type="presParOf" srcId="{09EF59BC-DE6A-4CEF-9D96-6F6692E7C35E}" destId="{307321F1-09B5-4237-BFF8-1E617AF9C969}" srcOrd="0" destOrd="0" presId="urn:microsoft.com/office/officeart/2005/8/layout/arrow6"/>
    <dgm:cxn modelId="{1FB3EED6-790A-45AF-B399-92266B1AD964}" type="presParOf" srcId="{09EF59BC-DE6A-4CEF-9D96-6F6692E7C35E}" destId="{25F04C50-0863-4C44-89FB-E311F8C91A97}" srcOrd="1" destOrd="0" presId="urn:microsoft.com/office/officeart/2005/8/layout/arrow6"/>
    <dgm:cxn modelId="{4BB9C98B-F6C6-4583-9AE0-30EAFFEC4693}" type="presParOf" srcId="{09EF59BC-DE6A-4CEF-9D96-6F6692E7C35E}" destId="{562B64FF-248E-4B19-B46E-249AA20EE94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4A6558-2F86-4727-9E97-B38CCFC76405}" type="doc">
      <dgm:prSet loTypeId="urn:microsoft.com/office/officeart/2005/8/layout/StepDownProcess" loCatId="process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en-ZA"/>
        </a:p>
      </dgm:t>
    </dgm:pt>
    <dgm:pt modelId="{7565764C-038D-4D6D-A2A3-A5EF5B7E5E97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IDP</a:t>
          </a:r>
          <a:endParaRPr lang="en-ZA" dirty="0"/>
        </a:p>
      </dgm:t>
    </dgm:pt>
    <dgm:pt modelId="{B27BC3A0-A9B0-41E5-AFF9-7B3BEF8A8C70}" type="parTrans" cxnId="{E037EF2F-945B-459A-9221-4659EA629747}">
      <dgm:prSet/>
      <dgm:spPr/>
      <dgm:t>
        <a:bodyPr/>
        <a:lstStyle/>
        <a:p>
          <a:endParaRPr lang="en-ZA"/>
        </a:p>
      </dgm:t>
    </dgm:pt>
    <dgm:pt modelId="{382BA5A9-BA9E-4331-85CE-C9E415FBA990}" type="sibTrans" cxnId="{E037EF2F-945B-459A-9221-4659EA629747}">
      <dgm:prSet/>
      <dgm:spPr/>
      <dgm:t>
        <a:bodyPr/>
        <a:lstStyle/>
        <a:p>
          <a:endParaRPr lang="en-ZA"/>
        </a:p>
      </dgm:t>
    </dgm:pt>
    <dgm:pt modelId="{8F3084C7-C0C6-4C50-8EDA-01C181035788}">
      <dgm:prSet phldrT="[Text]"/>
      <dgm:spPr>
        <a:solidFill>
          <a:srgbClr val="C0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smtClean="0"/>
            <a:t>Budget</a:t>
          </a:r>
          <a:endParaRPr lang="en-ZA" dirty="0"/>
        </a:p>
      </dgm:t>
    </dgm:pt>
    <dgm:pt modelId="{71A864BC-E567-4C39-B5B7-96345320F99C}" type="parTrans" cxnId="{AC005F4A-B970-4F4D-85C2-7EC834B416F9}">
      <dgm:prSet/>
      <dgm:spPr/>
      <dgm:t>
        <a:bodyPr/>
        <a:lstStyle/>
        <a:p>
          <a:endParaRPr lang="en-ZA"/>
        </a:p>
      </dgm:t>
    </dgm:pt>
    <dgm:pt modelId="{984D35C9-2479-43CD-BC08-962F5A154240}" type="sibTrans" cxnId="{AC005F4A-B970-4F4D-85C2-7EC834B416F9}">
      <dgm:prSet/>
      <dgm:spPr/>
      <dgm:t>
        <a:bodyPr/>
        <a:lstStyle/>
        <a:p>
          <a:endParaRPr lang="en-ZA"/>
        </a:p>
      </dgm:t>
    </dgm:pt>
    <dgm:pt modelId="{65A8F0D3-B438-48C2-8658-7C0489F988D4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SDBIP</a:t>
          </a:r>
          <a:endParaRPr lang="en-ZA" dirty="0"/>
        </a:p>
      </dgm:t>
    </dgm:pt>
    <dgm:pt modelId="{59EF6C62-A6F9-4836-9552-0D45D85AE74E}" type="parTrans" cxnId="{F9942135-1A48-4D11-BB3F-A23FBA16C01C}">
      <dgm:prSet/>
      <dgm:spPr/>
      <dgm:t>
        <a:bodyPr/>
        <a:lstStyle/>
        <a:p>
          <a:endParaRPr lang="en-ZA"/>
        </a:p>
      </dgm:t>
    </dgm:pt>
    <dgm:pt modelId="{44B00D8D-7E1C-4543-8235-C58AA962BDAF}" type="sibTrans" cxnId="{F9942135-1A48-4D11-BB3F-A23FBA16C01C}">
      <dgm:prSet/>
      <dgm:spPr/>
      <dgm:t>
        <a:bodyPr/>
        <a:lstStyle/>
        <a:p>
          <a:endParaRPr lang="en-ZA"/>
        </a:p>
      </dgm:t>
    </dgm:pt>
    <dgm:pt modelId="{63951CF2-24F1-410F-BF2C-F51639972B15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IYR</a:t>
          </a:r>
          <a:endParaRPr lang="en-ZA" dirty="0"/>
        </a:p>
      </dgm:t>
    </dgm:pt>
    <dgm:pt modelId="{4546AA8D-2912-4C32-BE80-C097176CD215}" type="parTrans" cxnId="{BD8AEE1B-1BC2-4683-93AB-D9FE56AE12D9}">
      <dgm:prSet/>
      <dgm:spPr/>
      <dgm:t>
        <a:bodyPr/>
        <a:lstStyle/>
        <a:p>
          <a:endParaRPr lang="en-ZA"/>
        </a:p>
      </dgm:t>
    </dgm:pt>
    <dgm:pt modelId="{DC08A9A7-F5E5-4D94-B495-FFFDE8C6A062}" type="sibTrans" cxnId="{BD8AEE1B-1BC2-4683-93AB-D9FE56AE12D9}">
      <dgm:prSet/>
      <dgm:spPr/>
      <dgm:t>
        <a:bodyPr/>
        <a:lstStyle/>
        <a:p>
          <a:endParaRPr lang="en-ZA"/>
        </a:p>
      </dgm:t>
    </dgm:pt>
    <dgm:pt modelId="{6FA1C7DE-88C8-4242-B70B-0C6803CA69F9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AFS</a:t>
          </a:r>
          <a:endParaRPr lang="en-ZA" dirty="0"/>
        </a:p>
      </dgm:t>
    </dgm:pt>
    <dgm:pt modelId="{FBC6DCC4-0DC1-41E1-9744-AA302E282862}" type="parTrans" cxnId="{5B75C66B-338F-4BDA-AF15-3315757BAEA1}">
      <dgm:prSet/>
      <dgm:spPr/>
      <dgm:t>
        <a:bodyPr/>
        <a:lstStyle/>
        <a:p>
          <a:endParaRPr lang="en-ZA"/>
        </a:p>
      </dgm:t>
    </dgm:pt>
    <dgm:pt modelId="{9B85CE09-5007-41AC-8B02-528547D5D503}" type="sibTrans" cxnId="{5B75C66B-338F-4BDA-AF15-3315757BAEA1}">
      <dgm:prSet/>
      <dgm:spPr/>
      <dgm:t>
        <a:bodyPr/>
        <a:lstStyle/>
        <a:p>
          <a:endParaRPr lang="en-ZA"/>
        </a:p>
      </dgm:t>
    </dgm:pt>
    <dgm:pt modelId="{B214E032-2725-4C14-88CB-C627F5950378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Annual Report</a:t>
          </a:r>
          <a:endParaRPr lang="en-ZA" dirty="0"/>
        </a:p>
      </dgm:t>
    </dgm:pt>
    <dgm:pt modelId="{39C91CA4-0C5B-4055-ACB8-B0F3984D806C}" type="parTrans" cxnId="{2AF426F0-872D-4C64-9E2B-7059ED9353ED}">
      <dgm:prSet/>
      <dgm:spPr/>
      <dgm:t>
        <a:bodyPr/>
        <a:lstStyle/>
        <a:p>
          <a:endParaRPr lang="en-ZA"/>
        </a:p>
      </dgm:t>
    </dgm:pt>
    <dgm:pt modelId="{AED33284-EE7D-4906-8D4B-4B43114D1DA6}" type="sibTrans" cxnId="{2AF426F0-872D-4C64-9E2B-7059ED9353ED}">
      <dgm:prSet/>
      <dgm:spPr/>
      <dgm:t>
        <a:bodyPr/>
        <a:lstStyle/>
        <a:p>
          <a:endParaRPr lang="en-ZA"/>
        </a:p>
      </dgm:t>
    </dgm:pt>
    <dgm:pt modelId="{5A3AA485-E4F9-4D1B-AE85-04E895A405C9}">
      <dgm:prSet phldrT="[Text]" custT="1"/>
      <dgm:spPr/>
      <dgm:t>
        <a:bodyPr/>
        <a:lstStyle/>
        <a:p>
          <a:r>
            <a:rPr lang="en-US" sz="1200" dirty="0" smtClean="0"/>
            <a:t>5 Year Strategy </a:t>
          </a:r>
          <a:endParaRPr lang="en-ZA" sz="1200" dirty="0"/>
        </a:p>
      </dgm:t>
    </dgm:pt>
    <dgm:pt modelId="{C528A691-45D9-4673-8F54-0E096929F835}" type="parTrans" cxnId="{243992E9-3E38-425A-8BEB-08864A0C9C3F}">
      <dgm:prSet/>
      <dgm:spPr/>
      <dgm:t>
        <a:bodyPr/>
        <a:lstStyle/>
        <a:p>
          <a:endParaRPr lang="en-ZA"/>
        </a:p>
      </dgm:t>
    </dgm:pt>
    <dgm:pt modelId="{9904CDE2-D3B7-44BD-A5F4-A58F1795B8E8}" type="sibTrans" cxnId="{243992E9-3E38-425A-8BEB-08864A0C9C3F}">
      <dgm:prSet/>
      <dgm:spPr/>
      <dgm:t>
        <a:bodyPr/>
        <a:lstStyle/>
        <a:p>
          <a:endParaRPr lang="en-ZA"/>
        </a:p>
      </dgm:t>
    </dgm:pt>
    <dgm:pt modelId="{3BB996FB-518A-4E04-A84E-E50195D710CD}">
      <dgm:prSet phldrT="[Text]" custT="1"/>
      <dgm:spPr>
        <a:noFill/>
      </dgm:spPr>
      <dgm:t>
        <a:bodyPr/>
        <a:lstStyle/>
        <a:p>
          <a:r>
            <a:rPr lang="en-US" sz="1200" dirty="0" smtClean="0"/>
            <a:t>3 Year Budget</a:t>
          </a:r>
          <a:endParaRPr lang="en-ZA" sz="1200" dirty="0"/>
        </a:p>
      </dgm:t>
    </dgm:pt>
    <dgm:pt modelId="{829FF90A-1635-499F-B2FC-3B6230441D92}" type="parTrans" cxnId="{3C85E69E-6CE0-4746-B379-C1B165F860F4}">
      <dgm:prSet/>
      <dgm:spPr/>
      <dgm:t>
        <a:bodyPr/>
        <a:lstStyle/>
        <a:p>
          <a:endParaRPr lang="en-ZA"/>
        </a:p>
      </dgm:t>
    </dgm:pt>
    <dgm:pt modelId="{D5ED20FD-0B6C-4C87-9EA0-C88321E61CB7}" type="sibTrans" cxnId="{3C85E69E-6CE0-4746-B379-C1B165F860F4}">
      <dgm:prSet/>
      <dgm:spPr/>
      <dgm:t>
        <a:bodyPr/>
        <a:lstStyle/>
        <a:p>
          <a:endParaRPr lang="en-ZA"/>
        </a:p>
      </dgm:t>
    </dgm:pt>
    <dgm:pt modelId="{C234E775-08CB-4E0A-83A7-9BF02AE3B8DC}">
      <dgm:prSet phldrT="[Text]" custT="1"/>
      <dgm:spPr/>
      <dgm:t>
        <a:bodyPr/>
        <a:lstStyle/>
        <a:p>
          <a:r>
            <a:rPr lang="en-US" sz="1200" dirty="0" smtClean="0"/>
            <a:t>Annual Plan to Implement</a:t>
          </a:r>
          <a:endParaRPr lang="en-ZA" sz="1200" dirty="0"/>
        </a:p>
      </dgm:t>
    </dgm:pt>
    <dgm:pt modelId="{B44EFF68-E029-47A2-A20F-78220F93614A}" type="parTrans" cxnId="{369EF167-C751-45EC-B80B-5920D70DED4D}">
      <dgm:prSet/>
      <dgm:spPr/>
      <dgm:t>
        <a:bodyPr/>
        <a:lstStyle/>
        <a:p>
          <a:endParaRPr lang="en-ZA"/>
        </a:p>
      </dgm:t>
    </dgm:pt>
    <dgm:pt modelId="{0FB8B4AB-7D70-467D-B44C-227DE0D1D628}" type="sibTrans" cxnId="{369EF167-C751-45EC-B80B-5920D70DED4D}">
      <dgm:prSet/>
      <dgm:spPr/>
      <dgm:t>
        <a:bodyPr/>
        <a:lstStyle/>
        <a:p>
          <a:endParaRPr lang="en-ZA"/>
        </a:p>
      </dgm:t>
    </dgm:pt>
    <dgm:pt modelId="{318AA3EA-0E88-4470-A404-08CA14F7A654}">
      <dgm:prSet phldrT="[Text]" custT="1"/>
      <dgm:spPr>
        <a:noFill/>
      </dgm:spPr>
      <dgm:t>
        <a:bodyPr/>
        <a:lstStyle/>
        <a:p>
          <a:r>
            <a:rPr lang="en-US" sz="1200" dirty="0" smtClean="0"/>
            <a:t>Monitoring &amp; Council Oversight</a:t>
          </a:r>
          <a:endParaRPr lang="en-ZA" sz="1200" dirty="0"/>
        </a:p>
      </dgm:t>
    </dgm:pt>
    <dgm:pt modelId="{5665BFFA-6781-4276-979C-73BC3C858F8A}" type="parTrans" cxnId="{CEE892C2-3174-4C6D-AFE2-358FCB0CCDAA}">
      <dgm:prSet/>
      <dgm:spPr/>
      <dgm:t>
        <a:bodyPr/>
        <a:lstStyle/>
        <a:p>
          <a:endParaRPr lang="en-ZA"/>
        </a:p>
      </dgm:t>
    </dgm:pt>
    <dgm:pt modelId="{6DBB3455-C497-4242-8DB5-69EED3DEF16C}" type="sibTrans" cxnId="{CEE892C2-3174-4C6D-AFE2-358FCB0CCDAA}">
      <dgm:prSet/>
      <dgm:spPr/>
      <dgm:t>
        <a:bodyPr/>
        <a:lstStyle/>
        <a:p>
          <a:endParaRPr lang="en-ZA"/>
        </a:p>
      </dgm:t>
    </dgm:pt>
    <dgm:pt modelId="{4ED11E43-D590-40D0-B007-2D87AC5418AB}">
      <dgm:prSet phldrT="[Text]" custT="1"/>
      <dgm:spPr/>
      <dgm:t>
        <a:bodyPr/>
        <a:lstStyle/>
        <a:p>
          <a:r>
            <a:rPr lang="en-US" sz="1200" dirty="0" smtClean="0"/>
            <a:t>Oversight</a:t>
          </a:r>
          <a:endParaRPr lang="en-ZA" sz="1200" dirty="0"/>
        </a:p>
      </dgm:t>
    </dgm:pt>
    <dgm:pt modelId="{EEDC96A1-52E1-46D9-8409-E71432CAEC32}" type="parTrans" cxnId="{677DDF14-EB4E-4080-94BA-E73C5C8D303C}">
      <dgm:prSet/>
      <dgm:spPr/>
      <dgm:t>
        <a:bodyPr/>
        <a:lstStyle/>
        <a:p>
          <a:endParaRPr lang="en-ZA"/>
        </a:p>
      </dgm:t>
    </dgm:pt>
    <dgm:pt modelId="{C9D5FA91-D23D-44CA-93EE-39ED99CE2E0A}" type="sibTrans" cxnId="{677DDF14-EB4E-4080-94BA-E73C5C8D303C}">
      <dgm:prSet/>
      <dgm:spPr/>
      <dgm:t>
        <a:bodyPr/>
        <a:lstStyle/>
        <a:p>
          <a:endParaRPr lang="en-ZA"/>
        </a:p>
      </dgm:t>
    </dgm:pt>
    <dgm:pt modelId="{DD3BE174-ADE8-46EE-93B1-424B67B82C5C}">
      <dgm:prSet phldrT="[Text]"/>
      <dgm:spPr>
        <a:solidFill>
          <a:srgbClr val="C0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ZA" dirty="0" smtClean="0"/>
            <a:t>BEPP</a:t>
          </a:r>
          <a:endParaRPr lang="en-ZA" dirty="0"/>
        </a:p>
      </dgm:t>
    </dgm:pt>
    <dgm:pt modelId="{497984CB-D9CF-4713-A272-7C59081CC77A}" type="parTrans" cxnId="{D048B6FF-D8D6-4A55-BDC3-F3EF3ABAB4D7}">
      <dgm:prSet/>
      <dgm:spPr/>
      <dgm:t>
        <a:bodyPr/>
        <a:lstStyle/>
        <a:p>
          <a:endParaRPr lang="en-ZA"/>
        </a:p>
      </dgm:t>
    </dgm:pt>
    <dgm:pt modelId="{DCB43B0C-AED3-4750-90AB-DF04C55E8D6B}" type="sibTrans" cxnId="{D048B6FF-D8D6-4A55-BDC3-F3EF3ABAB4D7}">
      <dgm:prSet/>
      <dgm:spPr/>
      <dgm:t>
        <a:bodyPr/>
        <a:lstStyle/>
        <a:p>
          <a:endParaRPr lang="en-ZA"/>
        </a:p>
      </dgm:t>
    </dgm:pt>
    <dgm:pt modelId="{1622B8D0-A1CA-40E9-A124-733D29B17D0B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ZA" sz="1200" dirty="0" smtClean="0"/>
            <a:t>Spatial transformation plan &amp; process</a:t>
          </a:r>
          <a:endParaRPr lang="en-ZA" sz="1200" dirty="0"/>
        </a:p>
      </dgm:t>
    </dgm:pt>
    <dgm:pt modelId="{372B4ED8-6FB5-4CD1-A391-7CC8F2E6CC87}" type="parTrans" cxnId="{D4B3E171-923B-444E-8D10-189885728CCC}">
      <dgm:prSet/>
      <dgm:spPr/>
      <dgm:t>
        <a:bodyPr/>
        <a:lstStyle/>
        <a:p>
          <a:endParaRPr lang="en-ZA"/>
        </a:p>
      </dgm:t>
    </dgm:pt>
    <dgm:pt modelId="{BB6E29A6-D94B-4565-BA0B-96C6E45FA5EF}" type="sibTrans" cxnId="{D4B3E171-923B-444E-8D10-189885728CCC}">
      <dgm:prSet/>
      <dgm:spPr/>
      <dgm:t>
        <a:bodyPr/>
        <a:lstStyle/>
        <a:p>
          <a:endParaRPr lang="en-ZA"/>
        </a:p>
      </dgm:t>
    </dgm:pt>
    <dgm:pt modelId="{E2FF67FD-7A58-4131-919E-FAB80A967074}" type="pres">
      <dgm:prSet presAssocID="{0B4A6558-2F86-4727-9E97-B38CCFC7640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475312BF-A712-43C0-B521-A3EC27E2FFE0}" type="pres">
      <dgm:prSet presAssocID="{7565764C-038D-4D6D-A2A3-A5EF5B7E5E97}" presName="composite" presStyleCnt="0"/>
      <dgm:spPr/>
    </dgm:pt>
    <dgm:pt modelId="{35D3011E-9A7B-4B7C-8370-3AD0E1BC9AAA}" type="pres">
      <dgm:prSet presAssocID="{7565764C-038D-4D6D-A2A3-A5EF5B7E5E97}" presName="bentUpArrow1" presStyleLbl="alignImgPlace1" presStyleIdx="0" presStyleCnt="6" custLinFactY="-100000" custLinFactNeighborX="34226" custLinFactNeighborY="-113759"/>
      <dgm:spPr>
        <a:solidFill>
          <a:srgbClr val="C00000"/>
        </a:solidFill>
      </dgm:spPr>
      <dgm:t>
        <a:bodyPr/>
        <a:lstStyle/>
        <a:p>
          <a:endParaRPr lang="en-ZA"/>
        </a:p>
      </dgm:t>
    </dgm:pt>
    <dgm:pt modelId="{99D8FE03-59CC-4E8B-8081-6A3E191251B6}" type="pres">
      <dgm:prSet presAssocID="{7565764C-038D-4D6D-A2A3-A5EF5B7E5E97}" presName="ParentText" presStyleLbl="node1" presStyleIdx="0" presStyleCnt="7" custLinFactY="-86297" custLinFactNeighborX="18325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6434292-641A-48CE-9EDD-8E26A8996516}" type="pres">
      <dgm:prSet presAssocID="{7565764C-038D-4D6D-A2A3-A5EF5B7E5E97}" presName="ChildText" presStyleLbl="revTx" presStyleIdx="0" presStyleCnt="6" custAng="10800000" custFlipVert="1" custFlipHor="1" custScaleX="498139" custScaleY="96355" custLinFactX="100000" custLinFactY="-100000" custLinFactNeighborX="142557" custLinFactNeighborY="-1484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8F50D8B-0F24-4089-A77B-2765F0BD0554}" type="pres">
      <dgm:prSet presAssocID="{382BA5A9-BA9E-4331-85CE-C9E415FBA990}" presName="sibTrans" presStyleCnt="0"/>
      <dgm:spPr/>
    </dgm:pt>
    <dgm:pt modelId="{544092CF-82FC-49B6-8EE4-2F6FACE7AFC8}" type="pres">
      <dgm:prSet presAssocID="{DD3BE174-ADE8-46EE-93B1-424B67B82C5C}" presName="composite" presStyleCnt="0"/>
      <dgm:spPr/>
    </dgm:pt>
    <dgm:pt modelId="{9450B52B-056E-4F31-8C72-76D3BF798446}" type="pres">
      <dgm:prSet presAssocID="{DD3BE174-ADE8-46EE-93B1-424B67B82C5C}" presName="bentUpArrow1" presStyleLbl="alignImgPlace1" presStyleIdx="1" presStyleCnt="6" custLinFactY="-81409" custLinFactNeighborX="-10369" custLinFactNeighborY="-100000"/>
      <dgm:spPr>
        <a:solidFill>
          <a:srgbClr val="C00000"/>
        </a:solidFill>
      </dgm:spPr>
      <dgm:t>
        <a:bodyPr/>
        <a:lstStyle/>
        <a:p>
          <a:endParaRPr lang="en-ZA"/>
        </a:p>
      </dgm:t>
    </dgm:pt>
    <dgm:pt modelId="{E45ABFBF-6DCA-49BE-8868-282C8FCCA7FB}" type="pres">
      <dgm:prSet presAssocID="{DD3BE174-ADE8-46EE-93B1-424B67B82C5C}" presName="ParentText" presStyleLbl="node1" presStyleIdx="1" presStyleCnt="7" custLinFactY="-58844" custLinFactNeighborX="-7617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9092032-CB3F-4CB8-A56A-84C8B208E007}" type="pres">
      <dgm:prSet presAssocID="{DD3BE174-ADE8-46EE-93B1-424B67B82C5C}" presName="ChildText" presStyleLbl="revTx" presStyleIdx="1" presStyleCnt="6" custScaleX="405556" custScaleY="89372" custLinFactX="59906" custLinFactY="-100000" custLinFactNeighborX="100000" custLinFactNeighborY="-1067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B1032CF-23EC-44D8-A018-04CA5D52F484}" type="pres">
      <dgm:prSet presAssocID="{DCB43B0C-AED3-4750-90AB-DF04C55E8D6B}" presName="sibTrans" presStyleCnt="0"/>
      <dgm:spPr/>
    </dgm:pt>
    <dgm:pt modelId="{4FEAEBE6-DD72-43E8-9A62-99D374CA3BEB}" type="pres">
      <dgm:prSet presAssocID="{8F3084C7-C0C6-4C50-8EDA-01C181035788}" presName="composite" presStyleCnt="0"/>
      <dgm:spPr/>
    </dgm:pt>
    <dgm:pt modelId="{6AF82765-213A-4E3A-9475-2B73A98356EA}" type="pres">
      <dgm:prSet presAssocID="{8F3084C7-C0C6-4C50-8EDA-01C181035788}" presName="bentUpArrow1" presStyleLbl="alignImgPlace1" presStyleIdx="2" presStyleCnt="6" custLinFactY="-40604" custLinFactNeighborX="2116" custLinFactNeighborY="-100000"/>
      <dgm:spPr>
        <a:solidFill>
          <a:srgbClr val="C00000"/>
        </a:solidFill>
      </dgm:spPr>
      <dgm:t>
        <a:bodyPr/>
        <a:lstStyle/>
        <a:p>
          <a:endParaRPr lang="en-ZA"/>
        </a:p>
      </dgm:t>
    </dgm:pt>
    <dgm:pt modelId="{0BE53BB0-4853-4C46-ADBC-64D6281E5B77}" type="pres">
      <dgm:prSet presAssocID="{8F3084C7-C0C6-4C50-8EDA-01C181035788}" presName="ParentText" presStyleLbl="node1" presStyleIdx="2" presStyleCnt="7" custLinFactY="-31390" custLinFactNeighborX="82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2428007-73A3-45E0-86C2-ADB0EC30E620}" type="pres">
      <dgm:prSet presAssocID="{8F3084C7-C0C6-4C50-8EDA-01C181035788}" presName="ChildText" presStyleLbl="revTx" presStyleIdx="2" presStyleCnt="6" custScaleX="358206" custLinFactX="40613" custLinFactY="-69169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5AE674B-3E4D-42E9-B7CE-82CDAB1333FC}" type="pres">
      <dgm:prSet presAssocID="{984D35C9-2479-43CD-BC08-962F5A154240}" presName="sibTrans" presStyleCnt="0"/>
      <dgm:spPr/>
    </dgm:pt>
    <dgm:pt modelId="{08F158CD-4ED0-4A8D-9BC5-79B10AB068A4}" type="pres">
      <dgm:prSet presAssocID="{65A8F0D3-B438-48C2-8658-7C0489F988D4}" presName="composite" presStyleCnt="0"/>
      <dgm:spPr/>
    </dgm:pt>
    <dgm:pt modelId="{94480564-2BF5-457C-BE58-55C3D17CB641}" type="pres">
      <dgm:prSet presAssocID="{65A8F0D3-B438-48C2-8658-7C0489F988D4}" presName="bentUpArrow1" presStyleLbl="alignImgPlace1" presStyleIdx="3" presStyleCnt="6" custLinFactY="-12151" custLinFactNeighborX="-4841" custLinFactNeighborY="-100000"/>
      <dgm:spPr>
        <a:solidFill>
          <a:srgbClr val="B3081B"/>
        </a:solidFill>
      </dgm:spPr>
      <dgm:t>
        <a:bodyPr/>
        <a:lstStyle/>
        <a:p>
          <a:endParaRPr lang="en-ZA"/>
        </a:p>
      </dgm:t>
    </dgm:pt>
    <dgm:pt modelId="{A8713CF9-1343-4DAF-87D7-09225D30D58B}" type="pres">
      <dgm:prSet presAssocID="{65A8F0D3-B438-48C2-8658-7C0489F988D4}" presName="ParentText" presStyleLbl="node1" presStyleIdx="3" presStyleCnt="7" custLinFactNeighborX="-1847" custLinFactNeighborY="-840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01BB5FA-5274-4422-A552-76EB8342212F}" type="pres">
      <dgm:prSet presAssocID="{65A8F0D3-B438-48C2-8658-7C0489F988D4}" presName="ChildText" presStyleLbl="revTx" presStyleIdx="3" presStyleCnt="6" custScaleX="294777" custScaleY="104909" custLinFactX="8703" custLinFactY="-3921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D91C648-245C-437C-8A13-07704BF8AB04}" type="pres">
      <dgm:prSet presAssocID="{44B00D8D-7E1C-4543-8235-C58AA962BDAF}" presName="sibTrans" presStyleCnt="0"/>
      <dgm:spPr/>
    </dgm:pt>
    <dgm:pt modelId="{39AED0DF-1C8C-4856-B1ED-A98698D3E2B0}" type="pres">
      <dgm:prSet presAssocID="{63951CF2-24F1-410F-BF2C-F51639972B15}" presName="composite" presStyleCnt="0"/>
      <dgm:spPr/>
    </dgm:pt>
    <dgm:pt modelId="{02513FAF-0156-4D0B-8A5F-646EF71150D9}" type="pres">
      <dgm:prSet presAssocID="{63951CF2-24F1-410F-BF2C-F51639972B15}" presName="bentUpArrow1" presStyleLbl="alignImgPlace1" presStyleIdx="4" presStyleCnt="6" custLinFactNeighborX="-22725" custLinFactNeighborY="-22594"/>
      <dgm:spPr>
        <a:solidFill>
          <a:srgbClr val="C00000"/>
        </a:solidFill>
      </dgm:spPr>
      <dgm:t>
        <a:bodyPr/>
        <a:lstStyle/>
        <a:p>
          <a:endParaRPr lang="en-ZA"/>
        </a:p>
      </dgm:t>
    </dgm:pt>
    <dgm:pt modelId="{B11A1399-115B-48A0-8A7B-A7D7355CB6DF}" type="pres">
      <dgm:prSet presAssocID="{63951CF2-24F1-410F-BF2C-F51639972B15}" presName="ParentText" presStyleLbl="node1" presStyleIdx="4" presStyleCnt="7" custLinFactNeighborX="-24012" custLinFactNeighborY="-240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6366C6A-AB8F-45CA-84C0-685622FD2D3C}" type="pres">
      <dgm:prSet presAssocID="{63951CF2-24F1-410F-BF2C-F51639972B15}" presName="ChildText" presStyleLbl="revTx" presStyleIdx="4" presStyleCnt="6" custScaleX="388677" custLinFactX="11500" custLinFactNeighborX="100000" custLinFactNeighborY="-415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19E55E5-E72B-42A6-AA10-E18943135EB4}" type="pres">
      <dgm:prSet presAssocID="{DC08A9A7-F5E5-4D94-B495-FFFDE8C6A062}" presName="sibTrans" presStyleCnt="0"/>
      <dgm:spPr/>
    </dgm:pt>
    <dgm:pt modelId="{388D6ECE-A2F2-4D6B-AAA7-A418ECDD6161}" type="pres">
      <dgm:prSet presAssocID="{6FA1C7DE-88C8-4242-B70B-0C6803CA69F9}" presName="composite" presStyleCnt="0"/>
      <dgm:spPr/>
    </dgm:pt>
    <dgm:pt modelId="{13D9C41F-DCFD-4C28-9098-1A622DB97043}" type="pres">
      <dgm:prSet presAssocID="{6FA1C7DE-88C8-4242-B70B-0C6803CA69F9}" presName="bentUpArrow1" presStyleLbl="alignImgPlace1" presStyleIdx="5" presStyleCnt="6" custLinFactNeighborX="1139" custLinFactNeighborY="24853"/>
      <dgm:spPr>
        <a:solidFill>
          <a:srgbClr val="B3081B"/>
        </a:solidFill>
      </dgm:spPr>
      <dgm:t>
        <a:bodyPr/>
        <a:lstStyle/>
        <a:p>
          <a:endParaRPr lang="en-ZA"/>
        </a:p>
      </dgm:t>
    </dgm:pt>
    <dgm:pt modelId="{9E41EB3A-5FA2-45FD-B376-6DE13C99A242}" type="pres">
      <dgm:prSet presAssocID="{6FA1C7DE-88C8-4242-B70B-0C6803CA69F9}" presName="ParentText" presStyleLbl="node1" presStyleIdx="5" presStyleCnt="7" custLinFactNeighborX="-10362" custLinFactNeighborY="235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7FD52BA-DCF8-4B28-ADD2-BC8C86CB98E1}" type="pres">
      <dgm:prSet presAssocID="{6FA1C7DE-88C8-4242-B70B-0C6803CA69F9}" presName="ChildText" presStyleLbl="revTx" presStyleIdx="5" presStyleCnt="6" custScaleX="188680" custLinFactNeighborX="32473" custLinFactNeighborY="-28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A78EFFE-060B-4991-8AC1-3E635DF0C23D}" type="pres">
      <dgm:prSet presAssocID="{9B85CE09-5007-41AC-8B02-528547D5D503}" presName="sibTrans" presStyleCnt="0"/>
      <dgm:spPr/>
    </dgm:pt>
    <dgm:pt modelId="{C945FC69-3FA4-40DF-B3FF-E59FB73BA3C8}" type="pres">
      <dgm:prSet presAssocID="{B214E032-2725-4C14-88CB-C627F5950378}" presName="composite" presStyleCnt="0"/>
      <dgm:spPr/>
    </dgm:pt>
    <dgm:pt modelId="{D7875F68-3C24-4EED-8E48-61ED17A89E27}" type="pres">
      <dgm:prSet presAssocID="{B214E032-2725-4C14-88CB-C627F5950378}" presName="ParentText" presStyleLbl="node1" presStyleIdx="6" presStyleCnt="7" custLinFactNeighborX="3607" custLinFactNeighborY="349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AF426F0-872D-4C64-9E2B-7059ED9353ED}" srcId="{0B4A6558-2F86-4727-9E97-B38CCFC76405}" destId="{B214E032-2725-4C14-88CB-C627F5950378}" srcOrd="6" destOrd="0" parTransId="{39C91CA4-0C5B-4055-ACB8-B0F3984D806C}" sibTransId="{AED33284-EE7D-4906-8D4B-4B43114D1DA6}"/>
    <dgm:cxn modelId="{78B13C56-B6A2-4371-93F3-C2E6EB4E4CEC}" type="presOf" srcId="{C234E775-08CB-4E0A-83A7-9BF02AE3B8DC}" destId="{E01BB5FA-5274-4422-A552-76EB8342212F}" srcOrd="0" destOrd="0" presId="urn:microsoft.com/office/officeart/2005/8/layout/StepDownProcess"/>
    <dgm:cxn modelId="{AC005F4A-B970-4F4D-85C2-7EC834B416F9}" srcId="{0B4A6558-2F86-4727-9E97-B38CCFC76405}" destId="{8F3084C7-C0C6-4C50-8EDA-01C181035788}" srcOrd="2" destOrd="0" parTransId="{71A864BC-E567-4C39-B5B7-96345320F99C}" sibTransId="{984D35C9-2479-43CD-BC08-962F5A154240}"/>
    <dgm:cxn modelId="{E2A60AAD-5E16-41A0-AC96-0BF27A1F0BB3}" type="presOf" srcId="{318AA3EA-0E88-4470-A404-08CA14F7A654}" destId="{B6366C6A-AB8F-45CA-84C0-685622FD2D3C}" srcOrd="0" destOrd="0" presId="urn:microsoft.com/office/officeart/2005/8/layout/StepDownProcess"/>
    <dgm:cxn modelId="{3C85E69E-6CE0-4746-B379-C1B165F860F4}" srcId="{8F3084C7-C0C6-4C50-8EDA-01C181035788}" destId="{3BB996FB-518A-4E04-A84E-E50195D710CD}" srcOrd="0" destOrd="0" parTransId="{829FF90A-1635-499F-B2FC-3B6230441D92}" sibTransId="{D5ED20FD-0B6C-4C87-9EA0-C88321E61CB7}"/>
    <dgm:cxn modelId="{73C00FD8-3033-457A-9FCE-28C78CD4D77A}" type="presOf" srcId="{6FA1C7DE-88C8-4242-B70B-0C6803CA69F9}" destId="{9E41EB3A-5FA2-45FD-B376-6DE13C99A242}" srcOrd="0" destOrd="0" presId="urn:microsoft.com/office/officeart/2005/8/layout/StepDownProcess"/>
    <dgm:cxn modelId="{DDD84A7A-9F24-4FCB-9EB2-9ABBF5B17474}" type="presOf" srcId="{DD3BE174-ADE8-46EE-93B1-424B67B82C5C}" destId="{E45ABFBF-6DCA-49BE-8868-282C8FCCA7FB}" srcOrd="0" destOrd="0" presId="urn:microsoft.com/office/officeart/2005/8/layout/StepDownProcess"/>
    <dgm:cxn modelId="{369EF167-C751-45EC-B80B-5920D70DED4D}" srcId="{65A8F0D3-B438-48C2-8658-7C0489F988D4}" destId="{C234E775-08CB-4E0A-83A7-9BF02AE3B8DC}" srcOrd="0" destOrd="0" parTransId="{B44EFF68-E029-47A2-A20F-78220F93614A}" sibTransId="{0FB8B4AB-7D70-467D-B44C-227DE0D1D628}"/>
    <dgm:cxn modelId="{CEE892C2-3174-4C6D-AFE2-358FCB0CCDAA}" srcId="{63951CF2-24F1-410F-BF2C-F51639972B15}" destId="{318AA3EA-0E88-4470-A404-08CA14F7A654}" srcOrd="0" destOrd="0" parTransId="{5665BFFA-6781-4276-979C-73BC3C858F8A}" sibTransId="{6DBB3455-C497-4242-8DB5-69EED3DEF16C}"/>
    <dgm:cxn modelId="{B63AC15A-95DB-4959-8B02-D8788DB62D7E}" type="presOf" srcId="{7565764C-038D-4D6D-A2A3-A5EF5B7E5E97}" destId="{99D8FE03-59CC-4E8B-8081-6A3E191251B6}" srcOrd="0" destOrd="0" presId="urn:microsoft.com/office/officeart/2005/8/layout/StepDownProcess"/>
    <dgm:cxn modelId="{22D286FD-0E6B-4171-8897-78C96FB045D2}" type="presOf" srcId="{4ED11E43-D590-40D0-B007-2D87AC5418AB}" destId="{E7FD52BA-DCF8-4B28-ADD2-BC8C86CB98E1}" srcOrd="0" destOrd="0" presId="urn:microsoft.com/office/officeart/2005/8/layout/StepDownProcess"/>
    <dgm:cxn modelId="{EA2BC3A4-CED2-4303-9D68-09623F6F449D}" type="presOf" srcId="{65A8F0D3-B438-48C2-8658-7C0489F988D4}" destId="{A8713CF9-1343-4DAF-87D7-09225D30D58B}" srcOrd="0" destOrd="0" presId="urn:microsoft.com/office/officeart/2005/8/layout/StepDownProcess"/>
    <dgm:cxn modelId="{58EE8279-5D66-46F6-9045-7ADAABF2A3FB}" type="presOf" srcId="{1622B8D0-A1CA-40E9-A124-733D29B17D0B}" destId="{59092032-CB3F-4CB8-A56A-84C8B208E007}" srcOrd="0" destOrd="0" presId="urn:microsoft.com/office/officeart/2005/8/layout/StepDownProcess"/>
    <dgm:cxn modelId="{F9942135-1A48-4D11-BB3F-A23FBA16C01C}" srcId="{0B4A6558-2F86-4727-9E97-B38CCFC76405}" destId="{65A8F0D3-B438-48C2-8658-7C0489F988D4}" srcOrd="3" destOrd="0" parTransId="{59EF6C62-A6F9-4836-9552-0D45D85AE74E}" sibTransId="{44B00D8D-7E1C-4543-8235-C58AA962BDAF}"/>
    <dgm:cxn modelId="{0E3D0D72-2AB6-4556-BDF3-D49D8802318B}" type="presOf" srcId="{0B4A6558-2F86-4727-9E97-B38CCFC76405}" destId="{E2FF67FD-7A58-4131-919E-FAB80A967074}" srcOrd="0" destOrd="0" presId="urn:microsoft.com/office/officeart/2005/8/layout/StepDownProcess"/>
    <dgm:cxn modelId="{243992E9-3E38-425A-8BEB-08864A0C9C3F}" srcId="{7565764C-038D-4D6D-A2A3-A5EF5B7E5E97}" destId="{5A3AA485-E4F9-4D1B-AE85-04E895A405C9}" srcOrd="0" destOrd="0" parTransId="{C528A691-45D9-4673-8F54-0E096929F835}" sibTransId="{9904CDE2-D3B7-44BD-A5F4-A58F1795B8E8}"/>
    <dgm:cxn modelId="{1F023092-59CD-44C1-A7AA-CE771834D16E}" type="presOf" srcId="{5A3AA485-E4F9-4D1B-AE85-04E895A405C9}" destId="{36434292-641A-48CE-9EDD-8E26A8996516}" srcOrd="0" destOrd="0" presId="urn:microsoft.com/office/officeart/2005/8/layout/StepDownProcess"/>
    <dgm:cxn modelId="{2E70A328-B7EF-4871-8BAA-0D8FBCF02D45}" type="presOf" srcId="{3BB996FB-518A-4E04-A84E-E50195D710CD}" destId="{A2428007-73A3-45E0-86C2-ADB0EC30E620}" srcOrd="0" destOrd="0" presId="urn:microsoft.com/office/officeart/2005/8/layout/StepDownProcess"/>
    <dgm:cxn modelId="{D4B3E171-923B-444E-8D10-189885728CCC}" srcId="{DD3BE174-ADE8-46EE-93B1-424B67B82C5C}" destId="{1622B8D0-A1CA-40E9-A124-733D29B17D0B}" srcOrd="0" destOrd="0" parTransId="{372B4ED8-6FB5-4CD1-A391-7CC8F2E6CC87}" sibTransId="{BB6E29A6-D94B-4565-BA0B-96C6E45FA5EF}"/>
    <dgm:cxn modelId="{5B75C66B-338F-4BDA-AF15-3315757BAEA1}" srcId="{0B4A6558-2F86-4727-9E97-B38CCFC76405}" destId="{6FA1C7DE-88C8-4242-B70B-0C6803CA69F9}" srcOrd="5" destOrd="0" parTransId="{FBC6DCC4-0DC1-41E1-9744-AA302E282862}" sibTransId="{9B85CE09-5007-41AC-8B02-528547D5D503}"/>
    <dgm:cxn modelId="{E037EF2F-945B-459A-9221-4659EA629747}" srcId="{0B4A6558-2F86-4727-9E97-B38CCFC76405}" destId="{7565764C-038D-4D6D-A2A3-A5EF5B7E5E97}" srcOrd="0" destOrd="0" parTransId="{B27BC3A0-A9B0-41E5-AFF9-7B3BEF8A8C70}" sibTransId="{382BA5A9-BA9E-4331-85CE-C9E415FBA990}"/>
    <dgm:cxn modelId="{9DC48F2A-86E2-487A-9CFB-5A30E49B95DC}" type="presOf" srcId="{B214E032-2725-4C14-88CB-C627F5950378}" destId="{D7875F68-3C24-4EED-8E48-61ED17A89E27}" srcOrd="0" destOrd="0" presId="urn:microsoft.com/office/officeart/2005/8/layout/StepDownProcess"/>
    <dgm:cxn modelId="{6E43BE8D-24FD-4AD3-81B5-CA459E598C93}" type="presOf" srcId="{8F3084C7-C0C6-4C50-8EDA-01C181035788}" destId="{0BE53BB0-4853-4C46-ADBC-64D6281E5B77}" srcOrd="0" destOrd="0" presId="urn:microsoft.com/office/officeart/2005/8/layout/StepDownProcess"/>
    <dgm:cxn modelId="{BD8AEE1B-1BC2-4683-93AB-D9FE56AE12D9}" srcId="{0B4A6558-2F86-4727-9E97-B38CCFC76405}" destId="{63951CF2-24F1-410F-BF2C-F51639972B15}" srcOrd="4" destOrd="0" parTransId="{4546AA8D-2912-4C32-BE80-C097176CD215}" sibTransId="{DC08A9A7-F5E5-4D94-B495-FFFDE8C6A062}"/>
    <dgm:cxn modelId="{677DDF14-EB4E-4080-94BA-E73C5C8D303C}" srcId="{6FA1C7DE-88C8-4242-B70B-0C6803CA69F9}" destId="{4ED11E43-D590-40D0-B007-2D87AC5418AB}" srcOrd="0" destOrd="0" parTransId="{EEDC96A1-52E1-46D9-8409-E71432CAEC32}" sibTransId="{C9D5FA91-D23D-44CA-93EE-39ED99CE2E0A}"/>
    <dgm:cxn modelId="{D048B6FF-D8D6-4A55-BDC3-F3EF3ABAB4D7}" srcId="{0B4A6558-2F86-4727-9E97-B38CCFC76405}" destId="{DD3BE174-ADE8-46EE-93B1-424B67B82C5C}" srcOrd="1" destOrd="0" parTransId="{497984CB-D9CF-4713-A272-7C59081CC77A}" sibTransId="{DCB43B0C-AED3-4750-90AB-DF04C55E8D6B}"/>
    <dgm:cxn modelId="{496795BA-232F-4FE2-AC0A-4855D0B9C993}" type="presOf" srcId="{63951CF2-24F1-410F-BF2C-F51639972B15}" destId="{B11A1399-115B-48A0-8A7B-A7D7355CB6DF}" srcOrd="0" destOrd="0" presId="urn:microsoft.com/office/officeart/2005/8/layout/StepDownProcess"/>
    <dgm:cxn modelId="{68739368-738C-49CA-8B04-ACB7B1C3F5BE}" type="presParOf" srcId="{E2FF67FD-7A58-4131-919E-FAB80A967074}" destId="{475312BF-A712-43C0-B521-A3EC27E2FFE0}" srcOrd="0" destOrd="0" presId="urn:microsoft.com/office/officeart/2005/8/layout/StepDownProcess"/>
    <dgm:cxn modelId="{5B1FA08C-7DCC-4A52-A9D3-C07EDC2D4C14}" type="presParOf" srcId="{475312BF-A712-43C0-B521-A3EC27E2FFE0}" destId="{35D3011E-9A7B-4B7C-8370-3AD0E1BC9AAA}" srcOrd="0" destOrd="0" presId="urn:microsoft.com/office/officeart/2005/8/layout/StepDownProcess"/>
    <dgm:cxn modelId="{B6046E9C-CB4A-4958-ACEF-8F99BF54D48D}" type="presParOf" srcId="{475312BF-A712-43C0-B521-A3EC27E2FFE0}" destId="{99D8FE03-59CC-4E8B-8081-6A3E191251B6}" srcOrd="1" destOrd="0" presId="urn:microsoft.com/office/officeart/2005/8/layout/StepDownProcess"/>
    <dgm:cxn modelId="{DD041722-6D2E-45E2-A331-AD075CD4ABD9}" type="presParOf" srcId="{475312BF-A712-43C0-B521-A3EC27E2FFE0}" destId="{36434292-641A-48CE-9EDD-8E26A8996516}" srcOrd="2" destOrd="0" presId="urn:microsoft.com/office/officeart/2005/8/layout/StepDownProcess"/>
    <dgm:cxn modelId="{BB7E3C4E-7DA0-46BD-9D15-DB92BB55FD9E}" type="presParOf" srcId="{E2FF67FD-7A58-4131-919E-FAB80A967074}" destId="{98F50D8B-0F24-4089-A77B-2765F0BD0554}" srcOrd="1" destOrd="0" presId="urn:microsoft.com/office/officeart/2005/8/layout/StepDownProcess"/>
    <dgm:cxn modelId="{D1AA1128-207B-41E4-B2A8-148CB320B837}" type="presParOf" srcId="{E2FF67FD-7A58-4131-919E-FAB80A967074}" destId="{544092CF-82FC-49B6-8EE4-2F6FACE7AFC8}" srcOrd="2" destOrd="0" presId="urn:microsoft.com/office/officeart/2005/8/layout/StepDownProcess"/>
    <dgm:cxn modelId="{12C52C58-BE3E-4A67-B9A5-B0BC468CB6D8}" type="presParOf" srcId="{544092CF-82FC-49B6-8EE4-2F6FACE7AFC8}" destId="{9450B52B-056E-4F31-8C72-76D3BF798446}" srcOrd="0" destOrd="0" presId="urn:microsoft.com/office/officeart/2005/8/layout/StepDownProcess"/>
    <dgm:cxn modelId="{2F2C68BB-BBF5-4FF6-A7FC-999C224DEB27}" type="presParOf" srcId="{544092CF-82FC-49B6-8EE4-2F6FACE7AFC8}" destId="{E45ABFBF-6DCA-49BE-8868-282C8FCCA7FB}" srcOrd="1" destOrd="0" presId="urn:microsoft.com/office/officeart/2005/8/layout/StepDownProcess"/>
    <dgm:cxn modelId="{8B659F81-1710-4A32-AB53-A4DF47C7B58C}" type="presParOf" srcId="{544092CF-82FC-49B6-8EE4-2F6FACE7AFC8}" destId="{59092032-CB3F-4CB8-A56A-84C8B208E007}" srcOrd="2" destOrd="0" presId="urn:microsoft.com/office/officeart/2005/8/layout/StepDownProcess"/>
    <dgm:cxn modelId="{550ADAF5-8677-4962-A024-F7A176D76291}" type="presParOf" srcId="{E2FF67FD-7A58-4131-919E-FAB80A967074}" destId="{4B1032CF-23EC-44D8-A018-04CA5D52F484}" srcOrd="3" destOrd="0" presId="urn:microsoft.com/office/officeart/2005/8/layout/StepDownProcess"/>
    <dgm:cxn modelId="{C0AD4003-8586-4C37-A9B3-AF2837A26470}" type="presParOf" srcId="{E2FF67FD-7A58-4131-919E-FAB80A967074}" destId="{4FEAEBE6-DD72-43E8-9A62-99D374CA3BEB}" srcOrd="4" destOrd="0" presId="urn:microsoft.com/office/officeart/2005/8/layout/StepDownProcess"/>
    <dgm:cxn modelId="{B8DB0834-906D-4D50-8ED2-0FEA1F6E81A0}" type="presParOf" srcId="{4FEAEBE6-DD72-43E8-9A62-99D374CA3BEB}" destId="{6AF82765-213A-4E3A-9475-2B73A98356EA}" srcOrd="0" destOrd="0" presId="urn:microsoft.com/office/officeart/2005/8/layout/StepDownProcess"/>
    <dgm:cxn modelId="{E85D6D24-3623-429B-9100-0AACD3BA322E}" type="presParOf" srcId="{4FEAEBE6-DD72-43E8-9A62-99D374CA3BEB}" destId="{0BE53BB0-4853-4C46-ADBC-64D6281E5B77}" srcOrd="1" destOrd="0" presId="urn:microsoft.com/office/officeart/2005/8/layout/StepDownProcess"/>
    <dgm:cxn modelId="{B393DC46-B224-4AE8-A7B8-85E48005DE57}" type="presParOf" srcId="{4FEAEBE6-DD72-43E8-9A62-99D374CA3BEB}" destId="{A2428007-73A3-45E0-86C2-ADB0EC30E620}" srcOrd="2" destOrd="0" presId="urn:microsoft.com/office/officeart/2005/8/layout/StepDownProcess"/>
    <dgm:cxn modelId="{BC3C2B9F-B616-4864-BA1C-8AD4686D830B}" type="presParOf" srcId="{E2FF67FD-7A58-4131-919E-FAB80A967074}" destId="{75AE674B-3E4D-42E9-B7CE-82CDAB1333FC}" srcOrd="5" destOrd="0" presId="urn:microsoft.com/office/officeart/2005/8/layout/StepDownProcess"/>
    <dgm:cxn modelId="{66428C81-7E2D-4E56-A5E1-1C4ECC829EEA}" type="presParOf" srcId="{E2FF67FD-7A58-4131-919E-FAB80A967074}" destId="{08F158CD-4ED0-4A8D-9BC5-79B10AB068A4}" srcOrd="6" destOrd="0" presId="urn:microsoft.com/office/officeart/2005/8/layout/StepDownProcess"/>
    <dgm:cxn modelId="{3444BC40-930C-4518-BE50-551A5F37971E}" type="presParOf" srcId="{08F158CD-4ED0-4A8D-9BC5-79B10AB068A4}" destId="{94480564-2BF5-457C-BE58-55C3D17CB641}" srcOrd="0" destOrd="0" presId="urn:microsoft.com/office/officeart/2005/8/layout/StepDownProcess"/>
    <dgm:cxn modelId="{4C011CF4-DE97-4AB7-ABC0-B547BAB6C04C}" type="presParOf" srcId="{08F158CD-4ED0-4A8D-9BC5-79B10AB068A4}" destId="{A8713CF9-1343-4DAF-87D7-09225D30D58B}" srcOrd="1" destOrd="0" presId="urn:microsoft.com/office/officeart/2005/8/layout/StepDownProcess"/>
    <dgm:cxn modelId="{D528F598-C907-4D41-9FF2-71530DEE9F96}" type="presParOf" srcId="{08F158CD-4ED0-4A8D-9BC5-79B10AB068A4}" destId="{E01BB5FA-5274-4422-A552-76EB8342212F}" srcOrd="2" destOrd="0" presId="urn:microsoft.com/office/officeart/2005/8/layout/StepDownProcess"/>
    <dgm:cxn modelId="{0B079610-E32B-400B-84E0-3D948DEB17D6}" type="presParOf" srcId="{E2FF67FD-7A58-4131-919E-FAB80A967074}" destId="{DD91C648-245C-437C-8A13-07704BF8AB04}" srcOrd="7" destOrd="0" presId="urn:microsoft.com/office/officeart/2005/8/layout/StepDownProcess"/>
    <dgm:cxn modelId="{C2684D65-9487-4795-AC82-7C5C116E95E4}" type="presParOf" srcId="{E2FF67FD-7A58-4131-919E-FAB80A967074}" destId="{39AED0DF-1C8C-4856-B1ED-A98698D3E2B0}" srcOrd="8" destOrd="0" presId="urn:microsoft.com/office/officeart/2005/8/layout/StepDownProcess"/>
    <dgm:cxn modelId="{418D3781-91BB-4D22-B567-256B616D35F2}" type="presParOf" srcId="{39AED0DF-1C8C-4856-B1ED-A98698D3E2B0}" destId="{02513FAF-0156-4D0B-8A5F-646EF71150D9}" srcOrd="0" destOrd="0" presId="urn:microsoft.com/office/officeart/2005/8/layout/StepDownProcess"/>
    <dgm:cxn modelId="{5872DED0-EF6F-4C73-99C1-E82C6F4E5202}" type="presParOf" srcId="{39AED0DF-1C8C-4856-B1ED-A98698D3E2B0}" destId="{B11A1399-115B-48A0-8A7B-A7D7355CB6DF}" srcOrd="1" destOrd="0" presId="urn:microsoft.com/office/officeart/2005/8/layout/StepDownProcess"/>
    <dgm:cxn modelId="{4BAE55C5-DE89-46ED-A02E-587976F0AA78}" type="presParOf" srcId="{39AED0DF-1C8C-4856-B1ED-A98698D3E2B0}" destId="{B6366C6A-AB8F-45CA-84C0-685622FD2D3C}" srcOrd="2" destOrd="0" presId="urn:microsoft.com/office/officeart/2005/8/layout/StepDownProcess"/>
    <dgm:cxn modelId="{775E17C5-B56F-4BE6-8F8E-54BF3A0DB0DE}" type="presParOf" srcId="{E2FF67FD-7A58-4131-919E-FAB80A967074}" destId="{419E55E5-E72B-42A6-AA10-E18943135EB4}" srcOrd="9" destOrd="0" presId="urn:microsoft.com/office/officeart/2005/8/layout/StepDownProcess"/>
    <dgm:cxn modelId="{5BF6C264-8977-40BF-B017-FBD8405ECE3A}" type="presParOf" srcId="{E2FF67FD-7A58-4131-919E-FAB80A967074}" destId="{388D6ECE-A2F2-4D6B-AAA7-A418ECDD6161}" srcOrd="10" destOrd="0" presId="urn:microsoft.com/office/officeart/2005/8/layout/StepDownProcess"/>
    <dgm:cxn modelId="{E686563E-B5CE-4901-8F27-9EE4257A87C7}" type="presParOf" srcId="{388D6ECE-A2F2-4D6B-AAA7-A418ECDD6161}" destId="{13D9C41F-DCFD-4C28-9098-1A622DB97043}" srcOrd="0" destOrd="0" presId="urn:microsoft.com/office/officeart/2005/8/layout/StepDownProcess"/>
    <dgm:cxn modelId="{00FB56DA-97BC-4520-9FA2-1F5915E671A1}" type="presParOf" srcId="{388D6ECE-A2F2-4D6B-AAA7-A418ECDD6161}" destId="{9E41EB3A-5FA2-45FD-B376-6DE13C99A242}" srcOrd="1" destOrd="0" presId="urn:microsoft.com/office/officeart/2005/8/layout/StepDownProcess"/>
    <dgm:cxn modelId="{8B8AEDBB-A01D-48AE-8A33-CDF10F6EC944}" type="presParOf" srcId="{388D6ECE-A2F2-4D6B-AAA7-A418ECDD6161}" destId="{E7FD52BA-DCF8-4B28-ADD2-BC8C86CB98E1}" srcOrd="2" destOrd="0" presId="urn:microsoft.com/office/officeart/2005/8/layout/StepDownProcess"/>
    <dgm:cxn modelId="{C9CA2DBD-4DDB-406A-A1E8-E942BCFC3787}" type="presParOf" srcId="{E2FF67FD-7A58-4131-919E-FAB80A967074}" destId="{AA78EFFE-060B-4991-8AC1-3E635DF0C23D}" srcOrd="11" destOrd="0" presId="urn:microsoft.com/office/officeart/2005/8/layout/StepDownProcess"/>
    <dgm:cxn modelId="{369AF0C3-BEC7-463A-A69C-BC83BF3B2CFC}" type="presParOf" srcId="{E2FF67FD-7A58-4131-919E-FAB80A967074}" destId="{C945FC69-3FA4-40DF-B3FF-E59FB73BA3C8}" srcOrd="12" destOrd="0" presId="urn:microsoft.com/office/officeart/2005/8/layout/StepDownProcess"/>
    <dgm:cxn modelId="{BAFACD48-B23A-47ED-ADBC-EB21238E5F9C}" type="presParOf" srcId="{C945FC69-3FA4-40DF-B3FF-E59FB73BA3C8}" destId="{D7875F68-3C24-4EED-8E48-61ED17A89E2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F166C-AD7E-46BB-A1BD-EC1EB2955E99}">
      <dsp:nvSpPr>
        <dsp:cNvPr id="0" name=""/>
        <dsp:cNvSpPr/>
      </dsp:nvSpPr>
      <dsp:spPr>
        <a:xfrm>
          <a:off x="677737" y="0"/>
          <a:ext cx="7681021" cy="4064000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109AA-38B3-4CEE-8785-B06015D14A23}">
      <dsp:nvSpPr>
        <dsp:cNvPr id="0" name=""/>
        <dsp:cNvSpPr/>
      </dsp:nvSpPr>
      <dsp:spPr>
        <a:xfrm>
          <a:off x="2647" y="792089"/>
          <a:ext cx="1593741" cy="2479820"/>
        </a:xfrm>
        <a:prstGeom prst="roundRect">
          <a:avLst/>
        </a:prstGeom>
        <a:gradFill rotWithShape="0">
          <a:gsLst>
            <a:gs pos="0">
              <a:srgbClr val="800000"/>
            </a:gs>
            <a:gs pos="99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solidFill>
                <a:schemeClr val="bg1"/>
              </a:solidFill>
            </a:rPr>
            <a:t>Quality local government information informing national policy debates</a:t>
          </a:r>
          <a:endParaRPr lang="en-ZA" sz="1400" kern="1200" dirty="0">
            <a:solidFill>
              <a:schemeClr val="bg1"/>
            </a:solidFill>
          </a:endParaRPr>
        </a:p>
      </dsp:txBody>
      <dsp:txXfrm>
        <a:off x="80447" y="869889"/>
        <a:ext cx="1438141" cy="2324220"/>
      </dsp:txXfrm>
    </dsp:sp>
    <dsp:sp modelId="{E9B16E73-1751-48A1-8B9A-92ECB0955C8B}">
      <dsp:nvSpPr>
        <dsp:cNvPr id="0" name=""/>
        <dsp:cNvSpPr/>
      </dsp:nvSpPr>
      <dsp:spPr>
        <a:xfrm>
          <a:off x="1862012" y="792089"/>
          <a:ext cx="1593741" cy="2479820"/>
        </a:xfrm>
        <a:prstGeom prst="roundRect">
          <a:avLst/>
        </a:prstGeom>
        <a:gradFill rotWithShape="0">
          <a:gsLst>
            <a:gs pos="0">
              <a:srgbClr val="800000"/>
            </a:gs>
            <a:gs pos="99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solidFill>
                <a:schemeClr val="bg1"/>
              </a:solidFill>
            </a:rPr>
            <a:t>Information comparable across all municipalities to aid resource allocation decisions</a:t>
          </a:r>
          <a:endParaRPr lang="en-ZA" sz="1400" kern="1200" dirty="0">
            <a:solidFill>
              <a:schemeClr val="bg1"/>
            </a:solidFill>
          </a:endParaRPr>
        </a:p>
      </dsp:txBody>
      <dsp:txXfrm>
        <a:off x="1939812" y="869889"/>
        <a:ext cx="1438141" cy="2324220"/>
      </dsp:txXfrm>
    </dsp:sp>
    <dsp:sp modelId="{DBAE2FD1-4001-4DAD-83ED-168FE10503B1}">
      <dsp:nvSpPr>
        <dsp:cNvPr id="0" name=""/>
        <dsp:cNvSpPr/>
      </dsp:nvSpPr>
      <dsp:spPr>
        <a:xfrm>
          <a:off x="3721377" y="792089"/>
          <a:ext cx="1593741" cy="2479820"/>
        </a:xfrm>
        <a:prstGeom prst="roundRect">
          <a:avLst/>
        </a:prstGeom>
        <a:gradFill rotWithShape="0">
          <a:gsLst>
            <a:gs pos="0">
              <a:srgbClr val="800000"/>
            </a:gs>
            <a:gs pos="99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solidFill>
                <a:schemeClr val="bg1"/>
              </a:solidFill>
            </a:rPr>
            <a:t>Ensuring  a credible budgeting process as a key ingredient  to improving financial management</a:t>
          </a:r>
          <a:endParaRPr lang="en-ZA" sz="1400" kern="1200" dirty="0">
            <a:solidFill>
              <a:schemeClr val="bg1"/>
            </a:solidFill>
          </a:endParaRPr>
        </a:p>
      </dsp:txBody>
      <dsp:txXfrm>
        <a:off x="3799177" y="869889"/>
        <a:ext cx="1438141" cy="2324220"/>
      </dsp:txXfrm>
    </dsp:sp>
    <dsp:sp modelId="{FE246CC1-F167-44B3-BFDB-0BFA5FA8FFDF}">
      <dsp:nvSpPr>
        <dsp:cNvPr id="0" name=""/>
        <dsp:cNvSpPr/>
      </dsp:nvSpPr>
      <dsp:spPr>
        <a:xfrm>
          <a:off x="5580742" y="792089"/>
          <a:ext cx="1593741" cy="2479820"/>
        </a:xfrm>
        <a:prstGeom prst="roundRect">
          <a:avLst/>
        </a:prstGeom>
        <a:gradFill rotWithShape="0">
          <a:gsLst>
            <a:gs pos="0">
              <a:srgbClr val="800000"/>
            </a:gs>
            <a:gs pos="99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solidFill>
                <a:schemeClr val="bg1"/>
              </a:solidFill>
            </a:rPr>
            <a:t>Prevention of municipal difficulties before they occur through  the application of budget and section 71 analysis</a:t>
          </a:r>
          <a:endParaRPr lang="en-ZA" sz="1400" kern="1200" dirty="0">
            <a:solidFill>
              <a:schemeClr val="bg1"/>
            </a:solidFill>
          </a:endParaRPr>
        </a:p>
      </dsp:txBody>
      <dsp:txXfrm>
        <a:off x="5658542" y="869889"/>
        <a:ext cx="1438141" cy="2324220"/>
      </dsp:txXfrm>
    </dsp:sp>
    <dsp:sp modelId="{393599D9-F1CB-4F26-82E8-1EA52DA67CE2}">
      <dsp:nvSpPr>
        <dsp:cNvPr id="0" name=""/>
        <dsp:cNvSpPr/>
      </dsp:nvSpPr>
      <dsp:spPr>
        <a:xfrm>
          <a:off x="7407260" y="792089"/>
          <a:ext cx="1593741" cy="2479820"/>
        </a:xfrm>
        <a:prstGeom prst="roundRect">
          <a:avLst/>
        </a:prstGeom>
        <a:gradFill rotWithShape="0">
          <a:gsLst>
            <a:gs pos="0">
              <a:srgbClr val="800000"/>
            </a:gs>
            <a:gs pos="99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solidFill>
                <a:schemeClr val="bg1"/>
              </a:solidFill>
            </a:rPr>
            <a:t>All efforts must be the improvement between policy formulation, planning, budgeting, implementation, reporting and monitoring</a:t>
          </a:r>
          <a:endParaRPr lang="en-ZA" sz="1400" kern="1200" dirty="0"/>
        </a:p>
      </dsp:txBody>
      <dsp:txXfrm>
        <a:off x="7485060" y="869889"/>
        <a:ext cx="1438141" cy="23242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D33E6-0898-4D4F-A23C-E5B01DFF5A0E}">
      <dsp:nvSpPr>
        <dsp:cNvPr id="0" name=""/>
        <dsp:cNvSpPr/>
      </dsp:nvSpPr>
      <dsp:spPr>
        <a:xfrm>
          <a:off x="1986" y="345048"/>
          <a:ext cx="1703337" cy="6813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400" kern="1200" dirty="0" smtClean="0"/>
            <a:t>2006</a:t>
          </a:r>
          <a:endParaRPr lang="is-IS" sz="1400" kern="1200" dirty="0"/>
        </a:p>
      </dsp:txBody>
      <dsp:txXfrm>
        <a:off x="342654" y="345048"/>
        <a:ext cx="1022002" cy="681335"/>
      </dsp:txXfrm>
    </dsp:sp>
    <dsp:sp modelId="{5C5E7F76-CE95-054A-B266-62A70F9D15F2}">
      <dsp:nvSpPr>
        <dsp:cNvPr id="0" name=""/>
        <dsp:cNvSpPr/>
      </dsp:nvSpPr>
      <dsp:spPr>
        <a:xfrm>
          <a:off x="1986" y="1111550"/>
          <a:ext cx="1362670" cy="344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smtClean="0"/>
            <a:t>First publication of the S71 reports covered only 43 municipalities complied during the Q3 of the 2006/07 FY</a:t>
          </a:r>
          <a:endParaRPr lang="en-ZA" sz="1400" kern="1200"/>
        </a:p>
      </dsp:txBody>
      <dsp:txXfrm>
        <a:off x="1986" y="1111550"/>
        <a:ext cx="1362670" cy="3443343"/>
      </dsp:txXfrm>
    </dsp:sp>
    <dsp:sp modelId="{616D37EC-309B-3D4B-B5E1-42E57FE07884}">
      <dsp:nvSpPr>
        <dsp:cNvPr id="0" name=""/>
        <dsp:cNvSpPr/>
      </dsp:nvSpPr>
      <dsp:spPr>
        <a:xfrm>
          <a:off x="1489324" y="345048"/>
          <a:ext cx="1703337" cy="6813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400" kern="1200" dirty="0" smtClean="0"/>
            <a:t>2008</a:t>
          </a:r>
          <a:endParaRPr lang="is-IS" sz="1400" kern="1200" dirty="0"/>
        </a:p>
      </dsp:txBody>
      <dsp:txXfrm>
        <a:off x="1829992" y="345048"/>
        <a:ext cx="1022002" cy="681335"/>
      </dsp:txXfrm>
    </dsp:sp>
    <dsp:sp modelId="{8553BD4B-C9B4-3748-83AB-F95976D1507C}">
      <dsp:nvSpPr>
        <dsp:cNvPr id="0" name=""/>
        <dsp:cNvSpPr/>
      </dsp:nvSpPr>
      <dsp:spPr>
        <a:xfrm>
          <a:off x="1489324" y="1111550"/>
          <a:ext cx="1362670" cy="344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/>
            <a:t>S71 compliance improved and by the Q4 2008/09 FY all 283 municipalities were compliant</a:t>
          </a:r>
          <a:endParaRPr lang="en-ZA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/>
            <a:t>Introduction of  mid-year budget and performance engagements for the 17 non-delegated municipalities (Section 72 of the MFMA)</a:t>
          </a:r>
          <a:endParaRPr lang="en-ZA" sz="1400" kern="1200" dirty="0"/>
        </a:p>
      </dsp:txBody>
      <dsp:txXfrm>
        <a:off x="1489324" y="1111550"/>
        <a:ext cx="1362670" cy="3443343"/>
      </dsp:txXfrm>
    </dsp:sp>
    <dsp:sp modelId="{7AFA4434-5B3E-394C-B2BE-E530B446EE20}">
      <dsp:nvSpPr>
        <dsp:cNvPr id="0" name=""/>
        <dsp:cNvSpPr/>
      </dsp:nvSpPr>
      <dsp:spPr>
        <a:xfrm>
          <a:off x="2976662" y="345048"/>
          <a:ext cx="1703337" cy="6813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400" kern="1200" dirty="0" smtClean="0"/>
            <a:t>2009</a:t>
          </a:r>
          <a:endParaRPr lang="is-IS" sz="1400" kern="1200" dirty="0"/>
        </a:p>
      </dsp:txBody>
      <dsp:txXfrm>
        <a:off x="3317330" y="345048"/>
        <a:ext cx="1022002" cy="681335"/>
      </dsp:txXfrm>
    </dsp:sp>
    <dsp:sp modelId="{0D590DAF-6B58-E046-805A-8B58518C5695}">
      <dsp:nvSpPr>
        <dsp:cNvPr id="0" name=""/>
        <dsp:cNvSpPr/>
      </dsp:nvSpPr>
      <dsp:spPr>
        <a:xfrm>
          <a:off x="2976662" y="1111550"/>
          <a:ext cx="1362670" cy="344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smtClean="0"/>
            <a:t>Introduction of the Budget and Benchmark Engagements for the 17 non-delegated municipalities (Section 18 of the MFMA)</a:t>
          </a:r>
          <a:endParaRPr lang="en-ZA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smtClean="0"/>
            <a:t>Promulgation of the Municipal Budget and Reporting Regulations (MBRR)</a:t>
          </a:r>
          <a:endParaRPr lang="en-ZA" sz="1400" kern="1200"/>
        </a:p>
      </dsp:txBody>
      <dsp:txXfrm>
        <a:off x="2976662" y="1111550"/>
        <a:ext cx="1362670" cy="3443343"/>
      </dsp:txXfrm>
    </dsp:sp>
    <dsp:sp modelId="{C9CDF580-8790-674B-9094-1D58B04A20D8}">
      <dsp:nvSpPr>
        <dsp:cNvPr id="0" name=""/>
        <dsp:cNvSpPr/>
      </dsp:nvSpPr>
      <dsp:spPr>
        <a:xfrm>
          <a:off x="4464000" y="345048"/>
          <a:ext cx="1703337" cy="6813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400" kern="1200" dirty="0" smtClean="0"/>
            <a:t>2010</a:t>
          </a:r>
          <a:endParaRPr lang="is-IS" sz="1400" kern="1200" dirty="0"/>
        </a:p>
      </dsp:txBody>
      <dsp:txXfrm>
        <a:off x="4804668" y="345048"/>
        <a:ext cx="1022002" cy="681335"/>
      </dsp:txXfrm>
    </dsp:sp>
    <dsp:sp modelId="{2AC81442-ABAB-7C4A-851F-A61E44E90A0A}">
      <dsp:nvSpPr>
        <dsp:cNvPr id="0" name=""/>
        <dsp:cNvSpPr/>
      </dsp:nvSpPr>
      <dsp:spPr>
        <a:xfrm>
          <a:off x="4464000" y="1111550"/>
          <a:ext cx="1362670" cy="344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smtClean="0"/>
            <a:t>Training and support for the implementation of the MBRR </a:t>
          </a:r>
          <a:endParaRPr lang="en-ZA" sz="1400" kern="1200"/>
        </a:p>
      </dsp:txBody>
      <dsp:txXfrm>
        <a:off x="4464000" y="1111550"/>
        <a:ext cx="1362670" cy="3443343"/>
      </dsp:txXfrm>
    </dsp:sp>
    <dsp:sp modelId="{4C8FF398-06EA-8845-87BD-4449271CCE34}">
      <dsp:nvSpPr>
        <dsp:cNvPr id="0" name=""/>
        <dsp:cNvSpPr/>
      </dsp:nvSpPr>
      <dsp:spPr>
        <a:xfrm>
          <a:off x="5951337" y="345048"/>
          <a:ext cx="1703337" cy="6813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400" kern="1200" dirty="0" smtClean="0"/>
            <a:t>2011</a:t>
          </a:r>
          <a:endParaRPr lang="is-IS" sz="1400" kern="1200" dirty="0"/>
        </a:p>
      </dsp:txBody>
      <dsp:txXfrm>
        <a:off x="6292005" y="345048"/>
        <a:ext cx="1022002" cy="681335"/>
      </dsp:txXfrm>
    </dsp:sp>
    <dsp:sp modelId="{CDE256B1-4B50-DB46-88A0-56A4365A2B32}">
      <dsp:nvSpPr>
        <dsp:cNvPr id="0" name=""/>
        <dsp:cNvSpPr/>
      </dsp:nvSpPr>
      <dsp:spPr>
        <a:xfrm>
          <a:off x="5951337" y="1111550"/>
          <a:ext cx="1362670" cy="344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/>
            <a:t>Significant improvement in the compilation and credibility of S71 reports</a:t>
          </a:r>
          <a:endParaRPr lang="en-ZA" sz="1400" kern="1200" dirty="0"/>
        </a:p>
      </dsp:txBody>
      <dsp:txXfrm>
        <a:off x="5951337" y="1111550"/>
        <a:ext cx="1362670" cy="3443343"/>
      </dsp:txXfrm>
    </dsp:sp>
    <dsp:sp modelId="{4AC93460-A89B-5841-B23F-5B463541D220}">
      <dsp:nvSpPr>
        <dsp:cNvPr id="0" name=""/>
        <dsp:cNvSpPr/>
      </dsp:nvSpPr>
      <dsp:spPr>
        <a:xfrm>
          <a:off x="7438675" y="345048"/>
          <a:ext cx="1703337" cy="6813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2014 to 2017</a:t>
          </a:r>
          <a:endParaRPr lang="en-US" sz="1400" kern="1200" dirty="0"/>
        </a:p>
      </dsp:txBody>
      <dsp:txXfrm>
        <a:off x="7779343" y="345048"/>
        <a:ext cx="1022002" cy="681335"/>
      </dsp:txXfrm>
    </dsp:sp>
    <dsp:sp modelId="{BABDF247-CE3F-CF4D-BED4-25A4FCC17C14}">
      <dsp:nvSpPr>
        <dsp:cNvPr id="0" name=""/>
        <dsp:cNvSpPr/>
      </dsp:nvSpPr>
      <dsp:spPr>
        <a:xfrm>
          <a:off x="7438675" y="1111550"/>
          <a:ext cx="1362670" cy="344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smtClean="0"/>
            <a:t>Issued Regulations for mSCOA and implementation </a:t>
          </a:r>
          <a:endParaRPr lang="en-ZA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smtClean="0"/>
            <a:t>Implement mSCOA Phase 4 - change management and piloting </a:t>
          </a:r>
          <a:endParaRPr lang="en-ZA" sz="1400" kern="1200"/>
        </a:p>
      </dsp:txBody>
      <dsp:txXfrm>
        <a:off x="7438675" y="1111550"/>
        <a:ext cx="1362670" cy="34433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321F1-09B5-4237-BFF8-1E617AF9C969}">
      <dsp:nvSpPr>
        <dsp:cNvPr id="0" name=""/>
        <dsp:cNvSpPr/>
      </dsp:nvSpPr>
      <dsp:spPr>
        <a:xfrm>
          <a:off x="0" y="5158798"/>
          <a:ext cx="6096000" cy="400458"/>
        </a:xfrm>
        <a:prstGeom prst="leftRightRibbon">
          <a:avLst/>
        </a:prstGeom>
        <a:solidFill>
          <a:srgbClr val="B3081B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04C50-0863-4C44-89FB-E311F8C91A97}">
      <dsp:nvSpPr>
        <dsp:cNvPr id="0" name=""/>
        <dsp:cNvSpPr/>
      </dsp:nvSpPr>
      <dsp:spPr>
        <a:xfrm>
          <a:off x="494805" y="5119677"/>
          <a:ext cx="2011680" cy="3905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Standard Chart of Accounts</a:t>
          </a:r>
          <a:endParaRPr lang="en-ZA" sz="1200" kern="1200" dirty="0"/>
        </a:p>
      </dsp:txBody>
      <dsp:txXfrm>
        <a:off x="494805" y="5119677"/>
        <a:ext cx="2011680" cy="390501"/>
      </dsp:txXfrm>
    </dsp:sp>
    <dsp:sp modelId="{562B64FF-248E-4B19-B46E-249AA20EE947}">
      <dsp:nvSpPr>
        <dsp:cNvPr id="0" name=""/>
        <dsp:cNvSpPr/>
      </dsp:nvSpPr>
      <dsp:spPr>
        <a:xfrm>
          <a:off x="3098247" y="5280512"/>
          <a:ext cx="2473417" cy="2855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Improved Service Delivery</a:t>
          </a:r>
          <a:endParaRPr lang="en-ZA" sz="1200" kern="1200" dirty="0"/>
        </a:p>
      </dsp:txBody>
      <dsp:txXfrm>
        <a:off x="3098247" y="5280512"/>
        <a:ext cx="2473417" cy="2855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3011E-9A7B-4B7C-8370-3AD0E1BC9AAA}">
      <dsp:nvSpPr>
        <dsp:cNvPr id="0" name=""/>
        <dsp:cNvSpPr/>
      </dsp:nvSpPr>
      <dsp:spPr>
        <a:xfrm rot="5400000">
          <a:off x="530795" y="909597"/>
          <a:ext cx="375911" cy="4279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9D8FE03-59CC-4E8B-8081-6A3E191251B6}">
      <dsp:nvSpPr>
        <dsp:cNvPr id="0" name=""/>
        <dsp:cNvSpPr/>
      </dsp:nvSpPr>
      <dsp:spPr>
        <a:xfrm>
          <a:off x="400690" y="471236"/>
          <a:ext cx="632813" cy="442948"/>
        </a:xfrm>
        <a:prstGeom prst="roundRect">
          <a:avLst>
            <a:gd name="adj" fmla="val 1667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IDP</a:t>
          </a:r>
          <a:endParaRPr lang="en-ZA" sz="1100" kern="1200" dirty="0"/>
        </a:p>
      </dsp:txBody>
      <dsp:txXfrm>
        <a:off x="422317" y="492863"/>
        <a:ext cx="589559" cy="399694"/>
      </dsp:txXfrm>
    </dsp:sp>
    <dsp:sp modelId="{36434292-641A-48CE-9EDD-8E26A8996516}">
      <dsp:nvSpPr>
        <dsp:cNvPr id="0" name=""/>
        <dsp:cNvSpPr/>
      </dsp:nvSpPr>
      <dsp:spPr>
        <a:xfrm rot="10800000" flipH="1" flipV="1">
          <a:off x="1117691" y="455778"/>
          <a:ext cx="2292675" cy="344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Year Strategy </a:t>
          </a:r>
          <a:endParaRPr lang="en-ZA" sz="1200" kern="1200" dirty="0"/>
        </a:p>
      </dsp:txBody>
      <dsp:txXfrm rot="-10800000">
        <a:off x="1117691" y="455778"/>
        <a:ext cx="2292675" cy="344961"/>
      </dsp:txXfrm>
    </dsp:sp>
    <dsp:sp modelId="{9450B52B-056E-4F31-8C72-76D3BF798446}">
      <dsp:nvSpPr>
        <dsp:cNvPr id="0" name=""/>
        <dsp:cNvSpPr/>
      </dsp:nvSpPr>
      <dsp:spPr>
        <a:xfrm rot="5400000">
          <a:off x="1227374" y="1528782"/>
          <a:ext cx="375911" cy="4279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45ABFBF-6DCA-49BE-8868-282C8FCCA7FB}">
      <dsp:nvSpPr>
        <dsp:cNvPr id="0" name=""/>
        <dsp:cNvSpPr/>
      </dsp:nvSpPr>
      <dsp:spPr>
        <a:xfrm>
          <a:off x="1123954" y="1090416"/>
          <a:ext cx="632813" cy="442948"/>
        </a:xfrm>
        <a:prstGeom prst="roundRect">
          <a:avLst>
            <a:gd name="adj" fmla="val 16670"/>
          </a:avLst>
        </a:prstGeom>
        <a:solidFill>
          <a:srgbClr val="C00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/>
            <a:t>BEPP</a:t>
          </a:r>
          <a:endParaRPr lang="en-ZA" sz="1100" kern="1200" dirty="0"/>
        </a:p>
      </dsp:txBody>
      <dsp:txXfrm>
        <a:off x="1145581" y="1112043"/>
        <a:ext cx="589559" cy="399694"/>
      </dsp:txXfrm>
    </dsp:sp>
    <dsp:sp modelId="{59092032-CB3F-4CB8-A56A-84C8B208E007}">
      <dsp:nvSpPr>
        <dsp:cNvPr id="0" name=""/>
        <dsp:cNvSpPr/>
      </dsp:nvSpPr>
      <dsp:spPr>
        <a:xfrm>
          <a:off x="1837775" y="1115118"/>
          <a:ext cx="1866563" cy="319961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/>
            <a:t>Spatial transformation plan &amp; process</a:t>
          </a:r>
          <a:endParaRPr lang="en-ZA" sz="1200" kern="1200" dirty="0"/>
        </a:p>
      </dsp:txBody>
      <dsp:txXfrm>
        <a:off x="1837775" y="1115118"/>
        <a:ext cx="1866563" cy="319961"/>
      </dsp:txXfrm>
    </dsp:sp>
    <dsp:sp modelId="{6AF82765-213A-4E3A-9475-2B73A98356EA}">
      <dsp:nvSpPr>
        <dsp:cNvPr id="0" name=""/>
        <dsp:cNvSpPr/>
      </dsp:nvSpPr>
      <dsp:spPr>
        <a:xfrm rot="5400000">
          <a:off x="2310944" y="2179750"/>
          <a:ext cx="375911" cy="4279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BE53BB0-4853-4C46-ADBC-64D6281E5B77}">
      <dsp:nvSpPr>
        <dsp:cNvPr id="0" name=""/>
        <dsp:cNvSpPr/>
      </dsp:nvSpPr>
      <dsp:spPr>
        <a:xfrm>
          <a:off x="2207522" y="1709601"/>
          <a:ext cx="632813" cy="442948"/>
        </a:xfrm>
        <a:prstGeom prst="roundRect">
          <a:avLst>
            <a:gd name="adj" fmla="val 16670"/>
          </a:avLst>
        </a:prstGeom>
        <a:solidFill>
          <a:srgbClr val="C000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Budget</a:t>
          </a:r>
          <a:endParaRPr lang="en-ZA" sz="1100" kern="1200" dirty="0"/>
        </a:p>
      </dsp:txBody>
      <dsp:txXfrm>
        <a:off x="2229149" y="1731228"/>
        <a:ext cx="589559" cy="399694"/>
      </dsp:txXfrm>
    </dsp:sp>
    <dsp:sp modelId="{A2428007-73A3-45E0-86C2-ADB0EC30E620}">
      <dsp:nvSpPr>
        <dsp:cNvPr id="0" name=""/>
        <dsp:cNvSpPr/>
      </dsp:nvSpPr>
      <dsp:spPr>
        <a:xfrm>
          <a:off x="2888083" y="1728193"/>
          <a:ext cx="1648636" cy="35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3 Year Budget</a:t>
          </a:r>
          <a:endParaRPr lang="en-ZA" sz="1200" kern="1200" dirty="0"/>
        </a:p>
      </dsp:txBody>
      <dsp:txXfrm>
        <a:off x="2888083" y="1728193"/>
        <a:ext cx="1648636" cy="358010"/>
      </dsp:txXfrm>
    </dsp:sp>
    <dsp:sp modelId="{94480564-2BF5-457C-BE58-55C3D17CB641}">
      <dsp:nvSpPr>
        <dsp:cNvPr id="0" name=""/>
        <dsp:cNvSpPr/>
      </dsp:nvSpPr>
      <dsp:spPr>
        <a:xfrm rot="5400000">
          <a:off x="3381655" y="2784286"/>
          <a:ext cx="375911" cy="4279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B3081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8713CF9-1343-4DAF-87D7-09225D30D58B}">
      <dsp:nvSpPr>
        <dsp:cNvPr id="0" name=""/>
        <dsp:cNvSpPr/>
      </dsp:nvSpPr>
      <dsp:spPr>
        <a:xfrm>
          <a:off x="3291091" y="2416897"/>
          <a:ext cx="632813" cy="442948"/>
        </a:xfrm>
        <a:prstGeom prst="roundRect">
          <a:avLst>
            <a:gd name="adj" fmla="val 1667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SDBIP</a:t>
          </a:r>
          <a:endParaRPr lang="en-ZA" sz="1100" kern="1200" dirty="0"/>
        </a:p>
      </dsp:txBody>
      <dsp:txXfrm>
        <a:off x="3312718" y="2438524"/>
        <a:ext cx="589559" cy="399694"/>
      </dsp:txXfrm>
    </dsp:sp>
    <dsp:sp modelId="{E01BB5FA-5274-4422-A552-76EB8342212F}">
      <dsp:nvSpPr>
        <dsp:cNvPr id="0" name=""/>
        <dsp:cNvSpPr/>
      </dsp:nvSpPr>
      <dsp:spPr>
        <a:xfrm>
          <a:off x="3987667" y="2450579"/>
          <a:ext cx="1356705" cy="375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Annual Plan to Implement</a:t>
          </a:r>
          <a:endParaRPr lang="en-ZA" sz="1200" kern="1200" dirty="0"/>
        </a:p>
      </dsp:txBody>
      <dsp:txXfrm>
        <a:off x="3987667" y="2450579"/>
        <a:ext cx="1356705" cy="375585"/>
      </dsp:txXfrm>
    </dsp:sp>
    <dsp:sp modelId="{02513FAF-0156-4D0B-8A5F-646EF71150D9}">
      <dsp:nvSpPr>
        <dsp:cNvPr id="0" name=""/>
        <dsp:cNvSpPr/>
      </dsp:nvSpPr>
      <dsp:spPr>
        <a:xfrm rot="5400000">
          <a:off x="4437105" y="3618519"/>
          <a:ext cx="375911" cy="4279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11A1399-115B-48A0-8A7B-A7D7355CB6DF}">
      <dsp:nvSpPr>
        <dsp:cNvPr id="0" name=""/>
        <dsp:cNvSpPr/>
      </dsp:nvSpPr>
      <dsp:spPr>
        <a:xfrm>
          <a:off x="4282814" y="3180156"/>
          <a:ext cx="632813" cy="442948"/>
        </a:xfrm>
        <a:prstGeom prst="roundRect">
          <a:avLst>
            <a:gd name="adj" fmla="val 1667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IYR</a:t>
          </a:r>
          <a:endParaRPr lang="en-ZA" sz="1100" kern="1200" dirty="0"/>
        </a:p>
      </dsp:txBody>
      <dsp:txXfrm>
        <a:off x="4304441" y="3201783"/>
        <a:ext cx="589559" cy="399694"/>
      </dsp:txXfrm>
    </dsp:sp>
    <dsp:sp modelId="{B6366C6A-AB8F-45CA-84C0-685622FD2D3C}">
      <dsp:nvSpPr>
        <dsp:cNvPr id="0" name=""/>
        <dsp:cNvSpPr/>
      </dsp:nvSpPr>
      <dsp:spPr>
        <a:xfrm>
          <a:off x="4916440" y="3180156"/>
          <a:ext cx="1788878" cy="35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Monitoring &amp; Council Oversight</a:t>
          </a:r>
          <a:endParaRPr lang="en-ZA" sz="1200" kern="1200" dirty="0"/>
        </a:p>
      </dsp:txBody>
      <dsp:txXfrm>
        <a:off x="4916440" y="3180156"/>
        <a:ext cx="1788878" cy="358010"/>
      </dsp:txXfrm>
    </dsp:sp>
    <dsp:sp modelId="{13D9C41F-DCFD-4C28-9098-1A622DB97043}">
      <dsp:nvSpPr>
        <dsp:cNvPr id="0" name=""/>
        <dsp:cNvSpPr/>
      </dsp:nvSpPr>
      <dsp:spPr>
        <a:xfrm rot="5400000">
          <a:off x="5608216" y="4294455"/>
          <a:ext cx="375911" cy="4279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B3081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41EB3A-5FA2-45FD-B376-6DE13C99A242}">
      <dsp:nvSpPr>
        <dsp:cNvPr id="0" name=""/>
        <dsp:cNvSpPr/>
      </dsp:nvSpPr>
      <dsp:spPr>
        <a:xfrm>
          <a:off x="5438176" y="3888431"/>
          <a:ext cx="632813" cy="442948"/>
        </a:xfrm>
        <a:prstGeom prst="roundRect">
          <a:avLst>
            <a:gd name="adj" fmla="val 1667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AFS</a:t>
          </a:r>
          <a:endParaRPr lang="en-ZA" sz="1100" kern="1200" dirty="0"/>
        </a:p>
      </dsp:txBody>
      <dsp:txXfrm>
        <a:off x="5459803" y="3910058"/>
        <a:ext cx="589559" cy="399694"/>
      </dsp:txXfrm>
    </dsp:sp>
    <dsp:sp modelId="{E7FD52BA-DCF8-4B28-ADD2-BC8C86CB98E1}">
      <dsp:nvSpPr>
        <dsp:cNvPr id="0" name=""/>
        <dsp:cNvSpPr/>
      </dsp:nvSpPr>
      <dsp:spPr>
        <a:xfrm>
          <a:off x="6081943" y="3816424"/>
          <a:ext cx="868396" cy="35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Oversight</a:t>
          </a:r>
          <a:endParaRPr lang="en-ZA" sz="1200" kern="1200" dirty="0"/>
        </a:p>
      </dsp:txBody>
      <dsp:txXfrm>
        <a:off x="6081943" y="3816424"/>
        <a:ext cx="868396" cy="358010"/>
      </dsp:txXfrm>
    </dsp:sp>
    <dsp:sp modelId="{D7875F68-3C24-4EED-8E48-61ED17A89E27}">
      <dsp:nvSpPr>
        <dsp:cNvPr id="0" name=""/>
        <dsp:cNvSpPr/>
      </dsp:nvSpPr>
      <dsp:spPr>
        <a:xfrm>
          <a:off x="6605559" y="4436602"/>
          <a:ext cx="632813" cy="442948"/>
        </a:xfrm>
        <a:prstGeom prst="roundRect">
          <a:avLst>
            <a:gd name="adj" fmla="val 1667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Annual Report</a:t>
          </a:r>
          <a:endParaRPr lang="en-ZA" sz="1100" kern="1200" dirty="0"/>
        </a:p>
      </dsp:txBody>
      <dsp:txXfrm>
        <a:off x="6627186" y="4458229"/>
        <a:ext cx="589559" cy="399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992F16-1D68-4FB4-AA38-86EB6CF4491C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04165B-F87E-47C7-A7AA-3F2723CF8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2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4" y="4715952"/>
            <a:ext cx="498475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6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0306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E0268C-D44E-49B5-99A3-347EADF30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53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3CE47-FC7A-4C29-98B8-FD7AEBC217F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1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0367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E0C97-D89C-8E42-B29C-B5286AD3DF9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84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2525" cy="37211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ea typeface="MS PGothic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15650ADE-D6DC-B041-87B9-9C7758063756}" type="slidenum">
              <a:rPr lang="en-US" altLang="en-US" sz="130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57908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8832C950-A813-0E4A-9E63-F1D71AB6598F}" type="slidenum">
              <a:rPr lang="en-GB" altLang="en-US" sz="1300"/>
              <a:pPr>
                <a:spcBef>
                  <a:spcPct val="0"/>
                </a:spcBef>
              </a:pPr>
              <a:t>5</a:t>
            </a:fld>
            <a:endParaRPr lang="en-GB" alt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11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314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A51079A9-3A11-7C46-AC6B-6A23D0326DAC}" type="slidenum">
              <a:rPr lang="en-GB" altLang="en-US" sz="1300"/>
              <a:pPr>
                <a:spcBef>
                  <a:spcPct val="0"/>
                </a:spcBef>
              </a:pPr>
              <a:t>6</a:t>
            </a:fld>
            <a:endParaRPr lang="en-GB" altLang="en-US" sz="13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11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2542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626DA0FA-2E93-B54D-8B3D-94F91FB02069}" type="slidenum">
              <a:rPr lang="en-GB" alt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GB" altLang="en-US" sz="130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11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541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BCEA0-7391-4BA7-B027-800899E64A2F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11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0BC31DC-3118-4A1A-9105-634164AF4DC9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BCEA0-7391-4BA7-B027-800899E64A2F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11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3CE47-FC7A-4C29-98B8-FD7AEBC217F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1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036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2C95BC9-3062-4CD6-974A-4C7BF4DA1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89BEE-CD32-4538-8DD4-A42EBE606EAA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C83D9-0547-4FF8-BDCF-719D5C70D53F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DO NOT CIRCULATE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2CF13D8-E9C5-4A98-87C7-AC303C77B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81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DO NOT CIRCULATE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41B6B-1B6B-4A34-AC50-E5E75E973886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0225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DO NOT CIRCULATE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2496F-A6E8-4594-AEA3-C31B20C1E76A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021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DO NOT CIRCULATE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BAC5C-C821-4067-AF1F-8B91137DF15B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710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DO NOT CIRCULATE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22A08-D12B-435E-A23B-FDF9D2A62AE2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167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DO NOT CIRCULATE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79E3A-1CD5-4418-9FE5-BE737C88AC5E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337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DO NOT CIRCULATE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A231-D6D6-4E53-9EBB-D67176647FD8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614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DO NOT CIRCULATE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F19E-ABC1-4C4A-A958-CAB1C5F87AD5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443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F85A1-E419-4A9D-98FD-9FA4278D085E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DO NOT CIRCULATE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63F24-837A-482B-BCE5-787BAFBFF26F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8442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DO NOT CIRCULATE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DF55B-9971-4E04-8239-F23D7EB39FB6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432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DO NOT CIRCULATE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1EFAF-931A-41D1-9D8C-B5399412DB1A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647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2C95BC9-3062-4CD6-974A-4C7BF4DA1B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66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F85A1-E419-4A9D-98FD-9FA4278D085E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454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FFE3D-DEA5-4C51-9B75-8B5B2F1863B8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2968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390A7-1417-4C15-ADAB-A3B19AF93A3F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0249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F5D0-4C23-4ECC-802A-2ABE23A1B6A8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8173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2F928-CE48-4731-89A0-E4981329F554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349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86F3-5508-4D18-8E9B-219D3875EE46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685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FFE3D-DEA5-4C51-9B75-8B5B2F1863B8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44A1-E863-49A7-BDE9-9854418B7EDC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9573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5339C-F60F-434A-B8DC-A3A78B3FA923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417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89BEE-CD32-4538-8DD4-A42EBE606EA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3782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C83D9-0547-4FF8-BDCF-719D5C70D53F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489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2C95BC9-3062-4CD6-974A-4C7BF4DA1B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69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F85A1-E419-4A9D-98FD-9FA4278D085E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6875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FFE3D-DEA5-4C51-9B75-8B5B2F1863B8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455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390A7-1417-4C15-ADAB-A3B19AF93A3F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993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F5D0-4C23-4ECC-802A-2ABE23A1B6A8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2186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2F928-CE48-4731-89A0-E4981329F554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24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390A7-1417-4C15-ADAB-A3B19AF93A3F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86F3-5508-4D18-8E9B-219D3875EE46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85413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44A1-E863-49A7-BDE9-9854418B7EDC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1409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5339C-F60F-434A-B8DC-A3A78B3FA923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61225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89BEE-CD32-4538-8DD4-A42EBE606EA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737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C83D9-0547-4FF8-BDCF-719D5C70D53F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482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D4DEE744-E475-4732-8D41-F5EA0D3248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502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35C1E-DE9E-4E0F-AEF8-767E41C7DADD}" type="slidenum">
              <a:rPr lang="en-US" altLang="en-US">
                <a:solidFill>
                  <a:srgbClr val="808080"/>
                </a:solidFill>
              </a:rPr>
              <a:pPr/>
              <a:t>‹#›</a:t>
            </a:fld>
            <a:endParaRPr lang="en-US" alt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50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F0F8C-091A-46FF-8C77-315FEE09C3DB}" type="slidenum">
              <a:rPr lang="en-US" altLang="en-US">
                <a:solidFill>
                  <a:srgbClr val="808080"/>
                </a:solidFill>
              </a:rPr>
              <a:pPr/>
              <a:t>‹#›</a:t>
            </a:fld>
            <a:endParaRPr lang="en-US" alt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254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A2D3C-E314-4FBF-B86F-22F79B0EC219}" type="slidenum">
              <a:rPr lang="en-US" altLang="en-US">
                <a:solidFill>
                  <a:srgbClr val="808080"/>
                </a:solidFill>
              </a:rPr>
              <a:pPr/>
              <a:t>‹#›</a:t>
            </a:fld>
            <a:endParaRPr lang="en-US" alt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07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9FE7A-54ED-4527-9805-3E1AE5D85B9A}" type="slidenum">
              <a:rPr lang="en-US" altLang="en-US">
                <a:solidFill>
                  <a:srgbClr val="808080"/>
                </a:solidFill>
              </a:rPr>
              <a:pPr/>
              <a:t>‹#›</a:t>
            </a:fld>
            <a:endParaRPr lang="en-US" alt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85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F5D0-4C23-4ECC-802A-2ABE23A1B6A8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5DBC3-7862-4DFC-A5AA-7E0D43D894A4}" type="slidenum">
              <a:rPr lang="en-US" altLang="en-US">
                <a:solidFill>
                  <a:srgbClr val="808080"/>
                </a:solidFill>
              </a:rPr>
              <a:pPr/>
              <a:t>‹#›</a:t>
            </a:fld>
            <a:endParaRPr lang="en-US" alt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655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08E3A-2F50-4A05-9150-8E9B58336FD6}" type="slidenum">
              <a:rPr lang="en-US" altLang="en-US">
                <a:solidFill>
                  <a:srgbClr val="808080"/>
                </a:solidFill>
              </a:rPr>
              <a:pPr/>
              <a:t>‹#›</a:t>
            </a:fld>
            <a:endParaRPr lang="en-US" alt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824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62D95-7ACC-4D5F-BE48-D2FC83075975}" type="slidenum">
              <a:rPr lang="en-US" altLang="en-US">
                <a:solidFill>
                  <a:srgbClr val="808080"/>
                </a:solidFill>
              </a:rPr>
              <a:pPr/>
              <a:t>‹#›</a:t>
            </a:fld>
            <a:endParaRPr lang="en-US" alt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576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A4239-715E-47BB-8AB6-BEABA4983165}" type="slidenum">
              <a:rPr lang="en-US" altLang="en-US">
                <a:solidFill>
                  <a:srgbClr val="808080"/>
                </a:solidFill>
              </a:rPr>
              <a:pPr/>
              <a:t>‹#›</a:t>
            </a:fld>
            <a:endParaRPr lang="en-US" alt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5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F5E11-3B8A-453E-880B-3491B03E1316}" type="slidenum">
              <a:rPr lang="en-US" altLang="en-US">
                <a:solidFill>
                  <a:srgbClr val="808080"/>
                </a:solidFill>
              </a:rPr>
              <a:pPr/>
              <a:t>‹#›</a:t>
            </a:fld>
            <a:endParaRPr lang="en-US" alt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561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1C2FD-BF73-4E52-B547-094A92450DCA}" type="slidenum">
              <a:rPr lang="en-US" altLang="en-US">
                <a:solidFill>
                  <a:srgbClr val="808080"/>
                </a:solidFill>
              </a:rPr>
              <a:pPr/>
              <a:t>‹#›</a:t>
            </a:fld>
            <a:endParaRPr lang="en-US" altLang="en-US" sz="1400" b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976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2A3979E-3A0C-4D1C-99B8-02454C494C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435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D2966-89FF-4DA6-816C-2C4289254FD8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29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0B1A4-66E3-4667-A177-89247B6DBBEE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96041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DA008-08D3-4652-A419-EA803D98C389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088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2F928-CE48-4731-89A0-E4981329F554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D74DC-A0C7-43B7-B1C9-2D606B016DE3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7418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D9FD1-F4C9-4C7D-BAB5-4205C9E6EB60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9784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30D8C-6D49-444C-A694-F700E8DC650A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76798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2B86C-932A-46E6-9972-4618DA5CDDAE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65368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61E16-CE46-4158-9ABB-F1100C47DF29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32087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3E13-386F-436D-B919-EC5652C839AD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9007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988A1-2CB7-49B1-AF6C-855B6887330C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78164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1898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265834800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06" y="6"/>
            <a:ext cx="9155906" cy="66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966704"/>
            <a:ext cx="6213764" cy="89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597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86F3-5508-4D18-8E9B-219D3875EE46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44A1-E863-49A7-BDE9-9854418B7EDC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5339C-F60F-434A-B8DC-A3A78B3FA923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6110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2"/>
                </a:solidFill>
                <a:latin typeface="Arial Bold Italic" pitchFamily="1" charset="0"/>
                <a:ea typeface="+mn-ea"/>
              </a:defRPr>
            </a:lvl1pPr>
          </a:lstStyle>
          <a:p>
            <a:pPr>
              <a:defRPr/>
            </a:pPr>
            <a:fld id="{2C0EC233-46FE-4789-9593-2C9309280B7E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owerpoint Presentation Bann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10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Confidential - DO NOT CIRCULATE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808080"/>
                </a:solidFill>
                <a:latin typeface="Arial Bold Italic" pitchFamily="1" charset="0"/>
                <a:ea typeface="+mn-ea"/>
              </a:defRPr>
            </a:lvl1pPr>
          </a:lstStyle>
          <a:p>
            <a:pPr>
              <a:defRPr/>
            </a:pPr>
            <a:fld id="{014EEC29-F45A-40A7-8F50-C9B474BC013B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5616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6110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2"/>
                </a:solidFill>
                <a:latin typeface="Arial Bold Italic" pitchFamily="1" charset="0"/>
                <a:ea typeface="+mn-ea"/>
              </a:defRPr>
            </a:lvl1pPr>
          </a:lstStyle>
          <a:p>
            <a:pPr>
              <a:defRPr/>
            </a:pPr>
            <a:fld id="{2C0EC233-46FE-4789-9593-2C9309280B7E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5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6110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2"/>
                </a:solidFill>
                <a:latin typeface="Arial Bold Italic" pitchFamily="1" charset="0"/>
                <a:ea typeface="+mn-ea"/>
              </a:defRPr>
            </a:lvl1pPr>
          </a:lstStyle>
          <a:p>
            <a:pPr>
              <a:defRPr/>
            </a:pPr>
            <a:fld id="{2C0EC233-46FE-4789-9593-2C9309280B7E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5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10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2"/>
                </a:solidFill>
                <a:latin typeface="Arial Bold Italic" pitchFamily="34" charset="0"/>
                <a:ea typeface="Osaka"/>
                <a:cs typeface="Osaka"/>
              </a:defRPr>
            </a:lvl1pPr>
          </a:lstStyle>
          <a:p>
            <a:fld id="{B03015BF-E415-422F-99DC-06C81BCCC0C4}" type="slidenum">
              <a:rPr lang="en-US" altLang="en-US" smtClean="0">
                <a:solidFill>
                  <a:srgbClr val="808080"/>
                </a:solidFill>
              </a:rPr>
              <a:pPr/>
              <a:t>‹#›</a:t>
            </a:fld>
            <a:endParaRPr lang="en-US" altLang="en-US" sz="1400" smtClean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9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owerpoint Presentation Banner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1"/>
          <a:stretch/>
        </p:blipFill>
        <p:spPr bwMode="auto">
          <a:xfrm>
            <a:off x="32373" y="6097928"/>
            <a:ext cx="7640636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Powerpoint Presentation T Bann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42528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80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52600" y="6215676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53828" y="621567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15676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808080"/>
                </a:solidFill>
                <a:latin typeface="Arial Bold Italic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E98137E-2F53-4C18-AEFB-010322F464B0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910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nicipalmoney.gov.za/" TargetMode="Externa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Powerpoint Presentati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77338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533418" y="1628816"/>
            <a:ext cx="7940675" cy="2323257"/>
          </a:xfrm>
          <a:noFill/>
        </p:spPr>
        <p:txBody>
          <a:bodyPr/>
          <a:lstStyle/>
          <a:p>
            <a:pPr algn="r"/>
            <a:r>
              <a:rPr lang="en-ZA" sz="3200" b="1" i="1" dirty="0" err="1" smtClean="0"/>
              <a:t>m</a:t>
            </a:r>
            <a:r>
              <a:rPr lang="en-ZA" sz="3200" b="1" cap="all" dirty="0" err="1" smtClean="0"/>
              <a:t>SCOA</a:t>
            </a:r>
            <a:r>
              <a:rPr lang="en-ZA" sz="3200" b="1" cap="all" dirty="0" smtClean="0"/>
              <a:t> </a:t>
            </a:r>
            <a:r>
              <a:rPr lang="en-ZA" sz="3200" b="1" cap="all" dirty="0"/>
              <a:t>/ BUDGET ANALYSIS WORKSHOP </a:t>
            </a:r>
            <a:endParaRPr lang="en-US" sz="3200" dirty="0" smtClean="0"/>
          </a:p>
        </p:txBody>
      </p:sp>
      <p:sp>
        <p:nvSpPr>
          <p:cNvPr id="16389" name="Rectangle 14"/>
          <p:cNvSpPr>
            <a:spLocks noChangeArrowheads="1"/>
          </p:cNvSpPr>
          <p:nvPr/>
        </p:nvSpPr>
        <p:spPr bwMode="auto">
          <a:xfrm>
            <a:off x="777875" y="4548188"/>
            <a:ext cx="769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20000"/>
              </a:spcBef>
            </a:pPr>
            <a:r>
              <a:rPr lang="en-US" sz="1000" b="1" dirty="0" smtClean="0">
                <a:solidFill>
                  <a:schemeClr val="bg1"/>
                </a:solidFill>
                <a:ea typeface="Osaka" pitchFamily="1" charset="-128"/>
              </a:rPr>
              <a:t>  </a:t>
            </a:r>
            <a:r>
              <a:rPr lang="en-US" sz="1000" dirty="0">
                <a:solidFill>
                  <a:schemeClr val="bg1"/>
                </a:solidFill>
                <a:ea typeface="Osaka" pitchFamily="1" charset="-128"/>
              </a:rPr>
              <a:t>National Treasury</a:t>
            </a:r>
            <a:r>
              <a:rPr lang="en-US" sz="1000" b="1" dirty="0">
                <a:solidFill>
                  <a:schemeClr val="bg1"/>
                </a:solidFill>
                <a:ea typeface="Osaka" pitchFamily="1" charset="-128"/>
              </a:rPr>
              <a:t>    |  </a:t>
            </a:r>
            <a:r>
              <a:rPr lang="en-US" sz="1000" b="1" dirty="0" smtClean="0">
                <a:solidFill>
                  <a:schemeClr val="bg1"/>
                </a:solidFill>
                <a:ea typeface="Osaka" pitchFamily="1" charset="-128"/>
              </a:rPr>
              <a:t>Jan Hattingh </a:t>
            </a:r>
            <a:r>
              <a:rPr lang="en-ZA" sz="1000" b="1" cap="all" dirty="0" smtClean="0">
                <a:solidFill>
                  <a:schemeClr val="bg1"/>
                </a:solidFill>
              </a:rPr>
              <a:t>09</a:t>
            </a:r>
            <a:r>
              <a:rPr lang="en-ZA" sz="1000" b="1" cap="all" dirty="0">
                <a:solidFill>
                  <a:schemeClr val="bg1"/>
                </a:solidFill>
              </a:rPr>
              <a:t/>
            </a:r>
            <a:br>
              <a:rPr lang="en-ZA" sz="1000" b="1" cap="all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000" b="1" dirty="0" smtClean="0">
                <a:solidFill>
                  <a:schemeClr val="bg1"/>
                </a:solidFill>
              </a:rPr>
              <a:t>09 to </a:t>
            </a:r>
            <a:r>
              <a:rPr lang="en-US" sz="1000" dirty="0" smtClean="0">
                <a:solidFill>
                  <a:schemeClr val="bg1"/>
                </a:solidFill>
                <a:ea typeface="Osaka" pitchFamily="1" charset="-128"/>
              </a:rPr>
              <a:t>11 November 2016</a:t>
            </a:r>
            <a:endParaRPr lang="en-US" sz="1000" dirty="0">
              <a:solidFill>
                <a:schemeClr val="bg1"/>
              </a:solidFill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98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en-US" dirty="0" smtClean="0"/>
              <a:t>Budget verification progress – 02 November 2016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268760"/>
            <a:ext cx="878497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6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Powerpoint Presentati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77338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2"/>
          <p:cNvSpPr>
            <a:spLocks noGrp="1" noChangeArrowheads="1"/>
          </p:cNvSpPr>
          <p:nvPr>
            <p:ph type="ctrTitle" idx="4294967295"/>
          </p:nvPr>
        </p:nvSpPr>
        <p:spPr>
          <a:xfrm>
            <a:off x="1" y="2420938"/>
            <a:ext cx="9177338" cy="1027112"/>
          </a:xfrm>
          <a:noFill/>
        </p:spPr>
        <p:txBody>
          <a:bodyPr/>
          <a:lstStyle/>
          <a:p>
            <a:pPr algn="ctr" eaLnBrk="1" hangingPunct="1"/>
            <a:r>
              <a:rPr lang="en-US" sz="3400" dirty="0" smtClean="0">
                <a:latin typeface="Arial Bold" pitchFamily="1" charset="0"/>
                <a:ea typeface="Osaka" pitchFamily="1" charset="-128"/>
              </a:rPr>
              <a:t/>
            </a:r>
            <a:br>
              <a:rPr lang="en-US" sz="3400" dirty="0" smtClean="0">
                <a:latin typeface="Arial Bold" pitchFamily="1" charset="0"/>
                <a:ea typeface="Osaka" pitchFamily="1" charset="-128"/>
              </a:rPr>
            </a:br>
            <a:r>
              <a:rPr lang="en-US" sz="3400" dirty="0" smtClean="0">
                <a:latin typeface="Arial Bold" pitchFamily="1" charset="0"/>
                <a:ea typeface="Osaka" pitchFamily="1" charset="-128"/>
              </a:rPr>
              <a:t/>
            </a:r>
            <a:br>
              <a:rPr lang="en-US" sz="3400" dirty="0" smtClean="0">
                <a:latin typeface="Arial Bold" pitchFamily="1" charset="0"/>
                <a:ea typeface="Osaka" pitchFamily="1" charset="-128"/>
              </a:rPr>
            </a:br>
            <a:r>
              <a:rPr lang="en-US" sz="3400" dirty="0" smtClean="0">
                <a:latin typeface="Arial Bold" pitchFamily="1" charset="0"/>
                <a:ea typeface="Osaka" pitchFamily="1" charset="-128"/>
              </a:rPr>
              <a:t>Where does </a:t>
            </a:r>
            <a:r>
              <a:rPr lang="en-US" sz="3400" i="1" dirty="0" err="1" smtClean="0">
                <a:latin typeface="Arial Bold" pitchFamily="1" charset="0"/>
                <a:ea typeface="Osaka" pitchFamily="1" charset="-128"/>
              </a:rPr>
              <a:t>m</a:t>
            </a:r>
            <a:r>
              <a:rPr lang="en-US" sz="3400" dirty="0" err="1" smtClean="0">
                <a:latin typeface="Arial Bold" pitchFamily="1" charset="0"/>
                <a:ea typeface="Osaka" pitchFamily="1" charset="-128"/>
              </a:rPr>
              <a:t>SCOA</a:t>
            </a:r>
            <a:r>
              <a:rPr lang="en-US" sz="3400" dirty="0" smtClean="0">
                <a:latin typeface="Arial Bold" pitchFamily="1" charset="0"/>
                <a:ea typeface="Osaka" pitchFamily="1" charset="-128"/>
              </a:rPr>
              <a:t> fit in?</a:t>
            </a:r>
            <a:r>
              <a:rPr lang="en-US" sz="2800" dirty="0" smtClean="0">
                <a:latin typeface="Arial Bold" pitchFamily="1" charset="0"/>
                <a:ea typeface="Osaka" pitchFamily="1" charset="-128"/>
              </a:rPr>
              <a:t/>
            </a:r>
            <a:br>
              <a:rPr lang="en-US" sz="2800" dirty="0" smtClean="0">
                <a:latin typeface="Arial Bold" pitchFamily="1" charset="0"/>
                <a:ea typeface="Osaka" pitchFamily="1" charset="-128"/>
              </a:rPr>
            </a:br>
            <a:r>
              <a:rPr lang="en-US" sz="2800" dirty="0" smtClean="0">
                <a:latin typeface="Arial Bold" pitchFamily="1" charset="0"/>
                <a:ea typeface="Osaka" pitchFamily="1" charset="-128"/>
              </a:rPr>
              <a:t/>
            </a:r>
            <a:br>
              <a:rPr lang="en-US" sz="2800" dirty="0" smtClean="0">
                <a:latin typeface="Arial Bold" pitchFamily="1" charset="0"/>
                <a:ea typeface="Osaka" pitchFamily="1" charset="-128"/>
              </a:rPr>
            </a:br>
            <a:r>
              <a:rPr lang="en-US" sz="2800" dirty="0" smtClean="0">
                <a:latin typeface="Arial Bold" pitchFamily="1" charset="0"/>
                <a:ea typeface="Osaka" pitchFamily="1" charset="-128"/>
              </a:rPr>
              <a:t>  </a:t>
            </a:r>
            <a:r>
              <a:rPr lang="en-US" sz="3400" dirty="0" smtClean="0">
                <a:latin typeface="Arial Bold" pitchFamily="1" charset="0"/>
                <a:ea typeface="Osaka" pitchFamily="1" charset="-128"/>
              </a:rPr>
              <a:t/>
            </a:r>
            <a:br>
              <a:rPr lang="en-US" sz="3400" dirty="0" smtClean="0">
                <a:latin typeface="Arial Bold" pitchFamily="1" charset="0"/>
                <a:ea typeface="Osaka" pitchFamily="1" charset="-128"/>
              </a:rPr>
            </a:br>
            <a:endParaRPr lang="en-US" sz="2800" dirty="0" smtClean="0">
              <a:latin typeface="Arial Bold" pitchFamily="1" charset="0"/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01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en-ZA" altLang="en-US" i="1" dirty="0" err="1" smtClean="0"/>
              <a:t>m</a:t>
            </a:r>
            <a:r>
              <a:rPr lang="en-ZA" altLang="en-US" dirty="0" err="1" smtClean="0"/>
              <a:t>SCOA</a:t>
            </a:r>
            <a:r>
              <a:rPr lang="en-ZA" altLang="en-US" dirty="0" smtClean="0"/>
              <a:t> in the broader FM landscape 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AC12AA-646A-41E5-913F-AE93999BD7D3}" type="slidenum">
              <a:rPr lang="en-US" altLang="en-US" sz="1000">
                <a:solidFill>
                  <a:srgbClr val="808080"/>
                </a:solidFill>
                <a:latin typeface="Arial Bold Italic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b="0">
              <a:solidFill>
                <a:srgbClr val="000000"/>
              </a:solidFill>
            </a:endParaRPr>
          </a:p>
        </p:txBody>
      </p:sp>
      <p:graphicFrame>
        <p:nvGraphicFramePr>
          <p:cNvPr id="35844" name="Object 7"/>
          <p:cNvGraphicFramePr>
            <a:graphicFrameLocks noChangeAspect="1"/>
          </p:cNvGraphicFramePr>
          <p:nvPr/>
        </p:nvGraphicFramePr>
        <p:xfrm>
          <a:off x="468314" y="1196975"/>
          <a:ext cx="813593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Visio" r:id="rId3" imgW="6978785" imgH="3945237" progId="">
                  <p:embed/>
                </p:oleObj>
              </mc:Choice>
              <mc:Fallback>
                <p:oleObj name="Visio" r:id="rId3" imgW="6978785" imgH="39452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4" y="1196975"/>
                        <a:ext cx="813593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179399" y="5080040"/>
            <a:ext cx="8785225" cy="1661993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700" i="1" dirty="0" err="1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m</a:t>
            </a:r>
            <a:r>
              <a:rPr lang="en-GB" altLang="en-US" sz="1700" dirty="0" err="1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SCOA</a:t>
            </a:r>
            <a:r>
              <a:rPr lang="en-GB" altLang="en-US" sz="1700" dirty="0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 represents the detailed, or posting-level, accounts which financial practitioners would use to capture transactions in the financial systems. </a:t>
            </a:r>
            <a:r>
              <a:rPr lang="en-GB" altLang="en-US" sz="1700" b="1" dirty="0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The </a:t>
            </a:r>
            <a:r>
              <a:rPr lang="en-GB" altLang="en-US" sz="1700" b="1" i="1" dirty="0" err="1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m</a:t>
            </a:r>
            <a:r>
              <a:rPr lang="en-GB" altLang="en-US" sz="1700" b="1" dirty="0" err="1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SCOA</a:t>
            </a:r>
            <a:r>
              <a:rPr lang="en-GB" altLang="en-US" sz="1700" b="1" dirty="0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 data structure is then used to compile both budgets and financial statements.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700" dirty="0" smtClean="0">
              <a:solidFill>
                <a:srgbClr val="000000"/>
              </a:solidFill>
              <a:latin typeface="Arial Narrow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700" dirty="0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Budgets and actual financial transactions are captured in the municipality’s financial system, across all of the segments of </a:t>
            </a:r>
            <a:r>
              <a:rPr lang="en-GB" altLang="en-US" sz="1700" i="1" dirty="0" err="1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m</a:t>
            </a:r>
            <a:r>
              <a:rPr lang="en-GB" altLang="en-US" sz="1700" dirty="0" err="1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SCOA</a:t>
            </a:r>
            <a:r>
              <a:rPr lang="en-GB" altLang="en-US" sz="1700" dirty="0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; facilitating a direct comparison of budget versus actual spending.</a:t>
            </a:r>
            <a:endParaRPr lang="en-ZA" altLang="en-US" sz="1700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5846" name="Oval 1"/>
          <p:cNvSpPr>
            <a:spLocks noChangeArrowheads="1"/>
          </p:cNvSpPr>
          <p:nvPr/>
        </p:nvSpPr>
        <p:spPr bwMode="auto">
          <a:xfrm>
            <a:off x="5436113" y="1484784"/>
            <a:ext cx="3528517" cy="2880320"/>
          </a:xfrm>
          <a:prstGeom prst="ellipse">
            <a:avLst/>
          </a:prstGeom>
          <a:solidFill>
            <a:srgbClr val="FF0000"/>
          </a:solid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4800" b="1" i="1" dirty="0" err="1" smtClean="0">
                <a:solidFill>
                  <a:srgbClr val="000000"/>
                </a:solidFill>
                <a:ea typeface="MS PGothic" pitchFamily="34" charset="-128"/>
              </a:rPr>
              <a:t>m</a:t>
            </a:r>
            <a:r>
              <a:rPr lang="en-ZA" altLang="en-US" sz="4800" b="1" dirty="0" err="1" smtClean="0">
                <a:solidFill>
                  <a:srgbClr val="000000"/>
                </a:solidFill>
                <a:ea typeface="MS PGothic" pitchFamily="34" charset="-128"/>
              </a:rPr>
              <a:t>SCOA</a:t>
            </a:r>
            <a:endParaRPr lang="en-ZA" altLang="en-US" sz="4800" b="1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307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1738"/>
          </a:xfrm>
        </p:spPr>
        <p:txBody>
          <a:bodyPr/>
          <a:lstStyle/>
          <a:p>
            <a:r>
              <a:rPr lang="en-ZA" altLang="en-US" dirty="0" smtClean="0"/>
              <a:t>What Segments are Required in </a:t>
            </a:r>
            <a:r>
              <a:rPr lang="en-ZA" altLang="en-US" i="1" dirty="0" err="1" smtClean="0"/>
              <a:t>m</a:t>
            </a:r>
            <a:r>
              <a:rPr lang="en-ZA" altLang="en-US" dirty="0" err="1" smtClean="0"/>
              <a:t>SCOA</a:t>
            </a:r>
            <a:r>
              <a:rPr lang="en-ZA" altLang="en-US" dirty="0" smtClean="0"/>
              <a:t> and where do they come from?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B6E800A-8548-48F4-8DBD-4B78FAF4A1F7}" type="slidenum">
              <a:rPr lang="en-US" altLang="en-US" sz="1000">
                <a:solidFill>
                  <a:srgbClr val="808080"/>
                </a:solidFill>
                <a:latin typeface="Arial Bold Italic" pitchFamily="34" charset="0"/>
                <a:ea typeface="Osaka"/>
              </a:rPr>
              <a:pPr/>
              <a:t>13</a:t>
            </a:fld>
            <a:endParaRPr lang="en-US" altLang="en-US" sz="1000" b="0">
              <a:solidFill>
                <a:srgbClr val="000000"/>
              </a:solidFill>
              <a:ea typeface="Osak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70" y="2725738"/>
            <a:ext cx="326866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21020" y="1239872"/>
            <a:ext cx="2405063" cy="1323439"/>
          </a:xfrm>
          <a:prstGeom prst="rect">
            <a:avLst/>
          </a:prstGeom>
          <a:noFill/>
          <a:ln w="9525">
            <a:solidFill>
              <a:srgbClr val="FCFB6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600" b="1" dirty="0" smtClean="0">
                <a:solidFill>
                  <a:srgbClr val="000000"/>
                </a:solidFill>
                <a:ea typeface="MS PGothic" pitchFamily="34" charset="-128"/>
              </a:rPr>
              <a:t>Project: DCOG </a:t>
            </a:r>
            <a:r>
              <a:rPr lang="en-ZA" altLang="en-US" sz="1600" dirty="0" smtClean="0">
                <a:solidFill>
                  <a:srgbClr val="000000"/>
                </a:solidFill>
                <a:ea typeface="MS PGothic" pitchFamily="34" charset="-128"/>
              </a:rPr>
              <a:t>This segment is to ensure that all projects in the IDP is aligned to budgets.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653088" y="1265258"/>
            <a:ext cx="3060700" cy="1077218"/>
          </a:xfrm>
          <a:prstGeom prst="rect">
            <a:avLst/>
          </a:prstGeom>
          <a:noFill/>
          <a:ln w="9525">
            <a:solidFill>
              <a:srgbClr val="4FCB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600" b="1" smtClean="0">
                <a:solidFill>
                  <a:srgbClr val="000000"/>
                </a:solidFill>
                <a:ea typeface="MS PGothic" pitchFamily="34" charset="-128"/>
              </a:rPr>
              <a:t>Function: </a:t>
            </a:r>
            <a:r>
              <a:rPr lang="en-ZA" altLang="en-US" sz="1600" smtClean="0">
                <a:solidFill>
                  <a:srgbClr val="000000"/>
                </a:solidFill>
                <a:ea typeface="MS PGothic" pitchFamily="34" charset="-128"/>
              </a:rPr>
              <a:t>Here we align with the IMF, GFS, Constitution and Municipal Structures act to “Departments and Votes”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64220" y="2973388"/>
            <a:ext cx="3252787" cy="1569660"/>
          </a:xfrm>
          <a:prstGeom prst="rect">
            <a:avLst/>
          </a:prstGeom>
          <a:noFill/>
          <a:ln w="9525">
            <a:solidFill>
              <a:srgbClr val="E154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600" b="1" smtClean="0">
                <a:solidFill>
                  <a:srgbClr val="000000"/>
                </a:solidFill>
                <a:ea typeface="MS PGothic" pitchFamily="34" charset="-128"/>
              </a:rPr>
              <a:t>Item: ASB / OAG  </a:t>
            </a:r>
            <a:r>
              <a:rPr lang="en-ZA" altLang="en-US" sz="1600" smtClean="0">
                <a:solidFill>
                  <a:srgbClr val="000000"/>
                </a:solidFill>
                <a:ea typeface="MS PGothic" pitchFamily="34" charset="-128"/>
              </a:rPr>
              <a:t>This is the Accountants segment and is informed by GRAP, IFRS and accounting standards. All financial reporting and reconciliations happen in this segment.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359275" y="4957764"/>
            <a:ext cx="4105275" cy="1569660"/>
          </a:xfrm>
          <a:prstGeom prst="rect">
            <a:avLst/>
          </a:prstGeom>
          <a:noFill/>
          <a:ln w="9525">
            <a:solidFill>
              <a:srgbClr val="7B7B7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600" b="1" smtClean="0">
                <a:solidFill>
                  <a:srgbClr val="000000"/>
                </a:solidFill>
                <a:ea typeface="MS PGothic" pitchFamily="34" charset="-128"/>
              </a:rPr>
              <a:t>Fund:  Budget Office </a:t>
            </a:r>
            <a:r>
              <a:rPr lang="en-ZA" altLang="en-US" sz="1600" smtClean="0">
                <a:solidFill>
                  <a:srgbClr val="000000"/>
                </a:solidFill>
                <a:ea typeface="MS PGothic" pitchFamily="34" charset="-128"/>
              </a:rPr>
              <a:t>National and Provincial Government are on Modified cash and Local government “Item are on Accrual” Here we align to Payments and receipts and in essence achieve cash flow here.</a:t>
            </a:r>
            <a:endParaRPr lang="en-ZA" altLang="en-US" sz="1600" b="1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370" y="4987946"/>
            <a:ext cx="3595687" cy="1077218"/>
          </a:xfrm>
          <a:prstGeom prst="rect">
            <a:avLst/>
          </a:prstGeom>
          <a:noFill/>
          <a:ln w="9525">
            <a:solidFill>
              <a:srgbClr val="A47C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600" b="1" smtClean="0">
                <a:solidFill>
                  <a:srgbClr val="000000"/>
                </a:solidFill>
                <a:ea typeface="MS PGothic" pitchFamily="34" charset="-128"/>
              </a:rPr>
              <a:t>Region: </a:t>
            </a:r>
            <a:r>
              <a:rPr lang="en-ZA" altLang="en-US" sz="1600" smtClean="0">
                <a:solidFill>
                  <a:srgbClr val="000000"/>
                </a:solidFill>
                <a:ea typeface="MS PGothic" pitchFamily="34" charset="-128"/>
              </a:rPr>
              <a:t>Communities need to feel and see delivery, Only through planning and physical delivery can this be communicated effectively.</a:t>
            </a:r>
            <a:endParaRPr lang="en-ZA" altLang="en-US" sz="1600" b="1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6371" y="2938470"/>
            <a:ext cx="2682875" cy="1815882"/>
          </a:xfrm>
          <a:prstGeom prst="rect">
            <a:avLst/>
          </a:prstGeom>
          <a:noFill/>
          <a:ln w="9525">
            <a:solidFill>
              <a:srgbClr val="11F9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600" b="1" smtClean="0">
                <a:solidFill>
                  <a:srgbClr val="000000"/>
                </a:solidFill>
                <a:ea typeface="MS PGothic" pitchFamily="34" charset="-128"/>
              </a:rPr>
              <a:t>Costing: </a:t>
            </a:r>
            <a:r>
              <a:rPr lang="en-ZA" altLang="en-US" sz="1600" smtClean="0">
                <a:solidFill>
                  <a:srgbClr val="000000"/>
                </a:solidFill>
                <a:ea typeface="MS PGothic" pitchFamily="34" charset="-128"/>
              </a:rPr>
              <a:t>Management Accountants / Tariff modelling . The PSD acknowledge a gradual approach I.E Administrative functions to Commercial services will suffice.  </a:t>
            </a:r>
          </a:p>
        </p:txBody>
      </p:sp>
      <p:sp>
        <p:nvSpPr>
          <p:cNvPr id="36875" name="TextBox 23"/>
          <p:cNvSpPr txBox="1">
            <a:spLocks noChangeArrowheads="1"/>
          </p:cNvSpPr>
          <p:nvPr/>
        </p:nvSpPr>
        <p:spPr bwMode="auto">
          <a:xfrm>
            <a:off x="3590945" y="215903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ZA" altLang="en-US" sz="24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6223" y="1201741"/>
            <a:ext cx="2503487" cy="1569660"/>
          </a:xfrm>
          <a:prstGeom prst="rect">
            <a:avLst/>
          </a:prstGeom>
          <a:noFill/>
          <a:ln w="9525">
            <a:solidFill>
              <a:srgbClr val="FF24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600" b="1" dirty="0" smtClean="0">
                <a:solidFill>
                  <a:srgbClr val="000000"/>
                </a:solidFill>
                <a:ea typeface="MS PGothic" pitchFamily="34" charset="-128"/>
              </a:rPr>
              <a:t>Municipal Standard Classification: </a:t>
            </a:r>
            <a:r>
              <a:rPr lang="en-ZA" altLang="en-US" sz="1600" dirty="0" smtClean="0">
                <a:solidFill>
                  <a:srgbClr val="000000"/>
                </a:solidFill>
                <a:ea typeface="MS PGothic" pitchFamily="34" charset="-128"/>
              </a:rPr>
              <a:t>MSC is a non regulated segment and will probably still represent the MFMA vote. </a:t>
            </a:r>
            <a:endParaRPr lang="en-ZA" altLang="en-US" sz="1600" b="1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cxnSp>
        <p:nvCxnSpPr>
          <p:cNvPr id="5" name="Straight Connector 4"/>
          <p:cNvCxnSpPr>
            <a:cxnSpLocks noChangeShapeType="1"/>
            <a:stCxn id="6" idx="0"/>
            <a:endCxn id="18" idx="2"/>
          </p:cNvCxnSpPr>
          <p:nvPr/>
        </p:nvCxnSpPr>
        <p:spPr bwMode="auto">
          <a:xfrm flipH="1" flipV="1">
            <a:off x="4123552" y="2563311"/>
            <a:ext cx="6350" cy="162427"/>
          </a:xfrm>
          <a:prstGeom prst="line">
            <a:avLst/>
          </a:prstGeom>
          <a:noFill/>
          <a:ln w="9525" algn="ctr">
            <a:solidFill>
              <a:srgbClr val="FFFF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4932383" y="2341563"/>
            <a:ext cx="720725" cy="596900"/>
          </a:xfrm>
          <a:prstGeom prst="line">
            <a:avLst/>
          </a:prstGeom>
          <a:noFill/>
          <a:ln w="9525" algn="ctr">
            <a:solidFill>
              <a:srgbClr val="4DCD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5435620" y="3530602"/>
            <a:ext cx="328613" cy="3175"/>
          </a:xfrm>
          <a:prstGeom prst="line">
            <a:avLst/>
          </a:prstGeom>
          <a:noFill/>
          <a:ln w="9525" algn="ctr">
            <a:solidFill>
              <a:srgbClr val="EB5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  <a:endCxn id="21" idx="0"/>
          </p:cNvCxnSpPr>
          <p:nvPr/>
        </p:nvCxnSpPr>
        <p:spPr bwMode="auto">
          <a:xfrm>
            <a:off x="4932363" y="4292602"/>
            <a:ext cx="1479550" cy="665162"/>
          </a:xfrm>
          <a:prstGeom prst="line">
            <a:avLst/>
          </a:prstGeom>
          <a:noFill/>
          <a:ln w="9525" algn="ctr">
            <a:solidFill>
              <a:srgbClr val="7A7A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H="1">
            <a:off x="3155950" y="4292600"/>
            <a:ext cx="217488" cy="679450"/>
          </a:xfrm>
          <a:prstGeom prst="line">
            <a:avLst/>
          </a:prstGeom>
          <a:noFill/>
          <a:ln w="9525" algn="ctr">
            <a:solidFill>
              <a:srgbClr val="D399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H="1" flipV="1">
            <a:off x="2789238" y="3643319"/>
            <a:ext cx="214312" cy="1587"/>
          </a:xfrm>
          <a:prstGeom prst="line">
            <a:avLst/>
          </a:prstGeom>
          <a:noFill/>
          <a:ln w="9525" algn="ctr">
            <a:solidFill>
              <a:srgbClr val="10F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H="1" flipV="1">
            <a:off x="2679702" y="2640053"/>
            <a:ext cx="584200" cy="333375"/>
          </a:xfrm>
          <a:prstGeom prst="line">
            <a:avLst/>
          </a:prstGeom>
          <a:noFill/>
          <a:ln w="9525" algn="ctr">
            <a:solidFill>
              <a:srgbClr val="FF24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1044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Powerpoint Presentati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77338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533418" y="3140081"/>
            <a:ext cx="7940675" cy="1027113"/>
          </a:xfrm>
          <a:noFill/>
        </p:spPr>
        <p:txBody>
          <a:bodyPr/>
          <a:lstStyle/>
          <a:p>
            <a:pPr algn="r" eaLnBrk="1" hangingPunct="1"/>
            <a:r>
              <a:rPr lang="en-US" sz="3200" b="1" dirty="0" smtClean="0"/>
              <a:t>Municipal Money and </a:t>
            </a:r>
            <a:br>
              <a:rPr lang="en-US" sz="3200" b="1" dirty="0" smtClean="0"/>
            </a:br>
            <a:r>
              <a:rPr lang="en-US" sz="3200" b="1" dirty="0" smtClean="0"/>
              <a:t>Financial Management Reforms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3897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en-US" dirty="0" smtClean="0"/>
              <a:t>“Municipal Money”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SALGA welcomed the Minister of Finance’s announcement of the launch of the “Municipal Money” website. MPs asked several questions about the accessibility and accuracy of the data on the site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1B6B-1B6B-4A34-AC50-E5E75E973886}" type="slidenum">
              <a:rPr lang="en-US" smtClean="0"/>
              <a:pPr>
                <a:defRPr/>
              </a:pPr>
              <a:t>15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91" y="2996970"/>
            <a:ext cx="390842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5089803"/>
            <a:ext cx="403244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9" y="3217572"/>
            <a:ext cx="4248472" cy="32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322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38043D-59F1-4900-9179-56CA077F9269}" type="slidenum">
              <a:rPr lang="en-GB" altLang="en-US" sz="1400" b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b="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406940"/>
            <a:ext cx="7772400" cy="1362075"/>
          </a:xfrm>
        </p:spPr>
        <p:txBody>
          <a:bodyPr/>
          <a:lstStyle/>
          <a:p>
            <a:r>
              <a:rPr lang="en-ZA" altLang="en-US" sz="3200" smtClean="0">
                <a:latin typeface="Arial" pitchFamily="34" charset="0"/>
              </a:rPr>
              <a:t>Broad Observations</a:t>
            </a:r>
            <a:endParaRPr lang="en-GB" altLang="en-US" sz="3200" smtClean="0">
              <a:latin typeface="Arial" pitchFamily="34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4744"/>
            <a:ext cx="9144000" cy="558958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ZA" dirty="0" smtClean="0"/>
              <a:t>In the 2016 Budget Speech the Minister of Finance said:</a:t>
            </a:r>
          </a:p>
          <a:p>
            <a:pPr marL="400050" lvl="1" indent="0">
              <a:spcBef>
                <a:spcPts val="0"/>
              </a:spcBef>
              <a:buFontTx/>
              <a:buNone/>
              <a:defRPr/>
            </a:pPr>
            <a:endParaRPr lang="en-US" sz="1000" i="1" dirty="0" smtClean="0"/>
          </a:p>
          <a:p>
            <a:pPr marL="400050" lvl="1" indent="0">
              <a:spcBef>
                <a:spcPts val="0"/>
              </a:spcBef>
              <a:buFontTx/>
              <a:buNone/>
              <a:defRPr/>
            </a:pPr>
            <a:r>
              <a:rPr lang="en-US" i="1" dirty="0" smtClean="0"/>
              <a:t>“</a:t>
            </a:r>
            <a:r>
              <a:rPr lang="en-US" i="1" dirty="0"/>
              <a:t>This year brings our fourth fully democratic local government elections. In recognition of this, the National Treasury will launch a data portal to provide all stakeholders with comparable, verified information on municipal financial and non-financial performance. I hope this will further stimulate citizen involvement in local governance</a:t>
            </a:r>
            <a:r>
              <a:rPr lang="en-US" i="1" dirty="0" smtClean="0"/>
              <a:t>.”</a:t>
            </a:r>
            <a:endParaRPr lang="en-US" i="1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  <a:p>
            <a:pPr lvl="0">
              <a:spcBef>
                <a:spcPts val="0"/>
              </a:spcBef>
            </a:pPr>
            <a:r>
              <a:rPr lang="en-ZA" altLang="en-US" u="sng" dirty="0" smtClean="0">
                <a:solidFill>
                  <a:srgbClr val="000000"/>
                </a:solidFill>
                <a:hlinkClick r:id="rId2"/>
              </a:rPr>
              <a:t>www.municipalmoney.gov.za</a:t>
            </a:r>
            <a:r>
              <a:rPr lang="en-ZA" altLang="en-US" dirty="0" smtClean="0">
                <a:solidFill>
                  <a:srgbClr val="000000"/>
                </a:solidFill>
              </a:rPr>
              <a:t> went live on 26 October 2016</a:t>
            </a:r>
            <a:endParaRPr lang="en-ZA" alt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ZA" dirty="0" smtClean="0"/>
          </a:p>
          <a:p>
            <a:pPr>
              <a:spcBef>
                <a:spcPts val="0"/>
              </a:spcBef>
              <a:defRPr/>
            </a:pPr>
            <a:r>
              <a:rPr lang="en-ZA" dirty="0" smtClean="0"/>
              <a:t>Government </a:t>
            </a:r>
            <a:r>
              <a:rPr lang="en-ZA" dirty="0"/>
              <a:t>budgets </a:t>
            </a:r>
            <a:r>
              <a:rPr lang="en-ZA" dirty="0" smtClean="0"/>
              <a:t>are a blueprint </a:t>
            </a:r>
            <a:r>
              <a:rPr lang="en-ZA" dirty="0"/>
              <a:t>for how public resources are going to be spent </a:t>
            </a:r>
            <a:r>
              <a:rPr lang="en-ZA" dirty="0" smtClean="0"/>
              <a:t>and budget </a:t>
            </a:r>
            <a:r>
              <a:rPr lang="en-ZA" dirty="0"/>
              <a:t>information should be transparent and accessible for people to understand how </a:t>
            </a:r>
            <a:r>
              <a:rPr lang="en-ZA" dirty="0" smtClean="0"/>
              <a:t>public funds </a:t>
            </a:r>
            <a:r>
              <a:rPr lang="en-ZA" dirty="0"/>
              <a:t>will be </a:t>
            </a:r>
            <a:r>
              <a:rPr lang="en-ZA" dirty="0" smtClean="0"/>
              <a:t>used</a:t>
            </a:r>
          </a:p>
          <a:p>
            <a:pPr>
              <a:spcBef>
                <a:spcPts val="0"/>
              </a:spcBef>
              <a:defRPr/>
            </a:pPr>
            <a:endParaRPr lang="en-ZA" dirty="0"/>
          </a:p>
          <a:p>
            <a:pPr>
              <a:spcBef>
                <a:spcPts val="0"/>
              </a:spcBef>
              <a:defRPr/>
            </a:pPr>
            <a:r>
              <a:rPr lang="en-ZA" dirty="0"/>
              <a:t>National Treasury is a founding member of the Open Government </a:t>
            </a:r>
            <a:r>
              <a:rPr lang="en-ZA" dirty="0" smtClean="0"/>
              <a:t>Partnership which strives </a:t>
            </a:r>
            <a:r>
              <a:rPr lang="en-ZA" dirty="0"/>
              <a:t>for transparency and </a:t>
            </a:r>
            <a:r>
              <a:rPr lang="en-ZA" dirty="0" smtClean="0"/>
              <a:t>informed public participation in government processes</a:t>
            </a:r>
            <a:endParaRPr lang="en-ZA" dirty="0"/>
          </a:p>
          <a:p>
            <a:pPr>
              <a:spcBef>
                <a:spcPts val="0"/>
              </a:spcBef>
              <a:defRPr/>
            </a:pPr>
            <a:endParaRPr lang="en-ZA" sz="1800" dirty="0" smtClean="0"/>
          </a:p>
          <a:p>
            <a:pPr marL="571500" indent="-457200">
              <a:spcBef>
                <a:spcPts val="0"/>
              </a:spcBef>
              <a:defRPr/>
            </a:pPr>
            <a:endParaRPr lang="en-ZA" b="1" dirty="0"/>
          </a:p>
          <a:p>
            <a:pPr marL="1371600" lvl="2" indent="-457200">
              <a:spcBef>
                <a:spcPts val="0"/>
              </a:spcBef>
              <a:defRPr/>
            </a:pPr>
            <a:endParaRPr lang="en-ZA" sz="1800" dirty="0" smtClean="0"/>
          </a:p>
          <a:p>
            <a:pPr marL="609600" indent="-609600">
              <a:spcBef>
                <a:spcPts val="1200"/>
              </a:spcBef>
              <a:defRPr/>
            </a:pPr>
            <a:endParaRPr lang="en-ZA" sz="1800" dirty="0" smtClean="0"/>
          </a:p>
        </p:txBody>
      </p:sp>
      <p:sp>
        <p:nvSpPr>
          <p:cNvPr id="2150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FFFFFF"/>
                </a:solidFill>
                <a:ea typeface="+mj-ea"/>
              </a:rPr>
              <a:t>Background of Municipal Money</a:t>
            </a:r>
            <a:endParaRPr lang="en-US" altLang="en-US" sz="2400" b="1" dirty="0">
              <a:solidFill>
                <a:srgbClr val="FFFFFF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58879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980"/>
            <a:ext cx="9144000" cy="1052513"/>
          </a:xfrm>
        </p:spPr>
        <p:txBody>
          <a:bodyPr/>
          <a:lstStyle/>
          <a:p>
            <a:pPr>
              <a:defRPr/>
            </a:pPr>
            <a:r>
              <a:rPr lang="en-US" sz="3200" b="1" kern="1200" dirty="0" smtClean="0">
                <a:latin typeface="Arial" pitchFamily="34" charset="0"/>
              </a:rPr>
              <a:t>Content of Municipal Money</a:t>
            </a:r>
            <a:endParaRPr lang="en-US" sz="2800" b="1" kern="1200" dirty="0">
              <a:latin typeface="Arial" pitchFamily="34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B84BF-463F-4EE2-B196-A74F015EE303}" type="slidenum">
              <a:rPr lang="en-US" altLang="en-US" sz="1000">
                <a:solidFill>
                  <a:srgbClr val="808080"/>
                </a:solidFill>
                <a:latin typeface="Arial Bold Italic" pitchFamily="34" charset="0"/>
                <a:ea typeface="MS PGothic" pitchFamily="34" charset="-128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b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124748"/>
            <a:ext cx="91440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5988">
              <a:lnSpc>
                <a:spcPct val="80000"/>
              </a:lnSpc>
              <a:spcBef>
                <a:spcPts val="1200"/>
              </a:spcBef>
              <a:defRPr/>
            </a:pPr>
            <a:r>
              <a:rPr lang="en-ZA" sz="2000" b="1" kern="0" dirty="0" smtClean="0">
                <a:solidFill>
                  <a:srgbClr val="000000"/>
                </a:solidFill>
                <a:ea typeface="ＭＳ Ｐゴシック" pitchFamily="34" charset="-128"/>
              </a:rPr>
              <a:t>Data accuracy</a:t>
            </a:r>
          </a:p>
          <a:p>
            <a:pPr marL="342900" indent="-342900" defTabSz="915988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ZA" sz="2000" kern="0" dirty="0" smtClean="0">
                <a:solidFill>
                  <a:srgbClr val="000000"/>
                </a:solidFill>
                <a:ea typeface="ＭＳ Ｐゴシック" pitchFamily="34" charset="-128"/>
              </a:rPr>
              <a:t>Data </a:t>
            </a:r>
            <a:r>
              <a:rPr lang="en-ZA" sz="2000" kern="0" dirty="0">
                <a:solidFill>
                  <a:srgbClr val="000000"/>
                </a:solidFill>
                <a:ea typeface="ＭＳ Ｐゴシック" pitchFamily="34" charset="-128"/>
              </a:rPr>
              <a:t>is up to date and is based on the submissions of municipalities to the </a:t>
            </a:r>
            <a:r>
              <a:rPr lang="en-ZA" sz="2000" kern="0" dirty="0" smtClean="0">
                <a:solidFill>
                  <a:srgbClr val="000000"/>
                </a:solidFill>
                <a:ea typeface="ＭＳ Ｐゴシック" pitchFamily="34" charset="-128"/>
              </a:rPr>
              <a:t>Local Government Database and Reporting System </a:t>
            </a:r>
            <a:r>
              <a:rPr lang="en-ZA" sz="2000" kern="0" dirty="0" smtClean="0">
                <a:ea typeface="ＭＳ Ｐゴシック" pitchFamily="34" charset="-128"/>
              </a:rPr>
              <a:t>(</a:t>
            </a:r>
            <a:r>
              <a:rPr lang="en-US" sz="2000" kern="0" dirty="0">
                <a:ea typeface="ＭＳ Ｐゴシック" pitchFamily="34" charset="-128"/>
              </a:rPr>
              <a:t>Local Government Database and Reporting System</a:t>
            </a:r>
            <a:r>
              <a:rPr lang="en-ZA" sz="2000" kern="0" dirty="0" smtClean="0">
                <a:ea typeface="ＭＳ Ｐゴシック" pitchFamily="34" charset="-128"/>
              </a:rPr>
              <a:t>). </a:t>
            </a:r>
            <a:r>
              <a:rPr lang="en-ZA" sz="2000" kern="0" dirty="0" smtClean="0">
                <a:solidFill>
                  <a:srgbClr val="000000"/>
                </a:solidFill>
                <a:ea typeface="ＭＳ Ｐゴシック" pitchFamily="34" charset="-128"/>
              </a:rPr>
              <a:t>It </a:t>
            </a:r>
            <a:r>
              <a:rPr lang="en-ZA" sz="2000" kern="0" dirty="0">
                <a:solidFill>
                  <a:srgbClr val="000000"/>
                </a:solidFill>
                <a:ea typeface="ＭＳ Ｐゴシック" pitchFamily="34" charset="-128"/>
              </a:rPr>
              <a:t>is based on the quarterly Section 71 publications and the latest audit outcomes</a:t>
            </a:r>
          </a:p>
          <a:p>
            <a:pPr marL="342900" indent="-342900" defTabSz="915988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ZA" sz="2000" kern="0" dirty="0">
                <a:solidFill>
                  <a:srgbClr val="000000"/>
                </a:solidFill>
                <a:ea typeface="ＭＳ Ｐゴシック" pitchFamily="34" charset="-128"/>
              </a:rPr>
              <a:t>Municipal Money </a:t>
            </a:r>
            <a:r>
              <a:rPr lang="en-ZA" sz="2000" kern="0" dirty="0" smtClean="0">
                <a:solidFill>
                  <a:srgbClr val="000000"/>
                </a:solidFill>
                <a:ea typeface="ＭＳ Ｐゴシック" pitchFamily="34" charset="-128"/>
              </a:rPr>
              <a:t>will be </a:t>
            </a:r>
            <a:r>
              <a:rPr lang="en-ZA" sz="2000" kern="0" dirty="0">
                <a:solidFill>
                  <a:srgbClr val="000000"/>
                </a:solidFill>
                <a:ea typeface="ＭＳ Ｐゴシック" pitchFamily="34" charset="-128"/>
              </a:rPr>
              <a:t>updated every quarter with the latest available finance </a:t>
            </a:r>
            <a:r>
              <a:rPr lang="en-ZA" sz="2000" kern="0" dirty="0" smtClean="0">
                <a:solidFill>
                  <a:srgbClr val="000000"/>
                </a:solidFill>
                <a:ea typeface="ＭＳ Ｐゴシック" pitchFamily="34" charset="-128"/>
              </a:rPr>
              <a:t>data</a:t>
            </a:r>
            <a:endParaRPr lang="en-ZA" sz="2000" kern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defTabSz="915988">
              <a:lnSpc>
                <a:spcPct val="80000"/>
              </a:lnSpc>
              <a:spcBef>
                <a:spcPts val="1200"/>
              </a:spcBef>
              <a:defRPr/>
            </a:pPr>
            <a:r>
              <a:rPr lang="en-ZA" sz="2000" b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Accessibility</a:t>
            </a:r>
          </a:p>
          <a:p>
            <a:pPr marL="342900" indent="-342900" defTabSz="915988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ZA" sz="2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Information is available 24/7 on internet and mobile devices</a:t>
            </a:r>
          </a:p>
          <a:p>
            <a:pPr marL="342900" indent="-342900" defTabSz="915988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ZA" sz="2000" kern="0" dirty="0">
                <a:solidFill>
                  <a:srgbClr val="000000"/>
                </a:solidFill>
                <a:ea typeface="ＭＳ Ｐゴシック" pitchFamily="34" charset="-128"/>
              </a:rPr>
              <a:t>It is educational and explains finances in “citizen-speak”</a:t>
            </a:r>
          </a:p>
          <a:p>
            <a:pPr marL="342900" indent="-342900" defTabSz="915988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ZA" sz="2000" kern="0" dirty="0">
                <a:solidFill>
                  <a:srgbClr val="000000"/>
                </a:solidFill>
                <a:ea typeface="ＭＳ Ｐゴシック" pitchFamily="34" charset="-128"/>
              </a:rPr>
              <a:t>It has links to the guidance on how to interpret the data </a:t>
            </a:r>
            <a:endParaRPr lang="en-ZA" sz="2000" kern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 defTabSz="915988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ZA" sz="2000" kern="0" dirty="0" smtClean="0">
                <a:solidFill>
                  <a:srgbClr val="000000"/>
                </a:solidFill>
                <a:ea typeface="ＭＳ Ｐゴシック" pitchFamily="34" charset="-128"/>
              </a:rPr>
              <a:t>It </a:t>
            </a:r>
            <a:r>
              <a:rPr lang="en-ZA" sz="2000" kern="0" dirty="0">
                <a:solidFill>
                  <a:srgbClr val="000000"/>
                </a:solidFill>
                <a:ea typeface="ＭＳ Ｐゴシック" pitchFamily="34" charset="-128"/>
              </a:rPr>
              <a:t>encourages and guides citizens on how they can get </a:t>
            </a:r>
            <a:r>
              <a:rPr lang="en-ZA" sz="2000" kern="0" dirty="0" smtClean="0">
                <a:solidFill>
                  <a:srgbClr val="000000"/>
                </a:solidFill>
                <a:ea typeface="ＭＳ Ｐゴシック" pitchFamily="34" charset="-128"/>
              </a:rPr>
              <a:t>involved in the </a:t>
            </a:r>
            <a:r>
              <a:rPr lang="en-ZA" sz="2000" kern="0" dirty="0">
                <a:solidFill>
                  <a:srgbClr val="000000"/>
                </a:solidFill>
                <a:ea typeface="ＭＳ Ｐゴシック" pitchFamily="34" charset="-128"/>
              </a:rPr>
              <a:t>Budget and Planning cycle of the municipality </a:t>
            </a:r>
            <a:endParaRPr lang="en-ZA" sz="2000" kern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 defTabSz="915988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ZA" sz="2000" kern="0" dirty="0" smtClean="0">
                <a:solidFill>
                  <a:srgbClr val="000000"/>
                </a:solidFill>
                <a:ea typeface="ＭＳ Ｐゴシック" pitchFamily="34" charset="-128"/>
              </a:rPr>
              <a:t>It </a:t>
            </a:r>
            <a:r>
              <a:rPr lang="en-ZA" sz="2000" kern="0" dirty="0">
                <a:solidFill>
                  <a:srgbClr val="000000"/>
                </a:solidFill>
                <a:ea typeface="ＭＳ Ｐゴシック" pitchFamily="34" charset="-128"/>
              </a:rPr>
              <a:t>accommodates feedback mail for queries or general </a:t>
            </a:r>
            <a:r>
              <a:rPr lang="en-ZA" sz="2000" kern="0" dirty="0" smtClean="0">
                <a:solidFill>
                  <a:srgbClr val="000000"/>
                </a:solidFill>
                <a:ea typeface="ＭＳ Ｐゴシック" pitchFamily="34" charset="-128"/>
              </a:rPr>
              <a:t>comments and collects </a:t>
            </a:r>
            <a:r>
              <a:rPr lang="en-ZA" sz="2000" kern="0" dirty="0">
                <a:solidFill>
                  <a:srgbClr val="000000"/>
                </a:solidFill>
                <a:ea typeface="ＭＳ Ｐゴシック" pitchFamily="34" charset="-128"/>
              </a:rPr>
              <a:t>statistics on the use of the open portal</a:t>
            </a:r>
          </a:p>
          <a:p>
            <a:pPr marL="342900" indent="-342900" defTabSz="915988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ZA" sz="2000" kern="0" dirty="0">
              <a:solidFill>
                <a:srgbClr val="000000"/>
              </a:solidFill>
              <a:ea typeface="+mn-ea"/>
            </a:endParaRPr>
          </a:p>
          <a:p>
            <a:pPr defTabSz="915988">
              <a:lnSpc>
                <a:spcPct val="80000"/>
              </a:lnSpc>
              <a:spcBef>
                <a:spcPts val="1200"/>
              </a:spcBef>
              <a:defRPr/>
            </a:pPr>
            <a:endParaRPr lang="en-ZA" sz="2000" kern="0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03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pPr>
              <a:defRPr/>
            </a:pPr>
            <a:r>
              <a:rPr lang="en-US" sz="2800" b="1" kern="1200" dirty="0" smtClean="0">
                <a:latin typeface="Arial" pitchFamily="34" charset="0"/>
              </a:rPr>
              <a:t>Future refinements to Municipal Money</a:t>
            </a:r>
            <a:endParaRPr lang="en-US" sz="2400" b="1" kern="1200" dirty="0">
              <a:latin typeface="Arial" pitchFamily="34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C514A-7C5C-4D41-8A94-51DCDEE559C4}" type="slidenum">
              <a:rPr lang="en-US" altLang="en-US" sz="1000">
                <a:solidFill>
                  <a:srgbClr val="808080"/>
                </a:solidFill>
                <a:latin typeface="Arial Bold Italic" pitchFamily="34" charset="0"/>
                <a:ea typeface="MS PGothic" pitchFamily="34" charset="-128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b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5060" name="Rectangle 3"/>
          <p:cNvSpPr txBox="1">
            <a:spLocks noChangeArrowheads="1"/>
          </p:cNvSpPr>
          <p:nvPr/>
        </p:nvSpPr>
        <p:spPr bwMode="auto">
          <a:xfrm>
            <a:off x="0" y="1268413"/>
            <a:ext cx="91440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ZA" altLang="en-US" dirty="0" smtClean="0">
                <a:solidFill>
                  <a:srgbClr val="000000"/>
                </a:solidFill>
                <a:ea typeface="MS PGothic" pitchFamily="34" charset="-128"/>
              </a:rPr>
              <a:t>National Treasury is committed to working with stakeholders to continuously improve the website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ZA" altLang="en-US" dirty="0" smtClean="0">
                <a:solidFill>
                  <a:srgbClr val="000000"/>
                </a:solidFill>
                <a:ea typeface="MS PGothic" pitchFamily="34" charset="-128"/>
              </a:rPr>
              <a:t>6125 people have already used the website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ZA" altLang="en-US" dirty="0" smtClean="0">
                <a:solidFill>
                  <a:srgbClr val="000000"/>
                </a:solidFill>
                <a:ea typeface="MS PGothic" pitchFamily="34" charset="-128"/>
              </a:rPr>
              <a:t>Enhancements have already been requested: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ZA" altLang="en-US" sz="1800" dirty="0">
                <a:solidFill>
                  <a:srgbClr val="000000"/>
                </a:solidFill>
                <a:latin typeface="Arial"/>
                <a:ea typeface="+mn-ea"/>
              </a:rPr>
              <a:t>Better comparative measures on tariffs and household bills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ZA" altLang="en-US" sz="1800" dirty="0">
                <a:solidFill>
                  <a:srgbClr val="000000"/>
                </a:solidFill>
                <a:latin typeface="Arial"/>
                <a:ea typeface="+mn-ea"/>
              </a:rPr>
              <a:t>Tracking of capital projects of municipalities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ZA" altLang="en-US" sz="1800" dirty="0">
                <a:solidFill>
                  <a:srgbClr val="000000"/>
                </a:solidFill>
                <a:latin typeface="Arial"/>
                <a:ea typeface="+mn-ea"/>
              </a:rPr>
              <a:t>Ward based data </a:t>
            </a:r>
          </a:p>
          <a:p>
            <a:pPr>
              <a:spcBef>
                <a:spcPts val="1200"/>
              </a:spcBef>
            </a:pPr>
            <a:r>
              <a:rPr lang="en-ZA" altLang="en-US" dirty="0" smtClean="0">
                <a:solidFill>
                  <a:srgbClr val="000000"/>
                </a:solidFill>
                <a:ea typeface="MS PGothic" pitchFamily="34" charset="-128"/>
              </a:rPr>
              <a:t>The Project Steering Committee will meet at the end of this month to discuss new focus areas based on feedback from citizens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en-ZA" altLang="en-US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endParaRPr lang="en-ZA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375286034"/>
              </p:ext>
            </p:extLst>
          </p:nvPr>
        </p:nvGraphicFramePr>
        <p:xfrm>
          <a:off x="516118" y="718480"/>
          <a:ext cx="6096000" cy="6050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8" name="Straight Connector 17"/>
          <p:cNvCxnSpPr/>
          <p:nvPr/>
        </p:nvCxnSpPr>
        <p:spPr bwMode="auto">
          <a:xfrm>
            <a:off x="459040" y="5712956"/>
            <a:ext cx="6262015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B3081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459047" y="1608988"/>
            <a:ext cx="0" cy="410397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B3081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1142984"/>
          </a:xfrm>
        </p:spPr>
        <p:txBody>
          <a:bodyPr/>
          <a:lstStyle/>
          <a:p>
            <a:pPr algn="ctr"/>
            <a:r>
              <a:rPr lang="en-US" b="1" dirty="0" smtClean="0"/>
              <a:t> </a:t>
            </a:r>
            <a:endParaRPr lang="en-ZA" b="1" dirty="0" smtClean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1151284"/>
            <a:ext cx="6572250" cy="4942012"/>
          </a:xfrm>
        </p:spPr>
        <p:txBody>
          <a:bodyPr vert="horz">
            <a:noAutofit/>
          </a:bodyPr>
          <a:lstStyle/>
          <a:p>
            <a:pPr marL="0" indent="0">
              <a:lnSpc>
                <a:spcPct val="80000"/>
              </a:lnSpc>
              <a:spcBef>
                <a:spcPct val="25000"/>
              </a:spcBef>
              <a:spcAft>
                <a:spcPts val="1200"/>
              </a:spcAft>
              <a:buNone/>
              <a:defRPr/>
            </a:pPr>
            <a:r>
              <a:rPr lang="en-US" sz="1600" dirty="0"/>
              <a:t>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9541F1-E6DC-400D-B40C-1599B1AB2A7D}" type="slidenum">
              <a:rPr lang="en-US" smtClean="0">
                <a:latin typeface="Arial Bold Italic" pitchFamily="34" charset="0"/>
                <a:cs typeface="Osaka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400" b="0" dirty="0">
              <a:solidFill>
                <a:srgbClr val="000000"/>
              </a:solidFill>
              <a:latin typeface="Arial" pitchFamily="34" charset="0"/>
              <a:cs typeface="Osak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931" y="266326"/>
            <a:ext cx="8323082" cy="838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Local Government Accountability Cycle</a:t>
            </a:r>
            <a:endParaRPr lang="en-ZA" kern="0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59039" y="1608988"/>
            <a:ext cx="6262016" cy="409302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B3081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346581422"/>
              </p:ext>
            </p:extLst>
          </p:nvPr>
        </p:nvGraphicFramePr>
        <p:xfrm>
          <a:off x="63035" y="980728"/>
          <a:ext cx="7238373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5" name="Rounded Rectangle 24"/>
          <p:cNvSpPr/>
          <p:nvPr/>
        </p:nvSpPr>
        <p:spPr bwMode="auto">
          <a:xfrm>
            <a:off x="5148064" y="1268759"/>
            <a:ext cx="3744416" cy="2232249"/>
          </a:xfrm>
          <a:prstGeom prst="roundRect">
            <a:avLst/>
          </a:prstGeom>
          <a:solidFill>
            <a:srgbClr val="B3081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100" b="1" dirty="0">
                <a:solidFill>
                  <a:srgbClr val="FFFFFF"/>
                </a:solidFill>
                <a:cs typeface="Arial" pitchFamily="34" charset="0"/>
              </a:rPr>
              <a:t>The IDP determines the strategy, objectives and service delivery targets for the municipality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100" b="1" dirty="0" err="1" smtClean="0">
                <a:solidFill>
                  <a:srgbClr val="FFFFFF"/>
                </a:solidFill>
                <a:cs typeface="Arial" pitchFamily="34" charset="0"/>
              </a:rPr>
              <a:t>mSCOA</a:t>
            </a:r>
            <a:r>
              <a:rPr lang="en-ZA" sz="1100" b="1" dirty="0">
                <a:solidFill>
                  <a:srgbClr val="FFFFFF"/>
                </a:solidFill>
                <a:cs typeface="Arial" pitchFamily="34" charset="0"/>
              </a:rPr>
              <a:t>, creates the environment to enable the execution of the accountability cycle, from IDP to Annual Report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100" b="1" dirty="0" err="1" smtClean="0">
                <a:solidFill>
                  <a:srgbClr val="FFFFFF"/>
                </a:solidFill>
                <a:cs typeface="Arial" pitchFamily="34" charset="0"/>
              </a:rPr>
              <a:t>mSCOA</a:t>
            </a:r>
            <a:r>
              <a:rPr lang="en-ZA" sz="1100" b="1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ZA" sz="1100" b="1" dirty="0">
                <a:solidFill>
                  <a:srgbClr val="FFFFFF"/>
                </a:solidFill>
                <a:cs typeface="Arial" pitchFamily="34" charset="0"/>
              </a:rPr>
              <a:t>, if well implemented and managed, after future phases have been completed, will provide direct evidence in dashboard format, of the achievement of IDP strategy, objectives and service delivery targets in the </a:t>
            </a:r>
            <a:r>
              <a:rPr lang="en-ZA" sz="1100" b="1" dirty="0" smtClean="0">
                <a:solidFill>
                  <a:srgbClr val="FFFFFF"/>
                </a:solidFill>
                <a:cs typeface="Arial" pitchFamily="34" charset="0"/>
              </a:rPr>
              <a:t>municipality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1100" b="1" dirty="0" smtClean="0">
                <a:solidFill>
                  <a:srgbClr val="FFFFFF"/>
                </a:solidFill>
                <a:cs typeface="Arial" pitchFamily="34" charset="0"/>
              </a:rPr>
              <a:t>Greatly limits </a:t>
            </a:r>
            <a:r>
              <a:rPr lang="en-ZA" sz="1100" b="1" dirty="0">
                <a:solidFill>
                  <a:srgbClr val="FFFFFF"/>
                </a:solidFill>
                <a:cs typeface="Arial" pitchFamily="34" charset="0"/>
              </a:rPr>
              <a:t>greatly unauthorised expenditure. </a:t>
            </a:r>
          </a:p>
        </p:txBody>
      </p:sp>
    </p:spTree>
    <p:extLst>
      <p:ext uri="{BB962C8B-B14F-4D97-AF65-F5344CB8AC3E}">
        <p14:creationId xmlns:p14="http://schemas.microsoft.com/office/powerpoint/2010/main" val="41202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3200" dirty="0" smtClean="0"/>
              <a:t>Long-term objectives of  LG budget reform agenda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9"/>
            <a:ext cx="9144000" cy="4967287"/>
          </a:xfrm>
        </p:spPr>
        <p:txBody>
          <a:bodyPr/>
          <a:lstStyle/>
          <a:p>
            <a:pPr algn="just">
              <a:defRPr/>
            </a:pPr>
            <a:r>
              <a:rPr lang="en-US" dirty="0"/>
              <a:t>Quality local government information </a:t>
            </a:r>
            <a:r>
              <a:rPr lang="en-US" dirty="0" smtClean="0"/>
              <a:t>informing national </a:t>
            </a:r>
            <a:r>
              <a:rPr lang="en-US" dirty="0"/>
              <a:t>policy </a:t>
            </a:r>
            <a:r>
              <a:rPr lang="en-US" dirty="0" smtClean="0"/>
              <a:t>debates</a:t>
            </a:r>
          </a:p>
          <a:p>
            <a:pPr algn="just">
              <a:defRPr/>
            </a:pPr>
            <a:r>
              <a:rPr lang="en-US" dirty="0" smtClean="0"/>
              <a:t>Information </a:t>
            </a:r>
            <a:r>
              <a:rPr lang="en-US" dirty="0"/>
              <a:t>comparable across all municipalities to aid resource allocation decisions</a:t>
            </a:r>
          </a:p>
          <a:p>
            <a:pPr marL="342900" lvl="1" indent="-342900" algn="just">
              <a:lnSpc>
                <a:spcPct val="120000"/>
              </a:lnSpc>
              <a:buFontTx/>
              <a:buChar char="•"/>
              <a:defRPr/>
            </a:pPr>
            <a:r>
              <a:rPr lang="en-ZA" dirty="0" smtClean="0">
                <a:cs typeface="+mn-cs"/>
              </a:rPr>
              <a:t>Ensuring a credible </a:t>
            </a:r>
            <a:r>
              <a:rPr lang="en-ZA" dirty="0">
                <a:cs typeface="+mn-cs"/>
              </a:rPr>
              <a:t>budgeting process is a key ingredient to improving financial </a:t>
            </a:r>
            <a:r>
              <a:rPr lang="en-ZA" dirty="0" smtClean="0">
                <a:cs typeface="+mn-cs"/>
              </a:rPr>
              <a:t>management</a:t>
            </a:r>
          </a:p>
          <a:p>
            <a:pPr marL="812800" lvl="1" indent="-412750" algn="just">
              <a:lnSpc>
                <a:spcPct val="120000"/>
              </a:lnSpc>
              <a:defRPr/>
            </a:pPr>
            <a:r>
              <a:rPr lang="en-ZA" sz="1600" dirty="0" smtClean="0">
                <a:solidFill>
                  <a:srgbClr val="000000"/>
                </a:solidFill>
              </a:rPr>
              <a:t>Facilitate </a:t>
            </a:r>
            <a:r>
              <a:rPr lang="en-ZA" sz="1600" dirty="0">
                <a:solidFill>
                  <a:srgbClr val="000000"/>
                </a:solidFill>
              </a:rPr>
              <a:t>the alignment </a:t>
            </a:r>
            <a:r>
              <a:rPr lang="en-ZA" sz="1600" dirty="0" smtClean="0">
                <a:solidFill>
                  <a:srgbClr val="000000"/>
                </a:solidFill>
              </a:rPr>
              <a:t>of the budget to national priorities with the aim of improving service delivery outcomes</a:t>
            </a:r>
            <a:endParaRPr lang="en-ZA" sz="1600" dirty="0">
              <a:solidFill>
                <a:srgbClr val="000000"/>
              </a:solidFill>
            </a:endParaRPr>
          </a:p>
          <a:p>
            <a:pPr marL="812800" lvl="1" indent="-412750" algn="just">
              <a:lnSpc>
                <a:spcPct val="120000"/>
              </a:lnSpc>
              <a:defRPr/>
            </a:pPr>
            <a:r>
              <a:rPr lang="en-ZA" sz="1600" dirty="0">
                <a:solidFill>
                  <a:srgbClr val="000000"/>
                </a:solidFill>
              </a:rPr>
              <a:t>Over time, one should be able to draw a direct correlation between a credible budgeting and the audit outcomes  </a:t>
            </a:r>
          </a:p>
          <a:p>
            <a:pPr algn="just">
              <a:defRPr/>
            </a:pPr>
            <a:r>
              <a:rPr lang="en-US" dirty="0" smtClean="0"/>
              <a:t>Prevention </a:t>
            </a:r>
            <a:r>
              <a:rPr lang="en-US" dirty="0"/>
              <a:t>of municipal financial difficulties before they occur </a:t>
            </a:r>
            <a:r>
              <a:rPr lang="en-US" dirty="0" smtClean="0"/>
              <a:t>by through the application of budget and Section 71 analysis - an </a:t>
            </a:r>
            <a:r>
              <a:rPr lang="en-US" dirty="0"/>
              <a:t>early </a:t>
            </a:r>
            <a:r>
              <a:rPr lang="en-US" dirty="0" smtClean="0"/>
              <a:t>warning system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812800" lvl="1" indent="-412750" algn="just">
              <a:lnSpc>
                <a:spcPct val="12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Must form the basis </a:t>
            </a:r>
            <a:r>
              <a:rPr lang="en-US" sz="1600" dirty="0">
                <a:solidFill>
                  <a:srgbClr val="000000"/>
                </a:solidFill>
              </a:rPr>
              <a:t>of recovery </a:t>
            </a:r>
            <a:r>
              <a:rPr lang="en-US" sz="1600" dirty="0" smtClean="0">
                <a:solidFill>
                  <a:srgbClr val="000000"/>
                </a:solidFill>
              </a:rPr>
              <a:t>plan where difficulties/challenges are experienced</a:t>
            </a:r>
            <a:endParaRPr lang="en-US" sz="1600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en-US" dirty="0" smtClean="0"/>
              <a:t>Strengthening the link between policy formulation, planning, budgeting, implementation, reporting and monitoring i.e. accountability and service delivery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0FDA9796-B017-45D5-B797-0E6C9E5D9E6D}" type="slidenum">
              <a:rPr lang="en-GB" altLang="en-US" sz="1400" b="0">
                <a:solidFill>
                  <a:srgbClr val="000000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b="1" dirty="0" smtClean="0"/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4800" b="1" dirty="0" smtClean="0"/>
              <a:t>THANK YOU</a:t>
            </a:r>
            <a:endParaRPr lang="en-US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F85A1-E419-4A9D-98FD-9FA4278D085E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20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034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7772400" cy="838200"/>
          </a:xfrm>
        </p:spPr>
        <p:txBody>
          <a:bodyPr/>
          <a:lstStyle/>
          <a:p>
            <a:r>
              <a:rPr lang="en-ZA" altLang="en-US" sz="2400">
                <a:cs typeface="Osaka" charset="-128"/>
              </a:rPr>
              <a:t>Envisaged impact to the local government sphere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60350" y="1196975"/>
          <a:ext cx="8883650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107504" y="1412776"/>
          <a:ext cx="9036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915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319192F-9A04-0E4F-9E4A-39F1A8955E30}" type="slidenum">
              <a:rPr lang="en-GB" altLang="en-US" sz="1400" b="0"/>
              <a:pPr algn="ctr"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 b="0"/>
          </a:p>
        </p:txBody>
      </p:sp>
    </p:spTree>
    <p:extLst>
      <p:ext uri="{BB962C8B-B14F-4D97-AF65-F5344CB8AC3E}">
        <p14:creationId xmlns:p14="http://schemas.microsoft.com/office/powerpoint/2010/main" val="979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-15873" y="15"/>
            <a:ext cx="9159875" cy="1160463"/>
          </a:xfrm>
        </p:spPr>
        <p:txBody>
          <a:bodyPr/>
          <a:lstStyle/>
          <a:p>
            <a:r>
              <a:rPr lang="en-GB" altLang="en-US" sz="3200" dirty="0">
                <a:cs typeface="Osaka" charset="-128"/>
              </a:rPr>
              <a:t>In summary:</a:t>
            </a:r>
            <a:br>
              <a:rPr lang="en-GB" altLang="en-US" sz="3200" dirty="0">
                <a:cs typeface="Osaka" charset="-128"/>
              </a:rPr>
            </a:br>
            <a:r>
              <a:rPr lang="en-GB" altLang="en-US" sz="3200" dirty="0">
                <a:cs typeface="Osaka" charset="-128"/>
              </a:rPr>
              <a:t>What have we done to date ……</a:t>
            </a:r>
            <a:endParaRPr lang="en-US" altLang="en-US" sz="3200" b="1" dirty="0">
              <a:latin typeface="Arial" charset="0"/>
              <a:cs typeface="Osaka" charset="-128"/>
            </a:endParaRPr>
          </a:p>
        </p:txBody>
      </p:sp>
      <p:sp>
        <p:nvSpPr>
          <p:cNvPr id="6041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25539"/>
            <a:ext cx="9144000" cy="4967287"/>
          </a:xfrm>
        </p:spPr>
        <p:txBody>
          <a:bodyPr vert="horz"/>
          <a:lstStyle/>
          <a:p>
            <a:pPr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Development and implementation of a budgeting system for LG </a:t>
            </a:r>
          </a:p>
          <a:p>
            <a:pPr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Development </a:t>
            </a:r>
            <a:r>
              <a:rPr lang="en-US" sz="1600" dirty="0"/>
              <a:t>and implementation of </a:t>
            </a:r>
            <a:r>
              <a:rPr lang="en-US" sz="1600" dirty="0" smtClean="0"/>
              <a:t>a LG reporting system – including the establishment of the </a:t>
            </a:r>
            <a:r>
              <a:rPr lang="en-US" sz="1600" dirty="0"/>
              <a:t>LG </a:t>
            </a:r>
            <a:r>
              <a:rPr lang="en-US" sz="1600" dirty="0" smtClean="0"/>
              <a:t>Database which </a:t>
            </a:r>
            <a:r>
              <a:rPr lang="en-US" sz="1600" dirty="0"/>
              <a:t>provides for a ‘early warning system’ </a:t>
            </a:r>
            <a:endParaRPr lang="en-US" sz="1600" dirty="0" smtClean="0"/>
          </a:p>
          <a:p>
            <a:pPr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Development and implementation of a LG </a:t>
            </a:r>
            <a:r>
              <a:rPr lang="en-US" sz="1600" dirty="0" smtClean="0"/>
              <a:t>grant </a:t>
            </a:r>
            <a:r>
              <a:rPr lang="en-US" sz="1600" dirty="0"/>
              <a:t>monitoring and management </a:t>
            </a:r>
            <a:r>
              <a:rPr lang="en-US" sz="1600" dirty="0" smtClean="0"/>
              <a:t>system</a:t>
            </a:r>
          </a:p>
          <a:p>
            <a:pPr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Routine </a:t>
            </a:r>
            <a:r>
              <a:rPr lang="en-US" sz="1600" dirty="0"/>
              <a:t>publication of municipal performance in various </a:t>
            </a:r>
            <a:r>
              <a:rPr lang="en-US" sz="1600" dirty="0" smtClean="0"/>
              <a:t>forms</a:t>
            </a:r>
            <a:endParaRPr lang="en-US" sz="1200" dirty="0" smtClean="0"/>
          </a:p>
          <a:p>
            <a:pPr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Issuing of key regulations</a:t>
            </a:r>
          </a:p>
          <a:p>
            <a:pPr lvl="1" algn="just">
              <a:buFont typeface="Arial" panose="020B0604020202020204" pitchFamily="34" charset="0"/>
              <a:buChar char="−"/>
              <a:defRPr/>
            </a:pPr>
            <a:r>
              <a:rPr lang="en-US" sz="1200" dirty="0"/>
              <a:t>Municipal Standard Chart of Accounts (April 2014)</a:t>
            </a:r>
          </a:p>
          <a:p>
            <a:pPr lvl="1" algn="just">
              <a:buFont typeface="Arial" panose="020B0604020202020204" pitchFamily="34" charset="0"/>
              <a:buChar char="−"/>
              <a:defRPr/>
            </a:pPr>
            <a:r>
              <a:rPr lang="en-US" sz="1200" dirty="0"/>
              <a:t>Municipal Budget and Reporting Regulations (April </a:t>
            </a:r>
            <a:r>
              <a:rPr lang="en-US" sz="1200" dirty="0" smtClean="0"/>
              <a:t>2009)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Research and development of </a:t>
            </a:r>
            <a:r>
              <a:rPr lang="en-US" sz="1600" dirty="0" smtClean="0"/>
              <a:t>a Uniform System Solution for LG</a:t>
            </a:r>
            <a:endParaRPr lang="en-US" sz="1200" dirty="0" smtClean="0"/>
          </a:p>
          <a:p>
            <a:pPr lvl="1" algn="just">
              <a:buFont typeface="Arial" panose="020B0604020202020204" pitchFamily="34" charset="0"/>
              <a:buChar char="−"/>
              <a:defRPr/>
            </a:pPr>
            <a:r>
              <a:rPr lang="en-GB" sz="1200" dirty="0"/>
              <a:t>Issued the Integrated Financial Management Transversal Tender on the 04 March </a:t>
            </a:r>
            <a:r>
              <a:rPr lang="en-GB" sz="1200" dirty="0" smtClean="0"/>
              <a:t>2016</a:t>
            </a:r>
          </a:p>
          <a:p>
            <a:pPr lvl="1" algn="just">
              <a:buFont typeface="Arial" panose="020B0604020202020204" pitchFamily="34" charset="0"/>
              <a:buChar char="−"/>
              <a:defRPr/>
            </a:pPr>
            <a:r>
              <a:rPr lang="en-GB" sz="1200" dirty="0"/>
              <a:t>Issued </a:t>
            </a:r>
            <a:r>
              <a:rPr lang="en-US" altLang="en-US" sz="1200" dirty="0"/>
              <a:t>MFMA Circular No.80 on Municipal Financial Systems and </a:t>
            </a:r>
            <a:r>
              <a:rPr lang="en-US" altLang="en-US" sz="1200" dirty="0" smtClean="0"/>
              <a:t>Business Processes </a:t>
            </a:r>
            <a:r>
              <a:rPr lang="en-US" altLang="en-US" sz="1200" dirty="0"/>
              <a:t>on the 08 March </a:t>
            </a:r>
            <a:r>
              <a:rPr lang="en-US" altLang="en-US" sz="1200" dirty="0" smtClean="0"/>
              <a:t>2016</a:t>
            </a:r>
          </a:p>
          <a:p>
            <a:pPr lvl="1" algn="just">
              <a:buFont typeface="Arial" panose="020B0604020202020204" pitchFamily="34" charset="0"/>
              <a:buChar char="−"/>
              <a:defRPr/>
            </a:pPr>
            <a:r>
              <a:rPr lang="en-ZA" sz="1200" dirty="0"/>
              <a:t>Announced the name of successful companies (seven) on 02 August </a:t>
            </a:r>
            <a:r>
              <a:rPr lang="en-ZA" sz="1200" dirty="0" smtClean="0"/>
              <a:t>2016:</a:t>
            </a:r>
            <a:endParaRPr lang="en-ZA" sz="1200" dirty="0"/>
          </a:p>
          <a:p>
            <a:pPr lvl="2" algn="just">
              <a:buFont typeface="Arial" panose="020B0604020202020204" pitchFamily="34" charset="0"/>
              <a:buChar char="−"/>
              <a:defRPr/>
            </a:pPr>
            <a:r>
              <a:rPr lang="en-ZA" sz="1200" dirty="0" smtClean="0"/>
              <a:t>Press </a:t>
            </a:r>
            <a:r>
              <a:rPr lang="en-ZA" sz="1200" dirty="0"/>
              <a:t>Release as approved by DG and </a:t>
            </a:r>
            <a:r>
              <a:rPr lang="en-ZA" sz="1200" dirty="0" smtClean="0"/>
              <a:t>communications</a:t>
            </a:r>
            <a:endParaRPr lang="en-ZA" sz="1200" dirty="0"/>
          </a:p>
          <a:p>
            <a:pPr lvl="2" algn="just">
              <a:buFont typeface="Arial" panose="020B0604020202020204" pitchFamily="34" charset="0"/>
              <a:buChar char="−"/>
              <a:defRPr/>
            </a:pPr>
            <a:r>
              <a:rPr lang="en-ZA" sz="1200" dirty="0" err="1" smtClean="0"/>
              <a:t>mSCOA</a:t>
            </a:r>
            <a:r>
              <a:rPr lang="en-ZA" sz="1200" dirty="0" smtClean="0"/>
              <a:t> </a:t>
            </a:r>
            <a:r>
              <a:rPr lang="en-ZA" sz="1200" dirty="0"/>
              <a:t>Circular No. </a:t>
            </a:r>
            <a:r>
              <a:rPr lang="en-ZA" sz="1200" dirty="0" smtClean="0"/>
              <a:t>6</a:t>
            </a:r>
            <a:endParaRPr lang="en-ZA" sz="1200" dirty="0"/>
          </a:p>
          <a:p>
            <a:pPr lvl="2" algn="just">
              <a:buFont typeface="Arial" panose="020B0604020202020204" pitchFamily="34" charset="0"/>
              <a:buChar char="−"/>
              <a:defRPr/>
            </a:pPr>
            <a:r>
              <a:rPr lang="en-ZA" sz="1200" dirty="0" smtClean="0"/>
              <a:t>Release </a:t>
            </a:r>
            <a:r>
              <a:rPr lang="en-ZA" sz="1200" dirty="0"/>
              <a:t>of </a:t>
            </a:r>
            <a:r>
              <a:rPr lang="en-ZA" sz="1200" dirty="0" err="1"/>
              <a:t>mSCOA</a:t>
            </a:r>
            <a:r>
              <a:rPr lang="en-ZA" sz="1200" dirty="0"/>
              <a:t> Version </a:t>
            </a:r>
            <a:r>
              <a:rPr lang="en-ZA" sz="1200" dirty="0" smtClean="0"/>
              <a:t>6</a:t>
            </a:r>
            <a:endParaRPr lang="en-US" sz="12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Research and development of LG revenue management initiatives to improve billing and revenue collection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Research and development of financial modelling in municipalities by focusing on costing, tariff determination and cost benefit analyses for capital project</a:t>
            </a:r>
          </a:p>
          <a:p>
            <a:pPr>
              <a:lnSpc>
                <a:spcPct val="105000"/>
              </a:lnSpc>
              <a:defRPr/>
            </a:pPr>
            <a:r>
              <a:rPr lang="en-US" altLang="en-US" sz="1600" dirty="0"/>
              <a:t>Cross Cutting Activities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−"/>
              <a:defRPr/>
            </a:pPr>
            <a:r>
              <a:rPr lang="en-US" altLang="en-US" sz="1200" dirty="0" smtClean="0"/>
              <a:t>Continuous </a:t>
            </a:r>
            <a:r>
              <a:rPr lang="en-US" altLang="en-US" sz="1200" dirty="0"/>
              <a:t>stakeholder management  with various stakeholders such as IMFO, NERSA, DWA etc.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−"/>
              <a:defRPr/>
            </a:pPr>
            <a:r>
              <a:rPr lang="en-US" altLang="en-US" sz="1200" dirty="0"/>
              <a:t>Continuous training, development and capacitating of all stakeholders such as municipalities, </a:t>
            </a:r>
            <a:r>
              <a:rPr lang="en-US" altLang="en-US" sz="1200" dirty="0" err="1"/>
              <a:t>councillors</a:t>
            </a:r>
            <a:r>
              <a:rPr lang="en-US" altLang="en-US" sz="1200" dirty="0"/>
              <a:t>, DWA, SALGA etc.</a:t>
            </a:r>
          </a:p>
          <a:p>
            <a:pPr lvl="1" algn="just">
              <a:buFont typeface="Arial" panose="020B0604020202020204" pitchFamily="34" charset="0"/>
              <a:buChar char="−"/>
              <a:defRPr/>
            </a:pPr>
            <a:endParaRPr lang="en-US" sz="1800" dirty="0" smtClean="0"/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FE0FB364-8DBF-8445-8934-7E6398609EE8}" type="slidenum">
              <a:rPr lang="en-GB" altLang="en-US" sz="1400" b="0"/>
              <a:pPr algn="ctr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b="0"/>
          </a:p>
        </p:txBody>
      </p:sp>
    </p:spTree>
    <p:extLst>
      <p:ext uri="{BB962C8B-B14F-4D97-AF65-F5344CB8AC3E}">
        <p14:creationId xmlns:p14="http://schemas.microsoft.com/office/powerpoint/2010/main" val="35970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r>
              <a:rPr lang="en-US" altLang="en-US" sz="3200" dirty="0" smtClean="0">
                <a:cs typeface="Osaka" charset="-128"/>
              </a:rPr>
              <a:t>LGBA has been building a strong foundation for effective management of LG finances</a:t>
            </a:r>
            <a:endParaRPr lang="en-US" altLang="en-US" sz="3200" dirty="0">
              <a:cs typeface="Osaka" charset="-128"/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3968" y="1323306"/>
            <a:ext cx="4885556" cy="4965700"/>
          </a:xfrm>
        </p:spPr>
        <p:txBody>
          <a:bodyPr/>
          <a:lstStyle/>
          <a:p>
            <a:pPr marL="342900" lvl="1" indent="-342900" algn="just">
              <a:defRPr/>
            </a:pPr>
            <a:r>
              <a:rPr lang="en-ZA" sz="1600" dirty="0" smtClean="0"/>
              <a:t>Initial focus on improving legal compliance with budgeting and reporting requirements among the </a:t>
            </a:r>
            <a:r>
              <a:rPr lang="en-ZA" sz="1600" b="1" dirty="0" smtClean="0"/>
              <a:t>17 non-delegated municipalities </a:t>
            </a:r>
            <a:r>
              <a:rPr lang="en-ZA" sz="1600" dirty="0" smtClean="0"/>
              <a:t>(71% of LG expenditure)</a:t>
            </a:r>
          </a:p>
          <a:p>
            <a:pPr marL="742950" lvl="2" indent="-342900" algn="just">
              <a:defRPr/>
            </a:pPr>
            <a:r>
              <a:rPr lang="en-ZA" sz="1400" dirty="0"/>
              <a:t>Timeliness, quality and </a:t>
            </a:r>
            <a:r>
              <a:rPr lang="en-ZA" sz="1400" dirty="0" smtClean="0"/>
              <a:t>comparability of fin info</a:t>
            </a:r>
            <a:endParaRPr lang="en-ZA" sz="1400" dirty="0"/>
          </a:p>
          <a:p>
            <a:pPr marL="342900" lvl="1" indent="-342900" algn="just">
              <a:defRPr/>
            </a:pPr>
            <a:r>
              <a:rPr lang="en-ZA" sz="1600" dirty="0" smtClean="0">
                <a:solidFill>
                  <a:srgbClr val="000000"/>
                </a:solidFill>
              </a:rPr>
              <a:t>Now strengthening oversight </a:t>
            </a:r>
            <a:r>
              <a:rPr lang="en-ZA" sz="1600" dirty="0">
                <a:solidFill>
                  <a:srgbClr val="000000"/>
                </a:solidFill>
              </a:rPr>
              <a:t>capacity of </a:t>
            </a:r>
            <a:r>
              <a:rPr lang="en-ZA" sz="1600" dirty="0" smtClean="0">
                <a:solidFill>
                  <a:srgbClr val="000000"/>
                </a:solidFill>
              </a:rPr>
              <a:t>provincial treasuries for </a:t>
            </a:r>
            <a:r>
              <a:rPr lang="en-ZA" sz="1600" b="1" dirty="0" smtClean="0">
                <a:solidFill>
                  <a:srgbClr val="000000"/>
                </a:solidFill>
              </a:rPr>
              <a:t>delegated municipalities</a:t>
            </a:r>
            <a:r>
              <a:rPr lang="en-ZA" sz="1600" dirty="0" smtClean="0">
                <a:solidFill>
                  <a:srgbClr val="000000"/>
                </a:solidFill>
              </a:rPr>
              <a:t>:</a:t>
            </a:r>
            <a:endParaRPr lang="en-ZA" sz="1600" dirty="0">
              <a:solidFill>
                <a:srgbClr val="000000"/>
              </a:solidFill>
            </a:endParaRPr>
          </a:p>
          <a:p>
            <a:pPr marL="742950" lvl="2" indent="-342900" algn="just">
              <a:buFont typeface="Wingdings" panose="05000000000000000000" pitchFamily="2" charset="2"/>
              <a:buChar char="q"/>
              <a:defRPr/>
            </a:pPr>
            <a:r>
              <a:rPr lang="en-ZA" sz="1400" dirty="0" smtClean="0"/>
              <a:t>Strategy to Address Local Government </a:t>
            </a:r>
            <a:r>
              <a:rPr lang="en-ZA" sz="1400" dirty="0"/>
              <a:t>Performance Failures (TCF and BC in ‘09 &amp; </a:t>
            </a:r>
            <a:r>
              <a:rPr lang="uk-UA" sz="1400" dirty="0"/>
              <a:t>’</a:t>
            </a:r>
            <a:r>
              <a:rPr lang="en-ZA" sz="1400" dirty="0"/>
              <a:t>14)</a:t>
            </a:r>
          </a:p>
          <a:p>
            <a:pPr marL="742950" lvl="2" indent="-342900" algn="just">
              <a:buFont typeface="Wingdings" panose="05000000000000000000" pitchFamily="2" charset="2"/>
              <a:buChar char="q"/>
              <a:defRPr/>
            </a:pPr>
            <a:r>
              <a:rPr lang="en-ZA" sz="1400" dirty="0"/>
              <a:t>Differentiated Approach to Support Provinces to Address LG Performance Failures (TCF &amp; BC in July / Aug ‘14)</a:t>
            </a:r>
          </a:p>
          <a:p>
            <a:pPr marL="742950" lvl="2" indent="-342900" algn="just">
              <a:buFont typeface="Wingdings" panose="05000000000000000000" pitchFamily="2" charset="2"/>
              <a:buChar char="q"/>
              <a:defRPr/>
            </a:pPr>
            <a:r>
              <a:rPr lang="en-ZA" sz="1400" dirty="0"/>
              <a:t>BC resolution that NT and PTs will collectively focus their efforts on the game changers for next period (i.e. funded budgets, revenue management, </a:t>
            </a:r>
            <a:r>
              <a:rPr lang="en-ZA" sz="1400" dirty="0" err="1"/>
              <a:t>mSCOA</a:t>
            </a:r>
            <a:r>
              <a:rPr lang="en-ZA" sz="1400" dirty="0"/>
              <a:t>, asset management and SCM)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340768"/>
            <a:ext cx="435825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r>
              <a:rPr lang="is-IS" altLang="en-US" sz="3200" dirty="0" smtClean="0">
                <a:cs typeface="Osaka" charset="-128"/>
              </a:rPr>
              <a:t>…. </a:t>
            </a:r>
            <a:r>
              <a:rPr lang="en-US" altLang="en-US" sz="3200" dirty="0" smtClean="0">
                <a:cs typeface="Osaka" charset="-128"/>
              </a:rPr>
              <a:t>in a systematic way </a:t>
            </a:r>
            <a:endParaRPr lang="en-US" altLang="en-US" sz="3200" dirty="0">
              <a:cs typeface="Osaka" charset="-12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89578044"/>
              </p:ext>
            </p:extLst>
          </p:nvPr>
        </p:nvGraphicFramePr>
        <p:xfrm>
          <a:off x="25648" y="908720"/>
          <a:ext cx="9144000" cy="489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23728" y="6093296"/>
            <a:ext cx="6048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ZA" sz="1200" b="1" i="1" dirty="0"/>
              <a:t>These processes have improved the quality of municipal financial information reported and provided a platform whereby sector departments are able to constructively engage municipalities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05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r>
              <a:rPr lang="is-IS" altLang="en-US" sz="3200" dirty="0" smtClean="0">
                <a:cs typeface="Osaka" charset="-128"/>
              </a:rPr>
              <a:t>… with </a:t>
            </a:r>
            <a:r>
              <a:rPr lang="en-US" altLang="en-US" sz="3200" dirty="0" smtClean="0">
                <a:cs typeface="Osaka" charset="-128"/>
              </a:rPr>
              <a:t>extensive support to provincial treasuries in monitoring and oversight</a:t>
            </a:r>
            <a:endParaRPr lang="en-US" altLang="en-US" sz="3200" dirty="0">
              <a:cs typeface="Osaka" charset="-128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181600"/>
          </a:xfrm>
        </p:spPr>
        <p:txBody>
          <a:bodyPr/>
          <a:lstStyle/>
          <a:p>
            <a:pPr marL="342900" lvl="1" indent="-342900" algn="just">
              <a:buFont typeface="Arial" charset="0"/>
              <a:buChar char="•"/>
              <a:defRPr/>
            </a:pPr>
            <a:r>
              <a:rPr lang="en-ZA" altLang="en-US" sz="1600" dirty="0" smtClean="0"/>
              <a:t>Training PT officials on the municipal budget formats and budget assessment methodology to ensure credible, funded</a:t>
            </a:r>
            <a:r>
              <a:rPr lang="en-ZA" altLang="en-US" sz="1600" dirty="0"/>
              <a:t> </a:t>
            </a:r>
            <a:r>
              <a:rPr lang="en-ZA" altLang="en-US" sz="1600" dirty="0" smtClean="0"/>
              <a:t>and sustainable  budgets – </a:t>
            </a:r>
            <a:r>
              <a:rPr lang="en-ZA" altLang="en-US" sz="1600" i="1" dirty="0" smtClean="0"/>
              <a:t>number of funded budget have improved from </a:t>
            </a:r>
            <a:r>
              <a:rPr lang="en-ZA" altLang="en-US" sz="1600" b="1" i="1" dirty="0" smtClean="0"/>
              <a:t>174 </a:t>
            </a:r>
            <a:r>
              <a:rPr lang="en-ZA" altLang="en-US" sz="1600" i="1" dirty="0" smtClean="0"/>
              <a:t>in 2013/14 to </a:t>
            </a:r>
            <a:r>
              <a:rPr lang="en-ZA" altLang="en-US" sz="1600" b="1" i="1" dirty="0" smtClean="0"/>
              <a:t>189</a:t>
            </a:r>
            <a:r>
              <a:rPr lang="en-ZA" altLang="en-US" sz="1600" i="1" dirty="0" smtClean="0"/>
              <a:t> in 2015/16</a:t>
            </a:r>
          </a:p>
          <a:p>
            <a:pPr marL="342900" lvl="1" indent="-342900" algn="just">
              <a:buFont typeface="Arial" charset="0"/>
              <a:buChar char="•"/>
              <a:defRPr/>
            </a:pPr>
            <a:r>
              <a:rPr lang="en-ZA" altLang="en-US" sz="1600" dirty="0" smtClean="0"/>
              <a:t>Supporting the PTs mid-year municipal visits and the annual budget assessment and benchmark engagements to ensure alignment to NTs processes </a:t>
            </a:r>
          </a:p>
          <a:p>
            <a:pPr marL="342900" lvl="1" indent="-342900" algn="just">
              <a:buFont typeface="Arial" charset="0"/>
              <a:buChar char="•"/>
              <a:defRPr/>
            </a:pPr>
            <a:r>
              <a:rPr lang="en-ZA" altLang="en-US" sz="1600" dirty="0" smtClean="0"/>
              <a:t>Training PT officials on how to utilise NT’s LG database for in-year monitoring and analysis of S71 reports</a:t>
            </a:r>
          </a:p>
          <a:p>
            <a:pPr marL="342900" lvl="1" indent="-342900" algn="just">
              <a:buFont typeface="Arial" charset="0"/>
              <a:buChar char="•"/>
              <a:defRPr/>
            </a:pPr>
            <a:r>
              <a:rPr lang="en-ZA" sz="1600" dirty="0" smtClean="0"/>
              <a:t>Assist PTs to compile credible strategies to address LG financial performance failures that are aligned to the game changers</a:t>
            </a:r>
          </a:p>
          <a:p>
            <a:pPr marL="342900" lvl="1" indent="-342900" algn="just">
              <a:buFont typeface="Arial" charset="0"/>
              <a:buChar char="•"/>
              <a:defRPr/>
            </a:pPr>
            <a:r>
              <a:rPr lang="en-ZA" sz="1600" dirty="0" smtClean="0"/>
              <a:t>Appoint advisors through MFIP II in NC, LP, EC and GP Treasuries (advisors for remaining provinces still to be appointed) </a:t>
            </a:r>
            <a:r>
              <a:rPr lang="en-ZA" sz="1600" dirty="0"/>
              <a:t>with the implementation of their </a:t>
            </a:r>
            <a:r>
              <a:rPr lang="en-ZA" sz="1600" dirty="0" smtClean="0"/>
              <a:t>strategies. </a:t>
            </a:r>
            <a:r>
              <a:rPr lang="en-ZA" sz="1600" i="1" dirty="0" smtClean="0"/>
              <a:t>Advisors for NC and LP has resigned on 31 July and August respectively.  </a:t>
            </a:r>
            <a:r>
              <a:rPr lang="en-ZA" sz="1600" dirty="0" smtClean="0"/>
              <a:t>In addition, appointed six </a:t>
            </a:r>
            <a:r>
              <a:rPr lang="en-ZA" sz="1600" i="1" dirty="0" err="1" smtClean="0"/>
              <a:t>m</a:t>
            </a:r>
            <a:r>
              <a:rPr lang="en-ZA" sz="1600" dirty="0" err="1" smtClean="0"/>
              <a:t>SCOA</a:t>
            </a:r>
            <a:r>
              <a:rPr lang="en-ZA" sz="1600" dirty="0" smtClean="0"/>
              <a:t> Advisors </a:t>
            </a:r>
            <a:r>
              <a:rPr lang="en-ZA" altLang="en-US" sz="1600" dirty="0" smtClean="0"/>
              <a:t> </a:t>
            </a:r>
          </a:p>
          <a:p>
            <a:pPr marL="342900" lvl="1" indent="-342900" algn="just">
              <a:buFont typeface="Arial" charset="0"/>
              <a:buChar char="•"/>
              <a:defRPr/>
            </a:pPr>
            <a:r>
              <a:rPr lang="en-ZA" altLang="en-US" sz="1600" dirty="0" smtClean="0"/>
              <a:t>Appointed MFIPII advisors in selected municipalities to assist them to address / strengthen </a:t>
            </a:r>
            <a:r>
              <a:rPr lang="en-ZA" sz="1600" dirty="0" smtClean="0"/>
              <a:t>institutional and municipal finance management weaknesses</a:t>
            </a:r>
            <a:endParaRPr lang="en-ZA" altLang="en-US" sz="1600" dirty="0" smtClean="0"/>
          </a:p>
          <a:p>
            <a:pPr marL="342900" lvl="1" indent="-342900" algn="just">
              <a:buFont typeface="Arial" charset="0"/>
              <a:buChar char="•"/>
              <a:defRPr/>
            </a:pPr>
            <a:r>
              <a:rPr lang="en-ZA" altLang="en-US" sz="1600" dirty="0" smtClean="0"/>
              <a:t>Introduced municipal revenue value chain and integrated approach to PTs to provide insights into revenue management challenges. Established working group to design </a:t>
            </a:r>
            <a:r>
              <a:rPr lang="en-ZA" altLang="en-US" sz="1600" dirty="0"/>
              <a:t>revenue management programme and identify pilot projects to be </a:t>
            </a:r>
            <a:r>
              <a:rPr lang="en-ZA" altLang="en-US" sz="1600" dirty="0" smtClean="0"/>
              <a:t>implemented</a:t>
            </a:r>
          </a:p>
          <a:p>
            <a:pPr marL="342900" lvl="1" indent="-342900" algn="just">
              <a:buFont typeface="Arial" charset="0"/>
              <a:buChar char="•"/>
              <a:defRPr/>
            </a:pPr>
            <a:r>
              <a:rPr lang="en-ZA" altLang="en-US" sz="1600" dirty="0" smtClean="0"/>
              <a:t>Training for and guidance on </a:t>
            </a:r>
            <a:r>
              <a:rPr lang="en-ZA" altLang="en-US" sz="1600" i="1" dirty="0" err="1" smtClean="0"/>
              <a:t>m</a:t>
            </a:r>
            <a:r>
              <a:rPr lang="en-ZA" altLang="en-US" sz="1600" dirty="0" err="1" smtClean="0"/>
              <a:t>SCOA</a:t>
            </a:r>
            <a:r>
              <a:rPr lang="en-ZA" altLang="en-US" sz="1600" dirty="0" smtClean="0"/>
              <a:t> readiness and implementation</a:t>
            </a:r>
          </a:p>
          <a:p>
            <a:pPr marL="0" lvl="1" indent="0" algn="just">
              <a:buFontTx/>
              <a:buNone/>
              <a:defRPr/>
            </a:pPr>
            <a:endParaRPr lang="en-ZA" altLang="en-US" sz="1600" dirty="0" smtClean="0"/>
          </a:p>
          <a:p>
            <a:pPr marL="342900" lvl="1" indent="-342900" algn="just">
              <a:buFont typeface="Arial" pitchFamily="34" charset="0"/>
              <a:buChar char="•"/>
              <a:defRPr/>
            </a:pPr>
            <a:endParaRPr lang="en-ZA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2156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Powerpoint Presentati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77338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2"/>
          <p:cNvSpPr>
            <a:spLocks noGrp="1" noChangeArrowheads="1"/>
          </p:cNvSpPr>
          <p:nvPr>
            <p:ph type="ctrTitle" idx="4294967295"/>
          </p:nvPr>
        </p:nvSpPr>
        <p:spPr>
          <a:xfrm>
            <a:off x="1" y="2420938"/>
            <a:ext cx="9177338" cy="1027112"/>
          </a:xfrm>
          <a:noFill/>
        </p:spPr>
        <p:txBody>
          <a:bodyPr/>
          <a:lstStyle/>
          <a:p>
            <a:pPr algn="ctr" eaLnBrk="1" hangingPunct="1"/>
            <a:r>
              <a:rPr lang="en-US" sz="3400" dirty="0" smtClean="0">
                <a:latin typeface="Arial Bold" pitchFamily="1" charset="0"/>
                <a:ea typeface="Osaka" pitchFamily="1" charset="-128"/>
              </a:rPr>
              <a:t/>
            </a:r>
            <a:br>
              <a:rPr lang="en-US" sz="3400" dirty="0" smtClean="0">
                <a:latin typeface="Arial Bold" pitchFamily="1" charset="0"/>
                <a:ea typeface="Osaka" pitchFamily="1" charset="-128"/>
              </a:rPr>
            </a:br>
            <a:r>
              <a:rPr lang="en-US" sz="3400" dirty="0" smtClean="0">
                <a:latin typeface="Arial Bold" pitchFamily="1" charset="0"/>
                <a:ea typeface="Osaka" pitchFamily="1" charset="-128"/>
              </a:rPr>
              <a:t/>
            </a:r>
            <a:br>
              <a:rPr lang="en-US" sz="3400" dirty="0" smtClean="0">
                <a:latin typeface="Arial Bold" pitchFamily="1" charset="0"/>
                <a:ea typeface="Osaka" pitchFamily="1" charset="-128"/>
              </a:rPr>
            </a:br>
            <a:r>
              <a:rPr lang="en-US" sz="3400" dirty="0" smtClean="0">
                <a:latin typeface="Arial Bold" pitchFamily="1" charset="0"/>
                <a:ea typeface="Osaka" pitchFamily="1" charset="-128"/>
              </a:rPr>
              <a:t>Outcome of the </a:t>
            </a:r>
            <a:r>
              <a:rPr lang="en-US" sz="2800" dirty="0" smtClean="0">
                <a:latin typeface="Arial Bold" pitchFamily="1" charset="0"/>
                <a:ea typeface="Osaka" pitchFamily="1" charset="-128"/>
              </a:rPr>
              <a:t>2016/17 MTREF Budget Verification</a:t>
            </a:r>
            <a:br>
              <a:rPr lang="en-US" sz="2800" dirty="0" smtClean="0">
                <a:latin typeface="Arial Bold" pitchFamily="1" charset="0"/>
                <a:ea typeface="Osaka" pitchFamily="1" charset="-128"/>
              </a:rPr>
            </a:br>
            <a:r>
              <a:rPr lang="en-US" sz="2800" dirty="0" smtClean="0">
                <a:latin typeface="Arial Bold" pitchFamily="1" charset="0"/>
                <a:ea typeface="Osaka" pitchFamily="1" charset="-128"/>
              </a:rPr>
              <a:t/>
            </a:r>
            <a:br>
              <a:rPr lang="en-US" sz="2800" dirty="0" smtClean="0">
                <a:latin typeface="Arial Bold" pitchFamily="1" charset="0"/>
                <a:ea typeface="Osaka" pitchFamily="1" charset="-128"/>
              </a:rPr>
            </a:br>
            <a:r>
              <a:rPr lang="en-US" sz="2800" dirty="0" smtClean="0">
                <a:latin typeface="Arial Bold" pitchFamily="1" charset="0"/>
                <a:ea typeface="Osaka" pitchFamily="1" charset="-128"/>
              </a:rPr>
              <a:t>  </a:t>
            </a:r>
            <a:r>
              <a:rPr lang="en-US" sz="3400" dirty="0" smtClean="0">
                <a:latin typeface="Arial Bold" pitchFamily="1" charset="0"/>
                <a:ea typeface="Osaka" pitchFamily="1" charset="-128"/>
              </a:rPr>
              <a:t/>
            </a:r>
            <a:br>
              <a:rPr lang="en-US" sz="3400" dirty="0" smtClean="0">
                <a:latin typeface="Arial Bold" pitchFamily="1" charset="0"/>
                <a:ea typeface="Osaka" pitchFamily="1" charset="-128"/>
              </a:rPr>
            </a:br>
            <a:endParaRPr lang="en-US" sz="2800" dirty="0" smtClean="0">
              <a:latin typeface="Arial Bold" pitchFamily="1" charset="0"/>
              <a:ea typeface="Osak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b="1" smtClean="0"/>
              <a:t>Background and objectives</a:t>
            </a:r>
            <a:endParaRPr lang="en-US" altLang="en-US" sz="3200" smtClean="0">
              <a:latin typeface="Comic Sans MS" pitchFamily="66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" y="1412881"/>
            <a:ext cx="8785225" cy="50403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1800" smtClean="0"/>
              <a:t> </a:t>
            </a:r>
            <a:endParaRPr lang="en-ZA" altLang="en-US" sz="1700" smtClean="0"/>
          </a:p>
        </p:txBody>
      </p:sp>
      <p:sp>
        <p:nvSpPr>
          <p:cNvPr id="3" name="Rectangle 2"/>
          <p:cNvSpPr/>
          <p:nvPr/>
        </p:nvSpPr>
        <p:spPr>
          <a:xfrm>
            <a:off x="107960" y="1125546"/>
            <a:ext cx="8785225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October each year NT publishes a consolidated set of budget information for all municipalities  </a:t>
            </a:r>
            <a:endParaRPr lang="en-ZA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Why do we do this?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−"/>
              <a:defRPr/>
            </a:pPr>
            <a:r>
              <a:rPr lang="en-GB" sz="1600" dirty="0"/>
              <a:t>To compile a credible baseline for the monitoring of in-year performance through the S71 reporting process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−"/>
              <a:defRPr/>
            </a:pPr>
            <a:r>
              <a:rPr lang="en-GB" sz="1600" dirty="0"/>
              <a:t>To inform the Medium Term Budget Policy Statement (MTBPS)</a:t>
            </a:r>
            <a:endParaRPr lang="en-ZA" sz="1600" dirty="0"/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−"/>
              <a:defRPr/>
            </a:pPr>
            <a:r>
              <a:rPr lang="en-GB" sz="1600" dirty="0"/>
              <a:t>To inform reporting to Parliament and key policy funding decisions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−"/>
              <a:defRPr/>
            </a:pPr>
            <a:r>
              <a:rPr lang="en-GB" sz="1600" dirty="0"/>
              <a:t>To inform the analysis conducted by external stakeholders such as the Reserve Bank, credit rating companies, financial institutions, etc.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b="1" i="1" dirty="0">
                <a:solidFill>
                  <a:srgbClr val="FF0000"/>
                </a:solidFill>
              </a:rPr>
              <a:t>Therefore the credibility of the information is of critical importance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ZA" b="1" dirty="0"/>
              <a:t>This means that </a:t>
            </a:r>
            <a:r>
              <a:rPr lang="en-GB" dirty="0"/>
              <a:t>the information in the following documents must  reconcile</a:t>
            </a:r>
            <a:endParaRPr lang="en-ZA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algn="just">
              <a:defRPr/>
            </a:pPr>
            <a:endParaRPr lang="en-GB" b="1" dirty="0"/>
          </a:p>
        </p:txBody>
      </p:sp>
      <p:grpSp>
        <p:nvGrpSpPr>
          <p:cNvPr id="26630" name="Group 23"/>
          <p:cNvGrpSpPr>
            <a:grpSpLocks/>
          </p:cNvGrpSpPr>
          <p:nvPr/>
        </p:nvGrpSpPr>
        <p:grpSpPr bwMode="auto">
          <a:xfrm>
            <a:off x="2161576" y="5623939"/>
            <a:ext cx="6551612" cy="1079500"/>
            <a:chOff x="2123728" y="4725144"/>
            <a:chExt cx="6552728" cy="1080119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6048164" y="4725144"/>
              <a:ext cx="432048" cy="432048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ZA" dirty="0"/>
                <a:t>3</a:t>
              </a:r>
              <a:endParaRPr lang="en-ZA" sz="2400" dirty="0">
                <a:solidFill>
                  <a:schemeClr val="tx1"/>
                </a:solidFill>
                <a:ea typeface="ＭＳ Ｐゴシック" pitchFamily="1" charset="-128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580112" y="5157191"/>
              <a:ext cx="1368152" cy="64807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ZA" sz="1000" b="1" dirty="0">
                  <a:solidFill>
                    <a:schemeClr val="tx1"/>
                  </a:solidFill>
                  <a:ea typeface="ＭＳ Ｐゴシック" pitchFamily="1" charset="-128"/>
                </a:rPr>
                <a:t>Budget return forms submitted to LG database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591780" y="4725144"/>
              <a:ext cx="432048" cy="432048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ZA" dirty="0"/>
                <a:t>1</a:t>
              </a:r>
              <a:endParaRPr lang="en-ZA" sz="2400" dirty="0">
                <a:solidFill>
                  <a:schemeClr val="tx1"/>
                </a:solidFill>
                <a:ea typeface="ＭＳ Ｐゴシック" pitchFamily="1" charset="-128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4319972" y="4725144"/>
              <a:ext cx="432048" cy="432048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ZA" dirty="0"/>
                <a:t>2</a:t>
              </a:r>
              <a:endParaRPr lang="en-ZA" sz="2400" dirty="0">
                <a:solidFill>
                  <a:schemeClr val="tx1"/>
                </a:solidFill>
                <a:ea typeface="ＭＳ Ｐゴシック" pitchFamily="1" charset="-128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2123728" y="5170160"/>
              <a:ext cx="1368152" cy="63510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ZA" sz="1000" b="1" dirty="0">
                  <a:solidFill>
                    <a:schemeClr val="bg1"/>
                  </a:solidFill>
                  <a:ea typeface="ＭＳ Ｐゴシック" pitchFamily="1" charset="-128"/>
                </a:rPr>
                <a:t>Budget adopted by council with a resolution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3851920" y="5170161"/>
              <a:ext cx="1368152" cy="63510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ZA" sz="1000" b="1" dirty="0">
                  <a:solidFill>
                    <a:schemeClr val="tx1"/>
                  </a:solidFill>
                  <a:ea typeface="ＭＳ Ｐゴシック" pitchFamily="1" charset="-128"/>
                </a:rPr>
                <a:t>Electronic A1 schedules submitted to NT </a:t>
              </a:r>
            </a:p>
          </p:txBody>
        </p:sp>
        <p:sp>
          <p:nvSpPr>
            <p:cNvPr id="22" name="Equal 21"/>
            <p:cNvSpPr/>
            <p:nvPr/>
          </p:nvSpPr>
          <p:spPr bwMode="auto">
            <a:xfrm>
              <a:off x="3491880" y="5283206"/>
              <a:ext cx="360040" cy="252028"/>
            </a:xfrm>
            <a:prstGeom prst="mathEqual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defRPr/>
              </a:pPr>
              <a:endParaRPr lang="en-ZA" sz="2400">
                <a:solidFill>
                  <a:schemeClr val="tx1"/>
                </a:solidFill>
                <a:ea typeface="ＭＳ Ｐゴシック" pitchFamily="1" charset="-128"/>
              </a:endParaRPr>
            </a:p>
          </p:txBody>
        </p:sp>
        <p:sp>
          <p:nvSpPr>
            <p:cNvPr id="23" name="Equal 22"/>
            <p:cNvSpPr/>
            <p:nvPr/>
          </p:nvSpPr>
          <p:spPr bwMode="auto">
            <a:xfrm>
              <a:off x="5220072" y="5296175"/>
              <a:ext cx="360040" cy="252028"/>
            </a:xfrm>
            <a:prstGeom prst="mathEqual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defRPr/>
              </a:pPr>
              <a:endParaRPr lang="en-ZA" sz="2400">
                <a:solidFill>
                  <a:schemeClr val="tx1"/>
                </a:solidFill>
                <a:ea typeface="ＭＳ Ｐゴシック" pitchFamily="1" charset="-128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7812360" y="4725144"/>
              <a:ext cx="432048" cy="432048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ZA" sz="2400" dirty="0">
                  <a:solidFill>
                    <a:schemeClr val="bg1"/>
                  </a:solidFill>
                  <a:ea typeface="ＭＳ Ｐゴシック" pitchFamily="1" charset="-128"/>
                </a:rPr>
                <a:t>4</a:t>
              </a:r>
            </a:p>
          </p:txBody>
        </p:sp>
        <p:sp>
          <p:nvSpPr>
            <p:cNvPr id="27" name="Equal 26"/>
            <p:cNvSpPr/>
            <p:nvPr/>
          </p:nvSpPr>
          <p:spPr bwMode="auto">
            <a:xfrm>
              <a:off x="6948264" y="5265204"/>
              <a:ext cx="360040" cy="252028"/>
            </a:xfrm>
            <a:prstGeom prst="mathEqual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defRPr/>
              </a:pPr>
              <a:endParaRPr lang="en-ZA" sz="2400">
                <a:solidFill>
                  <a:schemeClr val="tx1"/>
                </a:solidFill>
                <a:ea typeface="ＭＳ Ｐゴシック" pitchFamily="1" charset="-128"/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7308304" y="5157192"/>
              <a:ext cx="1368152" cy="648070"/>
            </a:xfrm>
            <a:prstGeom prst="roundRect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ZA" sz="1000" b="1" dirty="0">
                  <a:solidFill>
                    <a:schemeClr val="tx1"/>
                  </a:solidFill>
                  <a:ea typeface="ＭＳ Ｐゴシック" pitchFamily="1" charset="-128"/>
                </a:rPr>
                <a:t>Audited outcomes align to audited AFS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11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77BA75D44BC469ABAE46C07B5E9FF" ma:contentTypeVersion="1" ma:contentTypeDescription="Create a new document." ma:contentTypeScope="" ma:versionID="fe50b6b98f897cf800d4d84fb3dd0e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C34B24-9A2C-4F74-94FA-B7BF9560DE4C}"/>
</file>

<file path=customXml/itemProps2.xml><?xml version="1.0" encoding="utf-8"?>
<ds:datastoreItem xmlns:ds="http://schemas.openxmlformats.org/officeDocument/2006/customXml" ds:itemID="{E86C157B-6060-4C5A-A008-089A782442DB}"/>
</file>

<file path=customXml/itemProps3.xml><?xml version="1.0" encoding="utf-8"?>
<ds:datastoreItem xmlns:ds="http://schemas.openxmlformats.org/officeDocument/2006/customXml" ds:itemID="{FB6FF9ED-4E46-44F0-97C9-966767843954}"/>
</file>

<file path=docProps/app.xml><?xml version="1.0" encoding="utf-8"?>
<Properties xmlns="http://schemas.openxmlformats.org/officeDocument/2006/extended-properties" xmlns:vt="http://schemas.openxmlformats.org/officeDocument/2006/docPropsVTypes">
  <Template>ITMac01 HD:Applications:Microsoft Office 2004:Templates:Presentations:Designs:Blank Presentation</Template>
  <TotalTime>6252</TotalTime>
  <Words>1824</Words>
  <Application>Microsoft Office PowerPoint</Application>
  <PresentationFormat>On-screen Show (4:3)</PresentationFormat>
  <Paragraphs>188</Paragraphs>
  <Slides>20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Blank Presentation</vt:lpstr>
      <vt:lpstr>2_Blank Presentation</vt:lpstr>
      <vt:lpstr>3_Blank Presentation</vt:lpstr>
      <vt:lpstr>11_Blank Presentation</vt:lpstr>
      <vt:lpstr>12_Blank Presentation</vt:lpstr>
      <vt:lpstr>4_Blank Presentation</vt:lpstr>
      <vt:lpstr>Visio</vt:lpstr>
      <vt:lpstr>mSCOA / BUDGET ANALYSIS WORKSHOP </vt:lpstr>
      <vt:lpstr> Long-term objectives of  LG budget reform agenda </vt:lpstr>
      <vt:lpstr>Envisaged impact to the local government sphere</vt:lpstr>
      <vt:lpstr>In summary: What have we done to date ……</vt:lpstr>
      <vt:lpstr>LGBA has been building a strong foundation for effective management of LG finances</vt:lpstr>
      <vt:lpstr>…. in a systematic way </vt:lpstr>
      <vt:lpstr>… with extensive support to provincial treasuries in monitoring and oversight</vt:lpstr>
      <vt:lpstr>  Outcome of the 2016/17 MTREF Budget Verification     </vt:lpstr>
      <vt:lpstr>Background and objectives</vt:lpstr>
      <vt:lpstr>Budget verification progress – 02 November 2016</vt:lpstr>
      <vt:lpstr>  Where does mSCOA fit in?     </vt:lpstr>
      <vt:lpstr>mSCOA in the broader FM landscape </vt:lpstr>
      <vt:lpstr>What Segments are Required in mSCOA and where do they come from?</vt:lpstr>
      <vt:lpstr>Municipal Money and  Financial Management Reforms </vt:lpstr>
      <vt:lpstr>“Municipal Money” Website</vt:lpstr>
      <vt:lpstr>Broad Observations</vt:lpstr>
      <vt:lpstr>Content of Municipal Money</vt:lpstr>
      <vt:lpstr>Future refinements to Municipal Money</vt:lpstr>
      <vt:lpstr> </vt:lpstr>
      <vt:lpstr>PowerPoint Presentation</vt:lpstr>
    </vt:vector>
  </TitlesOfParts>
  <Company>bronwen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SUMMURY OF THE BUGDGET PROCESS.</dc:title>
  <dc:creator>bronwen</dc:creator>
  <cp:lastModifiedBy>Jan Hattingh</cp:lastModifiedBy>
  <cp:revision>222</cp:revision>
  <cp:lastPrinted>2016-11-08T11:10:38Z</cp:lastPrinted>
  <dcterms:created xsi:type="dcterms:W3CDTF">2010-05-24T08:09:56Z</dcterms:created>
  <dcterms:modified xsi:type="dcterms:W3CDTF">2016-11-10T11:09:39Z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0x010100F6D77BA75D44BC469ABAE46C07B5E9FF</vt:lpwstr>
  </property>
</Properties>
</file>