
<file path=[Content_Types].xml><?xml version="1.0" encoding="utf-8"?>
<Types xmlns="http://schemas.openxmlformats.org/package/2006/content-types">
  <Default Extension="svg" ContentType="image/sv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Default Extension="jpg&amp;ehk=xc8xR2" ContentType="image/j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jpeg" ContentType="image/jpeg"/>
  <Default Extension="gif&amp;ehk=zXcS" ContentType="image/gif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png&amp;ehk=HAnqX48CC3" ContentType="image/png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jpg&amp;ehk=IB9G1CS7EcKYJD7Z3psOhQ&amp;r=0&amp;pid=OfficeInsert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jpg&amp;ehk=IEi45XvuoEAH4CI7Ydt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391" r:id="rId2"/>
    <p:sldId id="412" r:id="rId3"/>
    <p:sldId id="427" r:id="rId4"/>
    <p:sldId id="428" r:id="rId5"/>
    <p:sldId id="429" r:id="rId6"/>
    <p:sldId id="430" r:id="rId7"/>
    <p:sldId id="431" r:id="rId8"/>
    <p:sldId id="411" r:id="rId9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 Beukes" initials="DB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0000"/>
    <a:srgbClr val="9D3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0" autoAdjust="0"/>
    <p:restoredTop sz="94660"/>
  </p:normalViewPr>
  <p:slideViewPr>
    <p:cSldViewPr>
      <p:cViewPr varScale="1">
        <p:scale>
          <a:sx n="65" d="100"/>
          <a:sy n="65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3904" tIns="46952" rIns="93904" bIns="469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3904" tIns="46952" rIns="93904" bIns="46952" rtlCol="0"/>
          <a:lstStyle>
            <a:lvl1pPr algn="r">
              <a:defRPr sz="1200"/>
            </a:lvl1pPr>
          </a:lstStyle>
          <a:p>
            <a:fld id="{E1A9BC81-FD53-48BE-8735-7D8703ABF5D3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3904" tIns="46952" rIns="93904" bIns="469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3904" tIns="46952" rIns="93904" bIns="46952" rtlCol="0" anchor="b"/>
          <a:lstStyle>
            <a:lvl1pPr algn="r">
              <a:defRPr sz="1200"/>
            </a:lvl1pPr>
          </a:lstStyle>
          <a:p>
            <a:fld id="{6F93837F-396E-4E65-A5D9-4EE2E2FBA1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71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3904" tIns="46952" rIns="93904" bIns="46952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3904" tIns="46952" rIns="93904" bIns="46952" rtlCol="0"/>
          <a:lstStyle>
            <a:lvl1pPr algn="r">
              <a:defRPr sz="1200"/>
            </a:lvl1pPr>
          </a:lstStyle>
          <a:p>
            <a:fld id="{395737BC-82BC-4E18-AAD5-7C8DB0FC8F6D}" type="datetimeFigureOut">
              <a:rPr lang="en-ZA" smtClean="0"/>
              <a:pPr/>
              <a:t>2017-03-09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04" tIns="46952" rIns="93904" bIns="46952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3904" tIns="46952" rIns="93904" bIns="469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3904" tIns="46952" rIns="93904" bIns="46952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3904" tIns="46952" rIns="93904" bIns="46952" rtlCol="0" anchor="b"/>
          <a:lstStyle>
            <a:lvl1pPr algn="r">
              <a:defRPr sz="1200"/>
            </a:lvl1pPr>
          </a:lstStyle>
          <a:p>
            <a:fld id="{1856D03A-D037-488F-B761-CDA61856BD2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88990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AEECDED-6B2E-4EE6-8D32-BA9DDE2C294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13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AEECDED-6B2E-4EE6-8D32-BA9DDE2C294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71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AEECDED-6B2E-4EE6-8D32-BA9DDE2C294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59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AEECDED-6B2E-4EE6-8D32-BA9DDE2C294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25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AEECDED-6B2E-4EE6-8D32-BA9DDE2C294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708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AEECDED-6B2E-4EE6-8D32-BA9DDE2C294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AEECDED-6B2E-4EE6-8D32-BA9DDE2C294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316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AA422C9-5125-4758-8DA3-4A8E9C026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67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5536ED3-8BAC-4AF1-98A3-FDB0AE8F0656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065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907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198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67E6D5-A5B7-4229-BB98-503888FCD196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778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DCFD498-E02A-40FB-9354-3A3C338B5B31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152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453423-E098-4E58-B039-FB90F7EE39C1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364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51E28B-B25D-4242-9891-B092890E81D5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337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439C8D-7F72-4542-80C4-FFAE08591DB3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865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13D2B-0EC4-49B6-B428-D97720E9265B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827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ED0D8A-7B73-4A19-8E28-771DE770920D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74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23A803F-7D1E-4394-94DC-0C80DC8EE57E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678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455C16-AC42-47B9-9E8B-0DBE4828EA93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3704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808080"/>
                </a:solidFill>
                <a:latin typeface="Arial Bold Italic" pitchFamily="1" charset="0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53BD57-C497-4D78-BF7E-ADB9D0578C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02962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Osak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Osak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g&amp;ehk=IEi45XvuoEAH4CI7Ydt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g&amp;ehk=IB9G1CS7EcKYJD7Z3psOhQ&amp;r=0&amp;pid=OfficeInsert"/><Relationship Id="rId5" Type="http://schemas.openxmlformats.org/officeDocument/2006/relationships/image" Target="../media/image13.jpeg"/><Relationship Id="rId4" Type="http://schemas.openxmlformats.org/officeDocument/2006/relationships/image" Target="../media/image12.jpg&amp;ehk=xc8xR2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&amp;ehk=HAnqX48CC3"/><Relationship Id="rId4" Type="http://schemas.openxmlformats.org/officeDocument/2006/relationships/image" Target="../media/image16.gif&amp;ehk=zXc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Powerpoint Presentatio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303"/>
            <a:ext cx="9177338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12"/>
          <p:cNvSpPr>
            <a:spLocks noGrp="1" noChangeArrowheads="1"/>
          </p:cNvSpPr>
          <p:nvPr>
            <p:ph type="title"/>
          </p:nvPr>
        </p:nvSpPr>
        <p:spPr>
          <a:xfrm>
            <a:off x="-18256" y="1052736"/>
            <a:ext cx="8838728" cy="258884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3400" dirty="0"/>
            </a:br>
            <a:br>
              <a:rPr lang="en-US" sz="3400" dirty="0"/>
            </a:br>
            <a:r>
              <a:rPr lang="en-US" sz="3400" dirty="0"/>
              <a:t>	</a:t>
            </a:r>
            <a:r>
              <a:rPr lang="en-US" sz="6700" b="1" dirty="0" err="1"/>
              <a:t>mSCOA</a:t>
            </a:r>
            <a:r>
              <a:rPr lang="en-US" sz="6700" b="1" dirty="0"/>
              <a:t> Workshop:</a:t>
            </a:r>
            <a:br>
              <a:rPr lang="en-US" sz="6700" b="1" dirty="0"/>
            </a:br>
            <a:r>
              <a:rPr lang="en-US" sz="4900" b="1" dirty="0"/>
              <a:t> </a:t>
            </a:r>
            <a:br>
              <a:rPr lang="en-US" sz="4900" b="1" dirty="0"/>
            </a:br>
            <a:r>
              <a:rPr lang="en-US" sz="4900" b="1" dirty="0"/>
              <a:t>Building capacity to sustain </a:t>
            </a:r>
            <a:r>
              <a:rPr lang="en-US" sz="4900" b="1" dirty="0" err="1"/>
              <a:t>mSCOA</a:t>
            </a:r>
            <a:r>
              <a:rPr lang="en-US" sz="4900" b="1" dirty="0"/>
              <a:t>….Training</a:t>
            </a:r>
            <a:br>
              <a:rPr lang="en-US" sz="6000" b="1" dirty="0"/>
            </a:br>
            <a:br>
              <a:rPr lang="en-US" sz="6000" b="1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0011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1124744"/>
            <a:chOff x="0" y="0"/>
            <a:chExt cx="9144000" cy="12954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30862" y="186034"/>
              <a:ext cx="657744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</a:rPr>
                <a:t>CHANGE AND TRANSITION: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20040" y="1686580"/>
            <a:ext cx="8595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Arial" pitchFamily="34" charset="0"/>
                <a:cs typeface="Arial" pitchFamily="34" charset="0"/>
              </a:rPr>
              <a:t>Embedding change in your head, heart and hand </a:t>
            </a:r>
          </a:p>
        </p:txBody>
      </p:sp>
      <p:pic>
        <p:nvPicPr>
          <p:cNvPr id="8" name="Picture 3" descr="C:\Users\5757\AppData\Local\Microsoft\Windows\Temporary Internet Files\Content.IE5\6ZI84TTV\Connecting Head Heart Hand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652" y="2667000"/>
            <a:ext cx="289069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42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1053084"/>
            <a:chOff x="0" y="0"/>
            <a:chExt cx="9144000" cy="12954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30862" y="186034"/>
              <a:ext cx="619252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</a:rPr>
                <a:t>WHAT IS REQUIRED?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13690" y="1300248"/>
            <a:ext cx="8595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Arial" pitchFamily="34" charset="0"/>
                <a:cs typeface="Arial" pitchFamily="34" charset="0"/>
              </a:rPr>
              <a:t>mSCOA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Classification framework - 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39552" y="3205162"/>
            <a:ext cx="2141933" cy="1736006"/>
            <a:chOff x="539552" y="2428162"/>
            <a:chExt cx="2141933" cy="1736006"/>
          </a:xfrm>
        </p:grpSpPr>
        <p:sp>
          <p:nvSpPr>
            <p:cNvPr id="3" name="Flowchart: Multidocument 2"/>
            <p:cNvSpPr/>
            <p:nvPr/>
          </p:nvSpPr>
          <p:spPr bwMode="auto">
            <a:xfrm>
              <a:off x="655646" y="2428162"/>
              <a:ext cx="1324065" cy="1000838"/>
            </a:xfrm>
            <a:prstGeom prst="flowChartMultidocument">
              <a:avLst/>
            </a:prstGeom>
            <a:solidFill>
              <a:srgbClr val="99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ZA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3640948"/>
              <a:ext cx="214193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2800" dirty="0"/>
                <a:t>New system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62300" y="1844824"/>
            <a:ext cx="5195102" cy="1323439"/>
            <a:chOff x="3162300" y="2132856"/>
            <a:chExt cx="5195102" cy="1323439"/>
          </a:xfrm>
        </p:grpSpPr>
        <p:sp>
          <p:nvSpPr>
            <p:cNvPr id="9" name="Arrow: Striped Right 8"/>
            <p:cNvSpPr/>
            <p:nvPr/>
          </p:nvSpPr>
          <p:spPr bwMode="auto">
            <a:xfrm>
              <a:off x="3162300" y="2680116"/>
              <a:ext cx="978408" cy="484632"/>
            </a:xfrm>
            <a:prstGeom prst="striped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ZA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" name="Flowchart: Magnetic Disk 9"/>
            <p:cNvSpPr/>
            <p:nvPr/>
          </p:nvSpPr>
          <p:spPr bwMode="auto">
            <a:xfrm>
              <a:off x="5323297" y="2428162"/>
              <a:ext cx="914400" cy="1000838"/>
            </a:xfrm>
            <a:prstGeom prst="flowChartMagneticDisk">
              <a:avLst/>
            </a:prstGeom>
            <a:solidFill>
              <a:srgbClr val="99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ZA">
                <a:solidFill>
                  <a:srgbClr val="CC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35456" y="2132856"/>
              <a:ext cx="1721946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ZA" sz="2000" dirty="0"/>
                <a:t>Revenue</a:t>
              </a:r>
            </a:p>
            <a:p>
              <a:r>
                <a:rPr lang="en-ZA" sz="2000" dirty="0"/>
                <a:t>Supply chain</a:t>
              </a:r>
            </a:p>
            <a:p>
              <a:r>
                <a:rPr lang="en-ZA" sz="2000" dirty="0"/>
                <a:t>Assets</a:t>
              </a:r>
            </a:p>
            <a:p>
              <a:r>
                <a:rPr lang="en-ZA" sz="2000" dirty="0"/>
                <a:t>Performance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186184" y="3212976"/>
            <a:ext cx="5957815" cy="1563571"/>
            <a:chOff x="3186184" y="3902558"/>
            <a:chExt cx="5957815" cy="1563571"/>
          </a:xfrm>
        </p:grpSpPr>
        <p:sp>
          <p:nvSpPr>
            <p:cNvPr id="13" name="Arrow: Striped Right 12"/>
            <p:cNvSpPr/>
            <p:nvPr/>
          </p:nvSpPr>
          <p:spPr bwMode="auto">
            <a:xfrm>
              <a:off x="3186184" y="4244044"/>
              <a:ext cx="978408" cy="484632"/>
            </a:xfrm>
            <a:prstGeom prst="striped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ZA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pic>
          <p:nvPicPr>
            <p:cNvPr id="17" name="Graphic 16" descr="Share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66097" y="4300338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Sen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29224" y="3902558"/>
              <a:ext cx="914400" cy="9144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940152" y="4758243"/>
              <a:ext cx="32038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000" dirty="0"/>
                <a:t>Project Management</a:t>
              </a:r>
            </a:p>
            <a:p>
              <a:r>
                <a:rPr lang="en-ZA" sz="2000" dirty="0"/>
                <a:t>Risk Registers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186184" y="5229200"/>
            <a:ext cx="5528975" cy="1256449"/>
            <a:chOff x="3186184" y="5503630"/>
            <a:chExt cx="5528975" cy="1256449"/>
          </a:xfrm>
        </p:grpSpPr>
        <p:sp>
          <p:nvSpPr>
            <p:cNvPr id="14" name="Arrow: Striped Right 13"/>
            <p:cNvSpPr/>
            <p:nvPr/>
          </p:nvSpPr>
          <p:spPr bwMode="auto">
            <a:xfrm>
              <a:off x="3186184" y="5589240"/>
              <a:ext cx="978408" cy="484632"/>
            </a:xfrm>
            <a:prstGeom prst="striped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ZA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pic>
          <p:nvPicPr>
            <p:cNvPr id="23" name="Graphic 22" descr="Team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800759" y="5831556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Team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67672" y="5845679"/>
              <a:ext cx="914400" cy="914400"/>
            </a:xfrm>
            <a:prstGeom prst="rect">
              <a:avLst/>
            </a:prstGeom>
          </p:spPr>
        </p:pic>
        <p:pic>
          <p:nvPicPr>
            <p:cNvPr id="26" name="Graphic 25" descr="Team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962559" y="5831556"/>
              <a:ext cx="914400" cy="914400"/>
            </a:xfrm>
            <a:prstGeom prst="rect">
              <a:avLst/>
            </a:prstGeom>
          </p:spPr>
        </p:pic>
        <p:pic>
          <p:nvPicPr>
            <p:cNvPr id="27" name="Graphic 26" descr="Team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105872" y="5845679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 descr="Team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08897" y="5845679"/>
              <a:ext cx="914400" cy="9144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4436810" y="5503630"/>
              <a:ext cx="42525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2000" dirty="0"/>
                <a:t>Performance Management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527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1124744"/>
            <a:chOff x="0" y="0"/>
            <a:chExt cx="9144000" cy="12954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30862" y="186034"/>
              <a:ext cx="6986208" cy="8861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</a:rPr>
                <a:t>HOW CAN WE DO THIS?</a:t>
              </a:r>
            </a:p>
          </p:txBody>
        </p:sp>
      </p:grpSp>
      <p:pic>
        <p:nvPicPr>
          <p:cNvPr id="9" name="Picture 8" descr="external image &lt;strong&gt;technology&lt;/strong&gt;%2Bin%2Bthe%2Bclassroo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8316"/>
            <a:ext cx="4514017" cy="3003873"/>
          </a:xfrm>
          <a:prstGeom prst="rect">
            <a:avLst/>
          </a:prstGeom>
        </p:spPr>
      </p:pic>
      <p:pic>
        <p:nvPicPr>
          <p:cNvPr id="11" name="Picture 10" descr="... .iloveallaah.com/wp-content/uploads/2012/12/Financial-&lt;strong&gt;Technology&lt;/strong&gt;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38315"/>
            <a:ext cx="4427984" cy="3003873"/>
          </a:xfrm>
          <a:prstGeom prst="rect">
            <a:avLst/>
          </a:prstGeom>
        </p:spPr>
      </p:pic>
      <p:pic>
        <p:nvPicPr>
          <p:cNvPr id="17" name="Picture 16" descr="Project flow @ projectation.com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1950"/>
            <a:ext cx="4514017" cy="2686050"/>
          </a:xfrm>
          <a:prstGeom prst="rect">
            <a:avLst/>
          </a:prstGeom>
        </p:spPr>
      </p:pic>
      <p:pic>
        <p:nvPicPr>
          <p:cNvPr id="21" name="Picture 20" descr="The software engineering Entry profile has the same 2 &lt;strong&gt;processes&lt;/strong&gt; and ..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131268"/>
            <a:ext cx="4427984" cy="272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69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1124744"/>
            <a:chOff x="0" y="0"/>
            <a:chExt cx="9144000" cy="12954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30862" y="186034"/>
              <a:ext cx="6087757" cy="8861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</a:rPr>
                <a:t>CAPACITY BUILDING:</a:t>
              </a:r>
            </a:p>
          </p:txBody>
        </p:sp>
      </p:grpSp>
      <p:pic>
        <p:nvPicPr>
          <p:cNvPr id="4" name="Picture 3" descr="It’s Always About &lt;strong&gt;People&lt;/strong&gt;, Stupid!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1514"/>
            <a:ext cx="9144000" cy="302569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820416" y="4005064"/>
            <a:ext cx="2247528" cy="2661546"/>
            <a:chOff x="1187624" y="4005064"/>
            <a:chExt cx="2247528" cy="2661546"/>
          </a:xfrm>
        </p:grpSpPr>
        <p:pic>
          <p:nvPicPr>
            <p:cNvPr id="10" name="Picture 9" descr="Free vector graphic: Jigsaw &lt;strong&gt;Puzzle&lt;/strong&gt;, Jigsaw, &lt;strong&gt;Puzzle&lt;/strong&gt; - Free Image on ...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4005064"/>
              <a:ext cx="2247528" cy="2661546"/>
            </a:xfrm>
            <a:prstGeom prst="rect">
              <a:avLst/>
            </a:prstGeom>
            <a:ln>
              <a:noFill/>
            </a:ln>
          </p:spPr>
        </p:pic>
        <p:sp>
          <p:nvSpPr>
            <p:cNvPr id="11" name="TextBox 10"/>
            <p:cNvSpPr txBox="1"/>
            <p:nvPr/>
          </p:nvSpPr>
          <p:spPr>
            <a:xfrm rot="19786929">
              <a:off x="1598886" y="4963298"/>
              <a:ext cx="1518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800" b="1" dirty="0">
                  <a:solidFill>
                    <a:srgbClr val="990000"/>
                  </a:solidFill>
                </a:rPr>
                <a:t>Theory</a:t>
              </a:r>
              <a:r>
                <a:rPr lang="en-ZA" sz="2800" b="1" dirty="0"/>
                <a:t>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51076" y="4005064"/>
            <a:ext cx="2247528" cy="2661546"/>
            <a:chOff x="2918284" y="4005064"/>
            <a:chExt cx="2247528" cy="2661546"/>
          </a:xfrm>
        </p:grpSpPr>
        <p:pic>
          <p:nvPicPr>
            <p:cNvPr id="14" name="Picture 13" descr="Free vector graphic: Jigsaw &lt;strong&gt;Puzzle&lt;/strong&gt;, Jigsaw, &lt;strong&gt;Puzzle&lt;/strong&gt; - Free Image on ...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8284" y="4005064"/>
              <a:ext cx="2247528" cy="266154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19786929">
              <a:off x="3329546" y="4963297"/>
              <a:ext cx="15186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800" b="1" dirty="0">
                  <a:solidFill>
                    <a:srgbClr val="990000"/>
                  </a:solidFill>
                </a:rPr>
                <a:t>System</a:t>
              </a:r>
              <a:r>
                <a:rPr lang="en-ZA" sz="2800" b="1" dirty="0"/>
                <a:t> 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276800" y="4005064"/>
            <a:ext cx="2247528" cy="2661546"/>
            <a:chOff x="4644008" y="4005064"/>
            <a:chExt cx="2247528" cy="2661546"/>
          </a:xfrm>
        </p:grpSpPr>
        <p:pic>
          <p:nvPicPr>
            <p:cNvPr id="13" name="Picture 12" descr="Free vector graphic: Jigsaw &lt;strong&gt;Puzzle&lt;/strong&gt;, Jigsaw, &lt;strong&gt;Puzzle&lt;/strong&gt; - Free Image on ...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4005064"/>
              <a:ext cx="2247528" cy="266154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 rot="19786929">
              <a:off x="4949574" y="4749041"/>
              <a:ext cx="15139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800" b="1" dirty="0">
                  <a:solidFill>
                    <a:srgbClr val="990000"/>
                  </a:solidFill>
                </a:rPr>
                <a:t>Hand</a:t>
              </a:r>
            </a:p>
            <a:p>
              <a:pPr algn="ctr"/>
              <a:r>
                <a:rPr lang="en-ZA" sz="2800" b="1" dirty="0">
                  <a:solidFill>
                    <a:srgbClr val="990000"/>
                  </a:solidFill>
                </a:rPr>
                <a:t>Holding</a:t>
              </a:r>
              <a:r>
                <a:rPr lang="en-ZA" sz="2800" b="1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032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1124744"/>
            <a:chOff x="0" y="0"/>
            <a:chExt cx="9144000" cy="12954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30862" y="186034"/>
              <a:ext cx="4791696" cy="8861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</a:rPr>
                <a:t>TRAINING PLAN: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7524" y="1144236"/>
            <a:ext cx="856895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ZA" sz="2800" dirty="0"/>
              <a:t>National </a:t>
            </a:r>
            <a:r>
              <a:rPr lang="en-ZA" sz="2800" dirty="0" err="1"/>
              <a:t>mSCOA</a:t>
            </a:r>
            <a:r>
              <a:rPr lang="en-ZA" sz="2800" dirty="0"/>
              <a:t> Workshops -	March</a:t>
            </a:r>
          </a:p>
          <a:p>
            <a:r>
              <a:rPr lang="en-ZA" sz="2800" dirty="0"/>
              <a:t>						May</a:t>
            </a:r>
          </a:p>
          <a:p>
            <a:r>
              <a:rPr lang="en-ZA" sz="2800" dirty="0"/>
              <a:t>						September</a:t>
            </a:r>
          </a:p>
          <a:p>
            <a:endParaRPr lang="en-ZA" sz="2800" dirty="0"/>
          </a:p>
          <a:p>
            <a:r>
              <a:rPr lang="en-ZA" sz="2800" dirty="0"/>
              <a:t>2. Theory Topics - 	</a:t>
            </a:r>
            <a:r>
              <a:rPr lang="en-ZA" sz="2400" dirty="0" err="1"/>
              <a:t>mSCOA</a:t>
            </a:r>
            <a:r>
              <a:rPr lang="en-ZA" sz="2400" dirty="0"/>
              <a:t> Budget Preparation</a:t>
            </a:r>
          </a:p>
          <a:p>
            <a:r>
              <a:rPr lang="en-ZA" sz="2400" dirty="0"/>
              <a:t>				Performance Management</a:t>
            </a:r>
          </a:p>
          <a:p>
            <a:r>
              <a:rPr lang="en-ZA" sz="2400" dirty="0"/>
              <a:t>				Basic Accounting</a:t>
            </a:r>
          </a:p>
          <a:p>
            <a:r>
              <a:rPr lang="en-ZA" sz="2400" dirty="0"/>
              <a:t>				Audit and Risk</a:t>
            </a:r>
          </a:p>
          <a:p>
            <a:r>
              <a:rPr lang="en-ZA" sz="2400" dirty="0"/>
              <a:t>				MPRA</a:t>
            </a:r>
          </a:p>
          <a:p>
            <a:r>
              <a:rPr lang="en-ZA" sz="2400" dirty="0"/>
              <a:t>				Supply Chain Management</a:t>
            </a:r>
          </a:p>
          <a:p>
            <a:r>
              <a:rPr lang="en-ZA" sz="2400" dirty="0"/>
              <a:t>				Mass Appraisal Techniques</a:t>
            </a:r>
          </a:p>
          <a:p>
            <a:r>
              <a:rPr lang="en-ZA" sz="2400" dirty="0"/>
              <a:t>				GIS Property Management</a:t>
            </a:r>
          </a:p>
          <a:p>
            <a:r>
              <a:rPr lang="en-ZA" sz="2400" dirty="0"/>
              <a:t>				Revenue Management</a:t>
            </a:r>
          </a:p>
          <a:p>
            <a:r>
              <a:rPr lang="en-ZA" sz="2400" dirty="0"/>
              <a:t>				Asset Management</a:t>
            </a:r>
          </a:p>
        </p:txBody>
      </p:sp>
    </p:spTree>
    <p:extLst>
      <p:ext uri="{BB962C8B-B14F-4D97-AF65-F5344CB8AC3E}">
        <p14:creationId xmlns:p14="http://schemas.microsoft.com/office/powerpoint/2010/main" val="209123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1124744"/>
            <a:chOff x="0" y="0"/>
            <a:chExt cx="9144000" cy="12954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129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30862" y="186034"/>
              <a:ext cx="6067110" cy="8861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</a:rPr>
                <a:t>TRAINING ROLL OUT: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95536" y="1772816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dirty="0"/>
              <a:t>System training – Vendors</a:t>
            </a:r>
          </a:p>
          <a:p>
            <a:r>
              <a:rPr lang="en-ZA" sz="2800" dirty="0"/>
              <a:t>Hand holding – Vendors</a:t>
            </a:r>
          </a:p>
          <a:p>
            <a:endParaRPr lang="en-ZA" sz="2800" dirty="0"/>
          </a:p>
          <a:p>
            <a:r>
              <a:rPr lang="en-ZA" sz="2800" dirty="0"/>
              <a:t>Accredited </a:t>
            </a:r>
            <a:r>
              <a:rPr lang="en-ZA" sz="2800" dirty="0" err="1"/>
              <a:t>mSCOA</a:t>
            </a:r>
            <a:r>
              <a:rPr lang="en-ZA" sz="2800" dirty="0"/>
              <a:t> training - CIGFARO</a:t>
            </a:r>
          </a:p>
          <a:p>
            <a:endParaRPr lang="en-ZA" sz="2800" dirty="0"/>
          </a:p>
          <a:p>
            <a:r>
              <a:rPr lang="en-ZA" sz="2800" dirty="0" err="1"/>
              <a:t>mSCOA</a:t>
            </a:r>
            <a:r>
              <a:rPr lang="en-ZA" sz="2800" dirty="0"/>
              <a:t> theory training – 	National Treasury</a:t>
            </a:r>
          </a:p>
          <a:p>
            <a:r>
              <a:rPr lang="en-ZA" sz="2800" dirty="0"/>
              <a:t>						CIGFARO </a:t>
            </a:r>
          </a:p>
          <a:p>
            <a:endParaRPr lang="en-ZA" sz="2800" dirty="0"/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77277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FD498-E02A-40FB-9354-3A3C338B5B31}" type="slidenum">
              <a:rPr lang="en-US" smtClean="0"/>
              <a:pPr>
                <a:defRPr/>
              </a:pPr>
              <a:t>8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2822" y="1412776"/>
            <a:ext cx="8763000" cy="4572000"/>
          </a:xfrm>
        </p:spPr>
        <p:txBody>
          <a:bodyPr/>
          <a:lstStyle/>
          <a:p>
            <a:pPr marL="39688" indent="0" algn="ctr">
              <a:buFont typeface="Arial" pitchFamily="34" charset="0"/>
              <a:buNone/>
            </a:pPr>
            <a:r>
              <a:rPr lang="en-US" altLang="en-US" sz="5400" b="1" dirty="0"/>
              <a:t>Thank you</a:t>
            </a:r>
          </a:p>
          <a:p>
            <a:pPr marL="39688" indent="0" algn="ctr">
              <a:buFont typeface="Arial" pitchFamily="34" charset="0"/>
              <a:buNone/>
            </a:pPr>
            <a:r>
              <a:rPr lang="en-US" altLang="en-US" sz="5400" b="1" dirty="0"/>
              <a:t> for the opportunity </a:t>
            </a:r>
          </a:p>
          <a:p>
            <a:pPr marL="39688" indent="0" algn="ctr">
              <a:buFont typeface="Arial" pitchFamily="34" charset="0"/>
              <a:buNone/>
            </a:pPr>
            <a:r>
              <a:rPr lang="en-US" altLang="en-US" sz="5400" b="1" dirty="0"/>
              <a:t>to discuss training </a:t>
            </a:r>
          </a:p>
          <a:p>
            <a:pPr marL="39688" indent="0" algn="ctr">
              <a:buFont typeface="Arial" pitchFamily="34" charset="0"/>
              <a:buNone/>
            </a:pPr>
            <a:r>
              <a:rPr lang="en-US" altLang="en-US" sz="5400" b="1" dirty="0"/>
              <a:t> with you</a:t>
            </a:r>
            <a:endParaRPr lang="en-GB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64103201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old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D77BA75D44BC469ABAE46C07B5E9FF" ma:contentTypeVersion="1" ma:contentTypeDescription="Create a new document." ma:contentTypeScope="" ma:versionID="fe50b6b98f897cf800d4d84fb3dd0e4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1CCD83-9743-4BE4-BA45-8FC9D690F1E8}"/>
</file>

<file path=customXml/itemProps2.xml><?xml version="1.0" encoding="utf-8"?>
<ds:datastoreItem xmlns:ds="http://schemas.openxmlformats.org/officeDocument/2006/customXml" ds:itemID="{8870C6DF-A44C-41F8-9E7C-A921CC2D84E4}"/>
</file>

<file path=customXml/itemProps3.xml><?xml version="1.0" encoding="utf-8"?>
<ds:datastoreItem xmlns:ds="http://schemas.openxmlformats.org/officeDocument/2006/customXml" ds:itemID="{A12CD895-1889-4A1D-A193-2796EEC56996}"/>
</file>

<file path=docProps/app.xml><?xml version="1.0" encoding="utf-8"?>
<Properties xmlns="http://schemas.openxmlformats.org/officeDocument/2006/extended-properties" xmlns:vt="http://schemas.openxmlformats.org/officeDocument/2006/docPropsVTypes">
  <TotalTime>5136</TotalTime>
  <Words>95</Words>
  <Application>Microsoft Office PowerPoint</Application>
  <PresentationFormat>On-screen Show (4:3)</PresentationFormat>
  <Paragraphs>54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Arial Bold</vt:lpstr>
      <vt:lpstr>Arial Bold Italic</vt:lpstr>
      <vt:lpstr>Calibri</vt:lpstr>
      <vt:lpstr>Osaka</vt:lpstr>
      <vt:lpstr>Blank Presentation</vt:lpstr>
      <vt:lpstr>   mSCOA Workshop:   Building capacity to sustain mSCOA….Training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Establishment of the SCOA Integrated Consultative Forum  National Treasury: Budget Council Chambers</dc:title>
  <dc:creator>Carl Stroud</dc:creator>
  <cp:lastModifiedBy>user</cp:lastModifiedBy>
  <cp:revision>752</cp:revision>
  <cp:lastPrinted>2015-03-23T14:48:34Z</cp:lastPrinted>
  <dcterms:created xsi:type="dcterms:W3CDTF">2014-08-01T04:27:15Z</dcterms:created>
  <dcterms:modified xsi:type="dcterms:W3CDTF">2017-03-09T04:55:11Z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0x010100F6D77BA75D44BC469ABAE46C07B5E9FF</vt:lpwstr>
  </property>
</Properties>
</file>