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emf" ContentType="image/x-emf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3"/>
  </p:notesMasterIdLst>
  <p:sldIdLst>
    <p:sldId id="285" r:id="rId3"/>
    <p:sldId id="28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7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9CD25-4700-441A-B91E-16778521340C}" type="datetimeFigureOut">
              <a:rPr lang="en-ZA" smtClean="0"/>
              <a:t>2017-03-10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7BA4B-3E49-42E1-8DD7-6D8FCD00CB3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45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EF10F-64F0-42A9-8B0E-1E2CF7DD8BC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9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07E3-2388-45F6-8334-9551E5D4165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06BC-8AB3-4269-911F-2A8DC2C0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20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4"/>
            <a:ext cx="12192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0"/>
            <a:ext cx="122364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2D649-6BB6-4F6B-A716-67915648291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7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1"/>
            <a:ext cx="12236451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C7FC-D312-433B-AC2B-CA301B42932C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7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FBEB-2400-4B80-8642-66DDF1B17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916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07E3-2388-45F6-8334-9551E5D4165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06BC-8AB3-4269-911F-2A8DC2C0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2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07E3-2388-45F6-8334-9551E5D4165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06BC-8AB3-4269-911F-2A8DC2C0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4"/>
            <a:ext cx="12192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0"/>
            <a:ext cx="122364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41CC7-DB63-4E85-93F6-54C283F30EF1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6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4"/>
            <a:ext cx="12192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0"/>
            <a:ext cx="122364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95400"/>
            <a:ext cx="5740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295400"/>
            <a:ext cx="5740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531A-061E-4B56-81BE-C596E1E0CDCA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10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4"/>
            <a:ext cx="12192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0"/>
            <a:ext cx="122364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DFFF-0BF8-4748-8F38-B662A3D308C8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7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4"/>
            <a:ext cx="12192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0"/>
            <a:ext cx="122364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AA8E8-5E3F-49F7-828E-2901C82A71CE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3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4"/>
            <a:ext cx="12192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0"/>
            <a:ext cx="122364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BD227-0E0B-47A1-BCF9-4DDDE991CBDD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4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owerpoint Presentation Bann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1064"/>
            <a:ext cx="121920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Powerpoint Presentation T Bann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67" y="0"/>
            <a:ext cx="122364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E139-C2AA-4541-ACDF-F3E327C8982B}" type="slidenum">
              <a:rPr lang="en-US"/>
              <a:pPr>
                <a:defRPr/>
              </a:pPr>
              <a:t>‹#›</a:t>
            </a:fld>
            <a:endParaRPr lang="en-US" sz="14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6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607E3-2388-45F6-8334-9551E5D4165E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06BC-8AB3-4269-911F-2A8DC2C05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036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68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245600" y="64008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808080"/>
                </a:solidFill>
                <a:latin typeface="Arial Bold Italic" pitchFamily="1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DAA9D6-2A2C-4662-B589-CDF2300121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038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" y="0"/>
            <a:ext cx="12186861" cy="1067336"/>
          </a:xfrm>
        </p:spPr>
        <p:txBody>
          <a:bodyPr/>
          <a:lstStyle/>
          <a:p>
            <a:r>
              <a:rPr lang="en-US" sz="2800" dirty="0" err="1" smtClean="0"/>
              <a:t>mSCOA</a:t>
            </a:r>
            <a:r>
              <a:rPr lang="en-US" sz="2800" dirty="0" smtClean="0"/>
              <a:t> Readiness for 31 March 2017- Budget </a:t>
            </a:r>
            <a:r>
              <a:rPr lang="en-US" sz="2800" dirty="0" smtClean="0"/>
              <a:t>Data Strings Upload  </a:t>
            </a:r>
            <a:endParaRPr lang="en-ZA" sz="1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-5139" y="111378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</a:rPr>
              <a:t>The Criteria used to assess the municipalities.</a:t>
            </a:r>
            <a:endParaRPr lang="en-ZA" sz="2400" dirty="0">
              <a:solidFill>
                <a:srgbClr val="000000"/>
              </a:solidFill>
              <a:latin typeface="Arial" pitchFamily="34" charset="0"/>
            </a:endParaRPr>
          </a:p>
          <a:p>
            <a:endParaRPr lang="en-ZA" sz="2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400800"/>
            <a:ext cx="2540000" cy="457200"/>
          </a:xfrm>
          <a:noFill/>
        </p:spPr>
        <p:txBody>
          <a:bodyPr/>
          <a:lstStyle/>
          <a:p>
            <a:fld id="{34B45F31-A258-4DBB-A561-348220804265}" type="slidenum">
              <a:rPr lang="en-US" smtClean="0">
                <a:latin typeface="Arial Bold" panose="020B0704020202020204" pitchFamily="34" charset="0"/>
                <a:cs typeface="Arial Bold" panose="020B0704020202020204" pitchFamily="34" charset="0"/>
              </a:rPr>
              <a:pPr/>
              <a:t>1</a:t>
            </a:fld>
            <a:endParaRPr lang="en-US" sz="1400" b="0" dirty="0">
              <a:solidFill>
                <a:srgbClr val="00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69" b="16148"/>
          <a:stretch/>
        </p:blipFill>
        <p:spPr bwMode="auto">
          <a:xfrm>
            <a:off x="2146300" y="2443163"/>
            <a:ext cx="75565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9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Mpumalanga – 4 Municipalities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Mpumalanga- 16 Municipalities</a:t>
            </a:r>
            <a:endParaRPr lang="en-US" sz="3200" b="1" dirty="0"/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61904" y="106591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7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267720" y="122110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98795" y="11877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14124" y="11778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64541" y="2564813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386276" y="251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795298" y="233258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198990" y="249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633168" y="228965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025886" y="247135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448500" y="228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828466" y="245424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264243" y="22546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9649786" y="243949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9079573" y="223755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08080" y="364644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717682" y="359553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118907" y="37782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932837" y="37549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88327" y="372909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5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3" grpId="0" animBg="1"/>
      <p:bldP spid="96" grpId="0" animBg="1"/>
      <p:bldP spid="97" grpId="0" animBg="1"/>
      <p:bldP spid="101" grpId="0" animBg="1"/>
      <p:bldP spid="10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53" grpId="0" animBg="1"/>
      <p:bldP spid="54" grpId="0" animBg="1"/>
      <p:bldP spid="57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err="1">
                <a:solidFill>
                  <a:srgbClr val="000000"/>
                </a:solidFill>
              </a:rPr>
              <a:t>Kwa</a:t>
            </a:r>
            <a:r>
              <a:rPr lang="en-US" sz="3200" b="1" dirty="0">
                <a:solidFill>
                  <a:srgbClr val="000000"/>
                </a:solidFill>
              </a:rPr>
              <a:t>- Zulu Natal -  </a:t>
            </a:r>
            <a:r>
              <a:rPr lang="en-US" sz="3200" b="1" dirty="0" smtClean="0">
                <a:solidFill>
                  <a:srgbClr val="000000"/>
                </a:solidFill>
              </a:rPr>
              <a:t>16 </a:t>
            </a:r>
            <a:r>
              <a:rPr lang="en-US" sz="3200" b="1" dirty="0">
                <a:solidFill>
                  <a:srgbClr val="000000"/>
                </a:solidFill>
              </a:rPr>
              <a:t>Municipalities</a:t>
            </a: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err="1" smtClean="0"/>
              <a:t>Kwa</a:t>
            </a:r>
            <a:r>
              <a:rPr lang="en-US" sz="3200" b="1" dirty="0" smtClean="0"/>
              <a:t>- Zulu Natal -  38 Municipalities</a:t>
            </a:r>
            <a:endParaRPr lang="en-US" sz="3200" b="1" dirty="0"/>
          </a:p>
        </p:txBody>
      </p:sp>
      <p:sp>
        <p:nvSpPr>
          <p:cNvPr id="55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21705" y="63821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163056" y="41617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243440" y="58881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2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652462" y="405977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056154" y="57170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4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490332" y="36304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5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883050" y="54475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305664" y="35500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685630" y="52764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121407" y="32805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9" name="Freeform 22">
            <a:hlinkClick r:id="" action="ppaction://noaction"/>
          </p:cNvPr>
          <p:cNvSpPr>
            <a:spLocks/>
          </p:cNvSpPr>
          <p:nvPr/>
        </p:nvSpPr>
        <p:spPr bwMode="auto">
          <a:xfrm rot="16020000">
            <a:off x="9478102" y="52889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0" name="Freeform 22">
            <a:hlinkClick r:id="" action="ppaction://noaction"/>
          </p:cNvPr>
          <p:cNvSpPr>
            <a:spLocks/>
          </p:cNvSpPr>
          <p:nvPr/>
        </p:nvSpPr>
        <p:spPr bwMode="auto">
          <a:xfrm rot="60000">
            <a:off x="8936737" y="310947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10725032" y="31219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491519" y="19231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5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5868" y="1908042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53110" y="170641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7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158926" y="1861613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574846" y="166893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976071" y="1851617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410444" y="166972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790001" y="182830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214455" y="162689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605330" y="181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023513" y="162689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860389" y="160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10393627" y="178383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55747" y="32053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129014" y="298328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277482" y="315592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686504" y="2973087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090196" y="31388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524374" y="29301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917092" y="311186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339706" y="292211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719672" y="309475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155449" y="289516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9540992" y="30799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8970779" y="2878057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10781560" y="286330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457477" y="449022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69910" y="4475152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87152" y="427352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608888" y="423604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010113" y="4418727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444486" y="423683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24043" y="439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248497" y="419400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679533" y="436960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095072" y="416872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Freeform 22">
            <a:hlinkClick r:id="" action="ppaction://noaction"/>
          </p:cNvPr>
          <p:cNvSpPr>
            <a:spLocks/>
          </p:cNvSpPr>
          <p:nvPr/>
        </p:nvSpPr>
        <p:spPr bwMode="auto">
          <a:xfrm>
            <a:off x="9920603" y="416123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2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10450155" y="435013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192968" y="445273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2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4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4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5" grpId="0" animBg="1"/>
      <p:bldP spid="3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93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Western Cape – 18 Municipalities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Western Cape- 12 Municipalities</a:t>
            </a:r>
            <a:endParaRPr lang="en-US" sz="3200" b="1" dirty="0"/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82725" y="12826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7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267720" y="122110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084865" y="121111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19238" y="102921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98795" y="11877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14124" y="11778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132307" y="98638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969183" y="961105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64541" y="2564813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20220" y="234278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386276" y="251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795298" y="233258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198990" y="249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633168" y="228965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025886" y="247135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448500" y="228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828466" y="245424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264243" y="22546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48683" y="384971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478704" y="3834645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08080" y="364644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717682" y="359553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118907" y="37782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53280" y="359632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932837" y="37549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357291" y="355349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88327" y="372909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203866" y="352821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Freeform 22">
            <a:hlinkClick r:id="" action="ppaction://noaction"/>
          </p:cNvPr>
          <p:cNvSpPr>
            <a:spLocks/>
          </p:cNvSpPr>
          <p:nvPr/>
        </p:nvSpPr>
        <p:spPr bwMode="auto">
          <a:xfrm>
            <a:off x="10029397" y="352072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301762" y="381222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6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3" grpId="0" animBg="1"/>
      <p:bldP spid="93" grpId="0" animBg="1"/>
      <p:bldP spid="97" grpId="0" animBg="1"/>
      <p:bldP spid="99" grpId="0" animBg="1"/>
      <p:bldP spid="100" grpId="0" animBg="1"/>
      <p:bldP spid="101" grpId="0" animBg="1"/>
      <p:bldP spid="103" grpId="0" animBg="1"/>
      <p:bldP spid="104" grpId="0" animBg="1"/>
      <p:bldP spid="10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Northern Cape – 20 Municipalities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Northern Cape- 11 Municipalities</a:t>
            </a:r>
            <a:endParaRPr lang="en-US" sz="3200" b="1" dirty="0"/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82725" y="12826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7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267720" y="122110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084865" y="121111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19238" y="102921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98795" y="11877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14124" y="11778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132307" y="98638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969183" y="961105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64541" y="2564813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20220" y="234278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386276" y="251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795298" y="233258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198990" y="249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633168" y="228965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025886" y="247135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448500" y="228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828466" y="245424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264243" y="22546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48683" y="384971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478704" y="3834645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08080" y="364644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717682" y="359553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118907" y="37782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53280" y="359632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932837" y="37549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357291" y="355349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88327" y="372909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203866" y="352821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Freeform 22">
            <a:hlinkClick r:id="" action="ppaction://noaction"/>
          </p:cNvPr>
          <p:cNvSpPr>
            <a:spLocks/>
          </p:cNvSpPr>
          <p:nvPr/>
        </p:nvSpPr>
        <p:spPr bwMode="auto">
          <a:xfrm>
            <a:off x="10029397" y="352072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301762" y="381222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341167" y="98638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4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3" grpId="0" animBg="1"/>
      <p:bldP spid="93" grpId="0" animBg="1"/>
      <p:bldP spid="97" grpId="0" animBg="1"/>
      <p:bldP spid="99" grpId="0" animBg="1"/>
      <p:bldP spid="100" grpId="0" animBg="1"/>
      <p:bldP spid="101" grpId="0" animBg="1"/>
      <p:bldP spid="103" grpId="0" animBg="1"/>
      <p:bldP spid="104" grpId="0" animBg="1"/>
      <p:bldP spid="10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7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Northern West – 6 Municipalities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Northern West- 16 Municipalities</a:t>
            </a:r>
            <a:endParaRPr lang="en-US" sz="3200" b="1" dirty="0"/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19238" y="102921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98795" y="11877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14124" y="11778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4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132307" y="98638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64541" y="2564813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386276" y="251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795298" y="233258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198990" y="249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633168" y="228965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025886" y="247135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448500" y="228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828466" y="245424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264243" y="22546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478704" y="3834645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717682" y="359553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118907" y="37782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53280" y="359632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932837" y="37549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357291" y="355349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88327" y="372909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203866" y="352821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301762" y="381222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0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3" grpId="0" animBg="1"/>
      <p:bldP spid="100" grpId="0" animBg="1"/>
      <p:bldP spid="101" grpId="0" animBg="1"/>
      <p:bldP spid="103" grpId="0" animBg="1"/>
      <p:bldP spid="104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1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Limpopo – 8 Municipalities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Limpopo- 19 Municipalities</a:t>
            </a:r>
            <a:endParaRPr lang="en-US" sz="3200" b="1" dirty="0"/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82725" y="12826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5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444662" y="1267535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61904" y="106591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7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267720" y="122110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084865" y="121111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19238" y="102921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98795" y="11877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14124" y="11778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64541" y="2564813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20220" y="234278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386276" y="251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795298" y="233258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198990" y="249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633168" y="228965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025886" y="247135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448500" y="228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828466" y="245424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264243" y="22546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9649786" y="243949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9079573" y="223755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48683" y="384971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08080" y="364644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717682" y="359553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118907" y="37782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932837" y="37549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88327" y="372909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Freeform 22">
            <a:hlinkClick r:id="" action="ppaction://noaction"/>
          </p:cNvPr>
          <p:cNvSpPr>
            <a:spLocks/>
          </p:cNvSpPr>
          <p:nvPr/>
        </p:nvSpPr>
        <p:spPr bwMode="auto">
          <a:xfrm>
            <a:off x="10029397" y="352072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9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3" grpId="0" animBg="1"/>
      <p:bldP spid="93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1" grpId="0" animBg="1"/>
      <p:bldP spid="10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52" grpId="0" animBg="1"/>
      <p:bldP spid="53" grpId="0" animBg="1"/>
      <p:bldP spid="54" grpId="0" animBg="1"/>
      <p:bldP spid="57" grpId="0" animBg="1"/>
      <p:bldP spid="59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Gauteng – 8 Municipalities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Gauteng- 3 Municipalities</a:t>
            </a:r>
            <a:endParaRPr lang="en-US" sz="3200" b="1" dirty="0"/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19238" y="102921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198990" y="249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633168" y="228965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025886" y="247135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448500" y="228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264243" y="22546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118907" y="37782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553280" y="359632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932837" y="37549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357291" y="355349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301762" y="381222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6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3" grpId="0" animBg="1"/>
      <p:bldP spid="100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54" grpId="0" animBg="1"/>
      <p:bldP spid="56" grpId="0" animBg="1"/>
      <p:bldP spid="57" grpId="0" animBg="1"/>
      <p:bldP spid="58" grpId="0" animBg="1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Free State – 6 Municipalities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Free State- 17 Municipalities</a:t>
            </a:r>
            <a:endParaRPr lang="en-US" sz="3200" b="1" dirty="0"/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82725" y="12826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61904" y="106591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7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267720" y="122110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98795" y="11877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14124" y="11778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64541" y="2564813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20220" y="234278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386276" y="251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795298" y="233258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198990" y="249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633168" y="228965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025886" y="247135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448500" y="228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828466" y="245424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264243" y="22546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9649786" y="243949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9079573" y="223755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348683" y="384971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08080" y="364644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717682" y="3595534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118907" y="37782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932837" y="37549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788327" y="3729099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2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83" grpId="0" animBg="1"/>
      <p:bldP spid="93" grpId="0" animBg="1"/>
      <p:bldP spid="96" grpId="0" animBg="1"/>
      <p:bldP spid="97" grpId="0" animBg="1"/>
      <p:bldP spid="101" grpId="0" animBg="1"/>
      <p:bldP spid="10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52" grpId="0" animBg="1"/>
      <p:bldP spid="53" grpId="0" animBg="1"/>
      <p:bldP spid="54" grpId="0" animBg="1"/>
      <p:bldP spid="57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26"/>
          <p:cNvSpPr>
            <a:spLocks noChangeAspect="1" noChangeArrowheads="1" noTextEdit="1"/>
          </p:cNvSpPr>
          <p:nvPr/>
        </p:nvSpPr>
        <p:spPr bwMode="auto">
          <a:xfrm flipH="1">
            <a:off x="3509079" y="5276352"/>
            <a:ext cx="3818633" cy="153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flipH="1">
            <a:off x="5438477" y="5912812"/>
            <a:ext cx="6784218" cy="908528"/>
          </a:xfrm>
          <a:custGeom>
            <a:avLst/>
            <a:gdLst>
              <a:gd name="T0" fmla="*/ 0 w 1442"/>
              <a:gd name="T1" fmla="*/ 0 h 1229"/>
              <a:gd name="T2" fmla="*/ 1442 w 1442"/>
              <a:gd name="T3" fmla="*/ 1 h 1229"/>
              <a:gd name="T4" fmla="*/ 1442 w 1442"/>
              <a:gd name="T5" fmla="*/ 420 h 1229"/>
              <a:gd name="T6" fmla="*/ 1181 w 1442"/>
              <a:gd name="T7" fmla="*/ 616 h 1229"/>
              <a:gd name="T8" fmla="*/ 1441 w 1442"/>
              <a:gd name="T9" fmla="*/ 810 h 1229"/>
              <a:gd name="T10" fmla="*/ 1441 w 1442"/>
              <a:gd name="T11" fmla="*/ 1229 h 1229"/>
              <a:gd name="T12" fmla="*/ 0 w 1442"/>
              <a:gd name="T13" fmla="*/ 1229 h 1229"/>
              <a:gd name="T14" fmla="*/ 0 w 1442"/>
              <a:gd name="T15" fmla="*/ 0 h 1229"/>
              <a:gd name="connsiteX0" fmla="*/ 0 w 38508"/>
              <a:gd name="connsiteY0" fmla="*/ 347 h 10201"/>
              <a:gd name="connsiteX1" fmla="*/ 35853 w 38508"/>
              <a:gd name="connsiteY1" fmla="*/ 209 h 10201"/>
              <a:gd name="connsiteX2" fmla="*/ 35853 w 38508"/>
              <a:gd name="connsiteY2" fmla="*/ 3618 h 10201"/>
              <a:gd name="connsiteX3" fmla="*/ 34043 w 38508"/>
              <a:gd name="connsiteY3" fmla="*/ 5213 h 10201"/>
              <a:gd name="connsiteX4" fmla="*/ 35846 w 38508"/>
              <a:gd name="connsiteY4" fmla="*/ 6792 h 10201"/>
              <a:gd name="connsiteX5" fmla="*/ 35846 w 38508"/>
              <a:gd name="connsiteY5" fmla="*/ 10201 h 10201"/>
              <a:gd name="connsiteX6" fmla="*/ 25853 w 38508"/>
              <a:gd name="connsiteY6" fmla="*/ 10201 h 10201"/>
              <a:gd name="connsiteX7" fmla="*/ 0 w 38508"/>
              <a:gd name="connsiteY7" fmla="*/ 347 h 10201"/>
              <a:gd name="connsiteX0" fmla="*/ 0 w 38603"/>
              <a:gd name="connsiteY0" fmla="*/ 139 h 9993"/>
              <a:gd name="connsiteX1" fmla="*/ 35853 w 38603"/>
              <a:gd name="connsiteY1" fmla="*/ 1 h 9993"/>
              <a:gd name="connsiteX2" fmla="*/ 35853 w 38603"/>
              <a:gd name="connsiteY2" fmla="*/ 3410 h 9993"/>
              <a:gd name="connsiteX3" fmla="*/ 34043 w 38603"/>
              <a:gd name="connsiteY3" fmla="*/ 5005 h 9993"/>
              <a:gd name="connsiteX4" fmla="*/ 35846 w 38603"/>
              <a:gd name="connsiteY4" fmla="*/ 6584 h 9993"/>
              <a:gd name="connsiteX5" fmla="*/ 35846 w 38603"/>
              <a:gd name="connsiteY5" fmla="*/ 9993 h 9993"/>
              <a:gd name="connsiteX6" fmla="*/ 25853 w 38603"/>
              <a:gd name="connsiteY6" fmla="*/ 9993 h 9993"/>
              <a:gd name="connsiteX7" fmla="*/ 0 w 38603"/>
              <a:gd name="connsiteY7" fmla="*/ 139 h 9993"/>
              <a:gd name="connsiteX0" fmla="*/ 0 w 9289"/>
              <a:gd name="connsiteY0" fmla="*/ 138 h 9999"/>
              <a:gd name="connsiteX1" fmla="*/ 9288 w 9289"/>
              <a:gd name="connsiteY1" fmla="*/ 0 h 9999"/>
              <a:gd name="connsiteX2" fmla="*/ 9288 w 9289"/>
              <a:gd name="connsiteY2" fmla="*/ 3411 h 9999"/>
              <a:gd name="connsiteX3" fmla="*/ 8819 w 9289"/>
              <a:gd name="connsiteY3" fmla="*/ 5008 h 9999"/>
              <a:gd name="connsiteX4" fmla="*/ 9286 w 9289"/>
              <a:gd name="connsiteY4" fmla="*/ 6588 h 9999"/>
              <a:gd name="connsiteX5" fmla="*/ 9286 w 9289"/>
              <a:gd name="connsiteY5" fmla="*/ 9999 h 9999"/>
              <a:gd name="connsiteX6" fmla="*/ 6697 w 9289"/>
              <a:gd name="connsiteY6" fmla="*/ 9999 h 9999"/>
              <a:gd name="connsiteX7" fmla="*/ 0 w 9289"/>
              <a:gd name="connsiteY7" fmla="*/ 138 h 9999"/>
              <a:gd name="connsiteX0" fmla="*/ 0 w 10000"/>
              <a:gd name="connsiteY0" fmla="*/ 138 h 10073"/>
              <a:gd name="connsiteX1" fmla="*/ 9999 w 10000"/>
              <a:gd name="connsiteY1" fmla="*/ 0 h 10073"/>
              <a:gd name="connsiteX2" fmla="*/ 9999 w 10000"/>
              <a:gd name="connsiteY2" fmla="*/ 3411 h 10073"/>
              <a:gd name="connsiteX3" fmla="*/ 9494 w 10000"/>
              <a:gd name="connsiteY3" fmla="*/ 5009 h 10073"/>
              <a:gd name="connsiteX4" fmla="*/ 9997 w 10000"/>
              <a:gd name="connsiteY4" fmla="*/ 6589 h 10073"/>
              <a:gd name="connsiteX5" fmla="*/ 9997 w 10000"/>
              <a:gd name="connsiteY5" fmla="*/ 10000 h 10073"/>
              <a:gd name="connsiteX6" fmla="*/ 8 w 10000"/>
              <a:gd name="connsiteY6" fmla="*/ 10073 h 10073"/>
              <a:gd name="connsiteX7" fmla="*/ 0 w 10000"/>
              <a:gd name="connsiteY7" fmla="*/ 138 h 10073"/>
              <a:gd name="connsiteX0" fmla="*/ 0 w 10000"/>
              <a:gd name="connsiteY0" fmla="*/ 138 h 10000"/>
              <a:gd name="connsiteX1" fmla="*/ 9999 w 10000"/>
              <a:gd name="connsiteY1" fmla="*/ 0 h 10000"/>
              <a:gd name="connsiteX2" fmla="*/ 9999 w 10000"/>
              <a:gd name="connsiteY2" fmla="*/ 3411 h 10000"/>
              <a:gd name="connsiteX3" fmla="*/ 9494 w 10000"/>
              <a:gd name="connsiteY3" fmla="*/ 5009 h 10000"/>
              <a:gd name="connsiteX4" fmla="*/ 9997 w 10000"/>
              <a:gd name="connsiteY4" fmla="*/ 6589 h 10000"/>
              <a:gd name="connsiteX5" fmla="*/ 9997 w 10000"/>
              <a:gd name="connsiteY5" fmla="*/ 10000 h 10000"/>
              <a:gd name="connsiteX6" fmla="*/ 0 w 10000"/>
              <a:gd name="connsiteY6" fmla="*/ 9963 h 10000"/>
              <a:gd name="connsiteX7" fmla="*/ 0 w 10000"/>
              <a:gd name="connsiteY7" fmla="*/ 138 h 10000"/>
              <a:gd name="connsiteX0" fmla="*/ 8 w 10008"/>
              <a:gd name="connsiteY0" fmla="*/ 138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38 h 10000"/>
              <a:gd name="connsiteX0" fmla="*/ 8 w 10008"/>
              <a:gd name="connsiteY0" fmla="*/ 101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101 h 10000"/>
              <a:gd name="connsiteX0" fmla="*/ 8 w 10008"/>
              <a:gd name="connsiteY0" fmla="*/ 64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64 h 10000"/>
              <a:gd name="connsiteX0" fmla="*/ 8 w 10008"/>
              <a:gd name="connsiteY0" fmla="*/ 46 h 10000"/>
              <a:gd name="connsiteX1" fmla="*/ 10007 w 10008"/>
              <a:gd name="connsiteY1" fmla="*/ 0 h 10000"/>
              <a:gd name="connsiteX2" fmla="*/ 10007 w 10008"/>
              <a:gd name="connsiteY2" fmla="*/ 3411 h 10000"/>
              <a:gd name="connsiteX3" fmla="*/ 9502 w 10008"/>
              <a:gd name="connsiteY3" fmla="*/ 5009 h 10000"/>
              <a:gd name="connsiteX4" fmla="*/ 10005 w 10008"/>
              <a:gd name="connsiteY4" fmla="*/ 6589 h 10000"/>
              <a:gd name="connsiteX5" fmla="*/ 10005 w 10008"/>
              <a:gd name="connsiteY5" fmla="*/ 10000 h 10000"/>
              <a:gd name="connsiteX6" fmla="*/ 0 w 10008"/>
              <a:gd name="connsiteY6" fmla="*/ 9963 h 10000"/>
              <a:gd name="connsiteX7" fmla="*/ 8 w 10008"/>
              <a:gd name="connsiteY7" fmla="*/ 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8" h="10000">
                <a:moveTo>
                  <a:pt x="8" y="46"/>
                </a:moveTo>
                <a:lnTo>
                  <a:pt x="10007" y="0"/>
                </a:lnTo>
                <a:cubicBezTo>
                  <a:pt x="10010" y="1643"/>
                  <a:pt x="10007" y="1791"/>
                  <a:pt x="10007" y="3411"/>
                </a:cubicBezTo>
                <a:cubicBezTo>
                  <a:pt x="9747" y="3110"/>
                  <a:pt x="9502" y="3892"/>
                  <a:pt x="9502" y="5009"/>
                </a:cubicBezTo>
                <a:cubicBezTo>
                  <a:pt x="9502" y="6108"/>
                  <a:pt x="9752" y="6898"/>
                  <a:pt x="10005" y="6589"/>
                </a:cubicBezTo>
                <a:lnTo>
                  <a:pt x="10005" y="10000"/>
                </a:lnTo>
                <a:lnTo>
                  <a:pt x="0" y="9963"/>
                </a:lnTo>
                <a:cubicBezTo>
                  <a:pt x="-3" y="6651"/>
                  <a:pt x="11" y="3358"/>
                  <a:pt x="8" y="46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200" b="1" dirty="0" smtClean="0">
                <a:solidFill>
                  <a:srgbClr val="000000"/>
                </a:solidFill>
              </a:rPr>
              <a:t>Eastern Cape </a:t>
            </a:r>
            <a:r>
              <a:rPr lang="en-US" sz="3200" b="1" dirty="0">
                <a:solidFill>
                  <a:srgbClr val="000000"/>
                </a:solidFill>
              </a:rPr>
              <a:t>-  </a:t>
            </a:r>
            <a:r>
              <a:rPr lang="en-US" sz="3200" b="1" dirty="0" smtClean="0">
                <a:solidFill>
                  <a:srgbClr val="000000"/>
                </a:solidFill>
              </a:rPr>
              <a:t>10 </a:t>
            </a:r>
            <a:r>
              <a:rPr lang="en-US" sz="3200" b="1" dirty="0">
                <a:solidFill>
                  <a:srgbClr val="000000"/>
                </a:solidFill>
              </a:rPr>
              <a:t>Municipalities</a:t>
            </a:r>
          </a:p>
        </p:txBody>
      </p:sp>
      <p:sp>
        <p:nvSpPr>
          <p:cNvPr id="50" name="Freeform 29"/>
          <p:cNvSpPr>
            <a:spLocks/>
          </p:cNvSpPr>
          <p:nvPr/>
        </p:nvSpPr>
        <p:spPr bwMode="auto">
          <a:xfrm flipH="1">
            <a:off x="-9141" y="5915915"/>
            <a:ext cx="5762489" cy="908528"/>
          </a:xfrm>
          <a:custGeom>
            <a:avLst/>
            <a:gdLst>
              <a:gd name="T0" fmla="*/ 264 w 1712"/>
              <a:gd name="T1" fmla="*/ 777 h 1228"/>
              <a:gd name="T2" fmla="*/ 182 w 1712"/>
              <a:gd name="T3" fmla="*/ 797 h 1228"/>
              <a:gd name="T4" fmla="*/ 0 w 1712"/>
              <a:gd name="T5" fmla="*/ 615 h 1228"/>
              <a:gd name="T6" fmla="*/ 182 w 1712"/>
              <a:gd name="T7" fmla="*/ 434 h 1228"/>
              <a:gd name="T8" fmla="*/ 265 w 1712"/>
              <a:gd name="T9" fmla="*/ 453 h 1228"/>
              <a:gd name="T10" fmla="*/ 264 w 1712"/>
              <a:gd name="T11" fmla="*/ 0 h 1228"/>
              <a:gd name="T12" fmla="*/ 1712 w 1712"/>
              <a:gd name="T13" fmla="*/ 0 h 1228"/>
              <a:gd name="T14" fmla="*/ 1712 w 1712"/>
              <a:gd name="T15" fmla="*/ 1228 h 1228"/>
              <a:gd name="T16" fmla="*/ 264 w 1712"/>
              <a:gd name="T17" fmla="*/ 1228 h 1228"/>
              <a:gd name="T18" fmla="*/ 264 w 1712"/>
              <a:gd name="T19" fmla="*/ 777 h 1228"/>
              <a:gd name="connsiteX0" fmla="*/ 1786 w 25919"/>
              <a:gd name="connsiteY0" fmla="*/ 6606 h 10279"/>
              <a:gd name="connsiteX1" fmla="*/ 1307 w 25919"/>
              <a:gd name="connsiteY1" fmla="*/ 6769 h 10279"/>
              <a:gd name="connsiteX2" fmla="*/ 244 w 25919"/>
              <a:gd name="connsiteY2" fmla="*/ 5287 h 10279"/>
              <a:gd name="connsiteX3" fmla="*/ 1307 w 25919"/>
              <a:gd name="connsiteY3" fmla="*/ 3813 h 10279"/>
              <a:gd name="connsiteX4" fmla="*/ 1792 w 25919"/>
              <a:gd name="connsiteY4" fmla="*/ 3968 h 10279"/>
              <a:gd name="connsiteX5" fmla="*/ 1786 w 25919"/>
              <a:gd name="connsiteY5" fmla="*/ 279 h 10279"/>
              <a:gd name="connsiteX6" fmla="*/ 25919 w 25919"/>
              <a:gd name="connsiteY6" fmla="*/ 260 h 10279"/>
              <a:gd name="connsiteX7" fmla="*/ 10244 w 25919"/>
              <a:gd name="connsiteY7" fmla="*/ 10279 h 10279"/>
              <a:gd name="connsiteX8" fmla="*/ 1786 w 25919"/>
              <a:gd name="connsiteY8" fmla="*/ 10279 h 10279"/>
              <a:gd name="connsiteX9" fmla="*/ 1786 w 25919"/>
              <a:gd name="connsiteY9" fmla="*/ 6606 h 10279"/>
              <a:gd name="connsiteX0" fmla="*/ 1786 w 27702"/>
              <a:gd name="connsiteY0" fmla="*/ 7240 h 10950"/>
              <a:gd name="connsiteX1" fmla="*/ 1307 w 27702"/>
              <a:gd name="connsiteY1" fmla="*/ 7403 h 10950"/>
              <a:gd name="connsiteX2" fmla="*/ 244 w 27702"/>
              <a:gd name="connsiteY2" fmla="*/ 5921 h 10950"/>
              <a:gd name="connsiteX3" fmla="*/ 1307 w 27702"/>
              <a:gd name="connsiteY3" fmla="*/ 4447 h 10950"/>
              <a:gd name="connsiteX4" fmla="*/ 1792 w 27702"/>
              <a:gd name="connsiteY4" fmla="*/ 4602 h 10950"/>
              <a:gd name="connsiteX5" fmla="*/ 1786 w 27702"/>
              <a:gd name="connsiteY5" fmla="*/ 913 h 10950"/>
              <a:gd name="connsiteX6" fmla="*/ 25919 w 27702"/>
              <a:gd name="connsiteY6" fmla="*/ 894 h 10950"/>
              <a:gd name="connsiteX7" fmla="*/ 25905 w 27702"/>
              <a:gd name="connsiteY7" fmla="*/ 10950 h 10950"/>
              <a:gd name="connsiteX8" fmla="*/ 1786 w 27702"/>
              <a:gd name="connsiteY8" fmla="*/ 10913 h 10950"/>
              <a:gd name="connsiteX9" fmla="*/ 1786 w 27702"/>
              <a:gd name="connsiteY9" fmla="*/ 7240 h 10950"/>
              <a:gd name="connsiteX0" fmla="*/ 1786 w 27702"/>
              <a:gd name="connsiteY0" fmla="*/ 6631 h 10341"/>
              <a:gd name="connsiteX1" fmla="*/ 1307 w 27702"/>
              <a:gd name="connsiteY1" fmla="*/ 6794 h 10341"/>
              <a:gd name="connsiteX2" fmla="*/ 244 w 27702"/>
              <a:gd name="connsiteY2" fmla="*/ 5312 h 10341"/>
              <a:gd name="connsiteX3" fmla="*/ 1307 w 27702"/>
              <a:gd name="connsiteY3" fmla="*/ 3838 h 10341"/>
              <a:gd name="connsiteX4" fmla="*/ 1792 w 27702"/>
              <a:gd name="connsiteY4" fmla="*/ 3993 h 10341"/>
              <a:gd name="connsiteX5" fmla="*/ 1786 w 27702"/>
              <a:gd name="connsiteY5" fmla="*/ 304 h 10341"/>
              <a:gd name="connsiteX6" fmla="*/ 25919 w 27702"/>
              <a:gd name="connsiteY6" fmla="*/ 285 h 10341"/>
              <a:gd name="connsiteX7" fmla="*/ 25905 w 27702"/>
              <a:gd name="connsiteY7" fmla="*/ 10341 h 10341"/>
              <a:gd name="connsiteX8" fmla="*/ 1786 w 27702"/>
              <a:gd name="connsiteY8" fmla="*/ 10304 h 10341"/>
              <a:gd name="connsiteX9" fmla="*/ 1786 w 27702"/>
              <a:gd name="connsiteY9" fmla="*/ 6631 h 10341"/>
              <a:gd name="connsiteX0" fmla="*/ 1873 w 27789"/>
              <a:gd name="connsiteY0" fmla="*/ 6346 h 10056"/>
              <a:gd name="connsiteX1" fmla="*/ 1394 w 27789"/>
              <a:gd name="connsiteY1" fmla="*/ 6509 h 10056"/>
              <a:gd name="connsiteX2" fmla="*/ 331 w 27789"/>
              <a:gd name="connsiteY2" fmla="*/ 5027 h 10056"/>
              <a:gd name="connsiteX3" fmla="*/ 1394 w 27789"/>
              <a:gd name="connsiteY3" fmla="*/ 3553 h 10056"/>
              <a:gd name="connsiteX4" fmla="*/ 1879 w 27789"/>
              <a:gd name="connsiteY4" fmla="*/ 3708 h 10056"/>
              <a:gd name="connsiteX5" fmla="*/ 1873 w 27789"/>
              <a:gd name="connsiteY5" fmla="*/ 19 h 10056"/>
              <a:gd name="connsiteX6" fmla="*/ 26006 w 27789"/>
              <a:gd name="connsiteY6" fmla="*/ 0 h 10056"/>
              <a:gd name="connsiteX7" fmla="*/ 25992 w 27789"/>
              <a:gd name="connsiteY7" fmla="*/ 10056 h 10056"/>
              <a:gd name="connsiteX8" fmla="*/ 1873 w 27789"/>
              <a:gd name="connsiteY8" fmla="*/ 10019 h 10056"/>
              <a:gd name="connsiteX9" fmla="*/ 1873 w 27789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42 w 27458"/>
              <a:gd name="connsiteY5" fmla="*/ 19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346 h 10056"/>
              <a:gd name="connsiteX1" fmla="*/ 1063 w 27458"/>
              <a:gd name="connsiteY1" fmla="*/ 6509 h 10056"/>
              <a:gd name="connsiteX2" fmla="*/ 0 w 27458"/>
              <a:gd name="connsiteY2" fmla="*/ 5027 h 10056"/>
              <a:gd name="connsiteX3" fmla="*/ 1063 w 27458"/>
              <a:gd name="connsiteY3" fmla="*/ 3553 h 10056"/>
              <a:gd name="connsiteX4" fmla="*/ 1548 w 27458"/>
              <a:gd name="connsiteY4" fmla="*/ 3708 h 10056"/>
              <a:gd name="connsiteX5" fmla="*/ 1555 w 27458"/>
              <a:gd name="connsiteY5" fmla="*/ 56 h 10056"/>
              <a:gd name="connsiteX6" fmla="*/ 25675 w 27458"/>
              <a:gd name="connsiteY6" fmla="*/ 0 h 10056"/>
              <a:gd name="connsiteX7" fmla="*/ 25661 w 27458"/>
              <a:gd name="connsiteY7" fmla="*/ 10056 h 10056"/>
              <a:gd name="connsiteX8" fmla="*/ 1542 w 27458"/>
              <a:gd name="connsiteY8" fmla="*/ 10019 h 10056"/>
              <a:gd name="connsiteX9" fmla="*/ 1542 w 27458"/>
              <a:gd name="connsiteY9" fmla="*/ 6346 h 10056"/>
              <a:gd name="connsiteX0" fmla="*/ 1542 w 27458"/>
              <a:gd name="connsiteY0" fmla="*/ 6290 h 10000"/>
              <a:gd name="connsiteX1" fmla="*/ 1063 w 27458"/>
              <a:gd name="connsiteY1" fmla="*/ 6453 h 10000"/>
              <a:gd name="connsiteX2" fmla="*/ 0 w 27458"/>
              <a:gd name="connsiteY2" fmla="*/ 4971 h 10000"/>
              <a:gd name="connsiteX3" fmla="*/ 1063 w 27458"/>
              <a:gd name="connsiteY3" fmla="*/ 3497 h 10000"/>
              <a:gd name="connsiteX4" fmla="*/ 1548 w 27458"/>
              <a:gd name="connsiteY4" fmla="*/ 3652 h 10000"/>
              <a:gd name="connsiteX5" fmla="*/ 1555 w 27458"/>
              <a:gd name="connsiteY5" fmla="*/ 0 h 10000"/>
              <a:gd name="connsiteX6" fmla="*/ 25675 w 27458"/>
              <a:gd name="connsiteY6" fmla="*/ 55 h 10000"/>
              <a:gd name="connsiteX7" fmla="*/ 25661 w 27458"/>
              <a:gd name="connsiteY7" fmla="*/ 10000 h 10000"/>
              <a:gd name="connsiteX8" fmla="*/ 1542 w 27458"/>
              <a:gd name="connsiteY8" fmla="*/ 9963 h 10000"/>
              <a:gd name="connsiteX9" fmla="*/ 1542 w 27458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  <a:gd name="connsiteX0" fmla="*/ 1542 w 25675"/>
              <a:gd name="connsiteY0" fmla="*/ 6290 h 10000"/>
              <a:gd name="connsiteX1" fmla="*/ 1063 w 25675"/>
              <a:gd name="connsiteY1" fmla="*/ 6453 h 10000"/>
              <a:gd name="connsiteX2" fmla="*/ 0 w 25675"/>
              <a:gd name="connsiteY2" fmla="*/ 4971 h 10000"/>
              <a:gd name="connsiteX3" fmla="*/ 1063 w 25675"/>
              <a:gd name="connsiteY3" fmla="*/ 3497 h 10000"/>
              <a:gd name="connsiteX4" fmla="*/ 1548 w 25675"/>
              <a:gd name="connsiteY4" fmla="*/ 3652 h 10000"/>
              <a:gd name="connsiteX5" fmla="*/ 1555 w 25675"/>
              <a:gd name="connsiteY5" fmla="*/ 0 h 10000"/>
              <a:gd name="connsiteX6" fmla="*/ 25675 w 25675"/>
              <a:gd name="connsiteY6" fmla="*/ 55 h 10000"/>
              <a:gd name="connsiteX7" fmla="*/ 25661 w 25675"/>
              <a:gd name="connsiteY7" fmla="*/ 10000 h 10000"/>
              <a:gd name="connsiteX8" fmla="*/ 1542 w 25675"/>
              <a:gd name="connsiteY8" fmla="*/ 9963 h 10000"/>
              <a:gd name="connsiteX9" fmla="*/ 1542 w 25675"/>
              <a:gd name="connsiteY9" fmla="*/ 629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75" h="10000">
                <a:moveTo>
                  <a:pt x="1542" y="6290"/>
                </a:moveTo>
                <a:cubicBezTo>
                  <a:pt x="1396" y="6396"/>
                  <a:pt x="1232" y="6453"/>
                  <a:pt x="1063" y="6453"/>
                </a:cubicBezTo>
                <a:cubicBezTo>
                  <a:pt x="479" y="6453"/>
                  <a:pt x="0" y="5785"/>
                  <a:pt x="0" y="4971"/>
                </a:cubicBezTo>
                <a:cubicBezTo>
                  <a:pt x="0" y="4157"/>
                  <a:pt x="479" y="3497"/>
                  <a:pt x="1063" y="3497"/>
                </a:cubicBezTo>
                <a:cubicBezTo>
                  <a:pt x="1238" y="3497"/>
                  <a:pt x="1402" y="3554"/>
                  <a:pt x="1548" y="3652"/>
                </a:cubicBezTo>
                <a:cubicBezTo>
                  <a:pt x="1542" y="-37"/>
                  <a:pt x="1556" y="1896"/>
                  <a:pt x="1555" y="0"/>
                </a:cubicBezTo>
                <a:lnTo>
                  <a:pt x="25675" y="55"/>
                </a:lnTo>
                <a:cubicBezTo>
                  <a:pt x="25660" y="3118"/>
                  <a:pt x="25661" y="10000"/>
                  <a:pt x="25661" y="10000"/>
                </a:cubicBezTo>
                <a:lnTo>
                  <a:pt x="1542" y="9963"/>
                </a:lnTo>
                <a:lnTo>
                  <a:pt x="1542" y="629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/>
              <a:t>Eastern Cape - 26 Municipalities</a:t>
            </a:r>
            <a:endParaRPr lang="en-US" sz="3200" b="1" dirty="0"/>
          </a:p>
        </p:txBody>
      </p:sp>
      <p:sp>
        <p:nvSpPr>
          <p:cNvPr id="55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21705" y="63821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163056" y="41617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9" name="Freeform 22">
            <a:hlinkClick r:id="" action="ppaction://noaction"/>
          </p:cNvPr>
          <p:cNvSpPr>
            <a:spLocks/>
          </p:cNvSpPr>
          <p:nvPr/>
        </p:nvSpPr>
        <p:spPr bwMode="auto">
          <a:xfrm rot="16020000">
            <a:off x="9478102" y="52889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10725032" y="31219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60731" y="403501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491519" y="19231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5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35868" y="1908042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53110" y="170641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3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605330" y="181830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9860389" y="160161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10393627" y="178383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55747" y="3205320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-129014" y="298328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2277482" y="315592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1686504" y="2973087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8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4090196" y="31388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3524374" y="293015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0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917092" y="311186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5339706" y="2922119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7719672" y="3094752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155449" y="289516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9540992" y="3079998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Freeform 22">
            <a:hlinkClick r:id="" action="ppaction://noaction"/>
          </p:cNvPr>
          <p:cNvSpPr>
            <a:spLocks/>
          </p:cNvSpPr>
          <p:nvPr/>
        </p:nvSpPr>
        <p:spPr bwMode="auto">
          <a:xfrm rot="-120000">
            <a:off x="8970779" y="2878057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10781560" y="2863302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-457477" y="449022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1369910" y="4475152"/>
            <a:ext cx="2247109" cy="1017214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787152" y="4273528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2608888" y="423604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5010113" y="4418727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4444486" y="4236836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7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6824043" y="4395415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6248497" y="4194000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FF000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9" name="Freeform 22">
            <a:hlinkClick r:id="" action="ppaction://noaction"/>
          </p:cNvPr>
          <p:cNvSpPr>
            <a:spLocks/>
          </p:cNvSpPr>
          <p:nvPr/>
        </p:nvSpPr>
        <p:spPr bwMode="auto">
          <a:xfrm rot="16140000">
            <a:off x="8679533" y="436960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Freeform 22">
            <a:hlinkClick r:id="" action="ppaction://noaction"/>
          </p:cNvPr>
          <p:cNvSpPr>
            <a:spLocks/>
          </p:cNvSpPr>
          <p:nvPr/>
        </p:nvSpPr>
        <p:spPr bwMode="auto">
          <a:xfrm rot="-60000">
            <a:off x="8095072" y="4168721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Freeform 22">
            <a:hlinkClick r:id="" action="ppaction://noaction"/>
          </p:cNvPr>
          <p:cNvSpPr>
            <a:spLocks/>
          </p:cNvSpPr>
          <p:nvPr/>
        </p:nvSpPr>
        <p:spPr bwMode="auto">
          <a:xfrm>
            <a:off x="9920603" y="4161233"/>
            <a:ext cx="1584298" cy="1420978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2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10450155" y="435013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Freeform 22">
            <a:hlinkClick r:id="" action="ppaction://noaction"/>
          </p:cNvPr>
          <p:cNvSpPr>
            <a:spLocks/>
          </p:cNvSpPr>
          <p:nvPr/>
        </p:nvSpPr>
        <p:spPr bwMode="auto">
          <a:xfrm rot="16200000">
            <a:off x="3192968" y="4452736"/>
            <a:ext cx="2247109" cy="987586"/>
          </a:xfrm>
          <a:custGeom>
            <a:avLst/>
            <a:gdLst>
              <a:gd name="T0" fmla="*/ 581 w 742"/>
              <a:gd name="T1" fmla="*/ 21 h 466"/>
              <a:gd name="T2" fmla="*/ 581 w 742"/>
              <a:gd name="T3" fmla="*/ 194 h 466"/>
              <a:gd name="T4" fmla="*/ 662 w 742"/>
              <a:gd name="T5" fmla="*/ 157 h 466"/>
              <a:gd name="T6" fmla="*/ 666 w 742"/>
              <a:gd name="T7" fmla="*/ 309 h 466"/>
              <a:gd name="T8" fmla="*/ 585 w 742"/>
              <a:gd name="T9" fmla="*/ 272 h 466"/>
              <a:gd name="T10" fmla="*/ 572 w 742"/>
              <a:gd name="T11" fmla="*/ 357 h 466"/>
              <a:gd name="T12" fmla="*/ 583 w 742"/>
              <a:gd name="T13" fmla="*/ 445 h 466"/>
              <a:gd name="T14" fmla="*/ 493 w 742"/>
              <a:gd name="T15" fmla="*/ 460 h 466"/>
              <a:gd name="T16" fmla="*/ 406 w 742"/>
              <a:gd name="T17" fmla="*/ 443 h 466"/>
              <a:gd name="T18" fmla="*/ 426 w 742"/>
              <a:gd name="T19" fmla="*/ 409 h 466"/>
              <a:gd name="T20" fmla="*/ 443 w 742"/>
              <a:gd name="T21" fmla="*/ 374 h 466"/>
              <a:gd name="T22" fmla="*/ 295 w 742"/>
              <a:gd name="T23" fmla="*/ 372 h 466"/>
              <a:gd name="T24" fmla="*/ 332 w 742"/>
              <a:gd name="T25" fmla="*/ 443 h 466"/>
              <a:gd name="T26" fmla="*/ 245 w 742"/>
              <a:gd name="T27" fmla="*/ 460 h 466"/>
              <a:gd name="T28" fmla="*/ 157 w 742"/>
              <a:gd name="T29" fmla="*/ 445 h 466"/>
              <a:gd name="T30" fmla="*/ 166 w 742"/>
              <a:gd name="T31" fmla="*/ 357 h 466"/>
              <a:gd name="T32" fmla="*/ 155 w 742"/>
              <a:gd name="T33" fmla="*/ 272 h 466"/>
              <a:gd name="T34" fmla="*/ 74 w 742"/>
              <a:gd name="T35" fmla="*/ 309 h 466"/>
              <a:gd name="T36" fmla="*/ 76 w 742"/>
              <a:gd name="T37" fmla="*/ 157 h 466"/>
              <a:gd name="T38" fmla="*/ 120 w 742"/>
              <a:gd name="T39" fmla="*/ 171 h 466"/>
              <a:gd name="T40" fmla="*/ 155 w 742"/>
              <a:gd name="T41" fmla="*/ 194 h 466"/>
              <a:gd name="T42" fmla="*/ 166 w 742"/>
              <a:gd name="T43" fmla="*/ 109 h 466"/>
              <a:gd name="T44" fmla="*/ 155 w 742"/>
              <a:gd name="T45" fmla="*/ 23 h 466"/>
              <a:gd name="T46" fmla="*/ 243 w 742"/>
              <a:gd name="T47" fmla="*/ 5 h 466"/>
              <a:gd name="T48" fmla="*/ 332 w 742"/>
              <a:gd name="T49" fmla="*/ 23 h 466"/>
              <a:gd name="T50" fmla="*/ 295 w 742"/>
              <a:gd name="T51" fmla="*/ 92 h 466"/>
              <a:gd name="T52" fmla="*/ 443 w 742"/>
              <a:gd name="T53" fmla="*/ 94 h 466"/>
              <a:gd name="T54" fmla="*/ 426 w 742"/>
              <a:gd name="T55" fmla="*/ 57 h 466"/>
              <a:gd name="T56" fmla="*/ 406 w 742"/>
              <a:gd name="T57" fmla="*/ 23 h 466"/>
              <a:gd name="T58" fmla="*/ 493 w 742"/>
              <a:gd name="T59" fmla="*/ 5 h 466"/>
              <a:gd name="T60" fmla="*/ 581 w 742"/>
              <a:gd name="T61" fmla="*/ 21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742" h="466">
                <a:moveTo>
                  <a:pt x="581" y="21"/>
                </a:moveTo>
                <a:cubicBezTo>
                  <a:pt x="575" y="68"/>
                  <a:pt x="558" y="187"/>
                  <a:pt x="581" y="194"/>
                </a:cubicBezTo>
                <a:cubicBezTo>
                  <a:pt x="602" y="197"/>
                  <a:pt x="620" y="153"/>
                  <a:pt x="662" y="157"/>
                </a:cubicBezTo>
                <a:cubicBezTo>
                  <a:pt x="733" y="165"/>
                  <a:pt x="742" y="291"/>
                  <a:pt x="666" y="309"/>
                </a:cubicBezTo>
                <a:cubicBezTo>
                  <a:pt x="630" y="316"/>
                  <a:pt x="600" y="275"/>
                  <a:pt x="585" y="272"/>
                </a:cubicBezTo>
                <a:cubicBezTo>
                  <a:pt x="570" y="270"/>
                  <a:pt x="569" y="326"/>
                  <a:pt x="572" y="357"/>
                </a:cubicBezTo>
                <a:cubicBezTo>
                  <a:pt x="574" y="389"/>
                  <a:pt x="578" y="421"/>
                  <a:pt x="583" y="445"/>
                </a:cubicBezTo>
                <a:cubicBezTo>
                  <a:pt x="559" y="454"/>
                  <a:pt x="529" y="459"/>
                  <a:pt x="493" y="460"/>
                </a:cubicBezTo>
                <a:cubicBezTo>
                  <a:pt x="462" y="462"/>
                  <a:pt x="411" y="466"/>
                  <a:pt x="406" y="443"/>
                </a:cubicBezTo>
                <a:cubicBezTo>
                  <a:pt x="403" y="428"/>
                  <a:pt x="421" y="415"/>
                  <a:pt x="426" y="409"/>
                </a:cubicBezTo>
                <a:cubicBezTo>
                  <a:pt x="432" y="400"/>
                  <a:pt x="442" y="384"/>
                  <a:pt x="443" y="374"/>
                </a:cubicBezTo>
                <a:cubicBezTo>
                  <a:pt x="451" y="285"/>
                  <a:pt x="290" y="289"/>
                  <a:pt x="295" y="372"/>
                </a:cubicBezTo>
                <a:cubicBezTo>
                  <a:pt x="296" y="394"/>
                  <a:pt x="336" y="422"/>
                  <a:pt x="332" y="443"/>
                </a:cubicBezTo>
                <a:cubicBezTo>
                  <a:pt x="327" y="466"/>
                  <a:pt x="277" y="462"/>
                  <a:pt x="245" y="460"/>
                </a:cubicBezTo>
                <a:cubicBezTo>
                  <a:pt x="215" y="459"/>
                  <a:pt x="183" y="455"/>
                  <a:pt x="157" y="445"/>
                </a:cubicBezTo>
                <a:cubicBezTo>
                  <a:pt x="158" y="423"/>
                  <a:pt x="164" y="389"/>
                  <a:pt x="166" y="357"/>
                </a:cubicBezTo>
                <a:cubicBezTo>
                  <a:pt x="170" y="297"/>
                  <a:pt x="169" y="276"/>
                  <a:pt x="155" y="272"/>
                </a:cubicBezTo>
                <a:cubicBezTo>
                  <a:pt x="141" y="268"/>
                  <a:pt x="114" y="314"/>
                  <a:pt x="74" y="309"/>
                </a:cubicBezTo>
                <a:cubicBezTo>
                  <a:pt x="0" y="300"/>
                  <a:pt x="0" y="164"/>
                  <a:pt x="76" y="157"/>
                </a:cubicBezTo>
                <a:cubicBezTo>
                  <a:pt x="94" y="155"/>
                  <a:pt x="111" y="164"/>
                  <a:pt x="120" y="171"/>
                </a:cubicBezTo>
                <a:cubicBezTo>
                  <a:pt x="130" y="177"/>
                  <a:pt x="143" y="196"/>
                  <a:pt x="155" y="194"/>
                </a:cubicBezTo>
                <a:cubicBezTo>
                  <a:pt x="175" y="190"/>
                  <a:pt x="168" y="133"/>
                  <a:pt x="166" y="109"/>
                </a:cubicBezTo>
                <a:cubicBezTo>
                  <a:pt x="164" y="72"/>
                  <a:pt x="160" y="46"/>
                  <a:pt x="155" y="23"/>
                </a:cubicBezTo>
                <a:cubicBezTo>
                  <a:pt x="179" y="11"/>
                  <a:pt x="214" y="7"/>
                  <a:pt x="243" y="5"/>
                </a:cubicBezTo>
                <a:cubicBezTo>
                  <a:pt x="274" y="4"/>
                  <a:pt x="327" y="0"/>
                  <a:pt x="332" y="23"/>
                </a:cubicBezTo>
                <a:cubicBezTo>
                  <a:pt x="336" y="44"/>
                  <a:pt x="297" y="72"/>
                  <a:pt x="295" y="92"/>
                </a:cubicBezTo>
                <a:cubicBezTo>
                  <a:pt x="287" y="177"/>
                  <a:pt x="449" y="180"/>
                  <a:pt x="443" y="94"/>
                </a:cubicBezTo>
                <a:cubicBezTo>
                  <a:pt x="442" y="83"/>
                  <a:pt x="432" y="66"/>
                  <a:pt x="426" y="57"/>
                </a:cubicBezTo>
                <a:cubicBezTo>
                  <a:pt x="421" y="51"/>
                  <a:pt x="403" y="38"/>
                  <a:pt x="406" y="23"/>
                </a:cubicBezTo>
                <a:cubicBezTo>
                  <a:pt x="411" y="0"/>
                  <a:pt x="462" y="4"/>
                  <a:pt x="493" y="5"/>
                </a:cubicBezTo>
                <a:cubicBezTo>
                  <a:pt x="528" y="7"/>
                  <a:pt x="558" y="12"/>
                  <a:pt x="581" y="21"/>
                </a:cubicBezTo>
                <a:close/>
              </a:path>
            </a:pathLst>
          </a:custGeom>
          <a:solidFill>
            <a:srgbClr val="00B050"/>
          </a:solidFill>
          <a:ln w="254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4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4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4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4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4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4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4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4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4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4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4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4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4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5" grpId="0" animBg="1"/>
      <p:bldP spid="30" grpId="0" animBg="1"/>
      <p:bldP spid="79" grpId="0" animBg="1"/>
      <p:bldP spid="82" grpId="0" animBg="1"/>
      <p:bldP spid="83" grpId="0" animBg="1"/>
      <p:bldP spid="93" grpId="0" animBg="1"/>
      <p:bldP spid="95" grpId="0" animBg="1"/>
      <p:bldP spid="96" grpId="0" animBg="1"/>
      <p:bldP spid="103" grpId="0" animBg="1"/>
      <p:bldP spid="10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77BA75D44BC469ABAE46C07B5E9FF" ma:contentTypeVersion="1" ma:contentTypeDescription="Create a new document." ma:contentTypeScope="" ma:versionID="fe50b6b98f897cf800d4d84fb3dd0e4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0A3E9-74BA-4FA9-9D18-119B918CDDDF}"/>
</file>

<file path=customXml/itemProps2.xml><?xml version="1.0" encoding="utf-8"?>
<ds:datastoreItem xmlns:ds="http://schemas.openxmlformats.org/officeDocument/2006/customXml" ds:itemID="{D0CC1AD4-D8C5-4D3D-8891-5577295B9EDA}"/>
</file>

<file path=customXml/itemProps3.xml><?xml version="1.0" encoding="utf-8"?>
<ds:datastoreItem xmlns:ds="http://schemas.openxmlformats.org/officeDocument/2006/customXml" ds:itemID="{F2CFCA49-AB46-4693-AE65-BB2C173EEFF8}"/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99</Words>
  <Application>Microsoft Office PowerPoint</Application>
  <PresentationFormat>Widescreen</PresentationFormat>
  <Paragraphs>22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Bold</vt:lpstr>
      <vt:lpstr>Arial Bold Italic</vt:lpstr>
      <vt:lpstr>Calibri</vt:lpstr>
      <vt:lpstr>Calibri Light</vt:lpstr>
      <vt:lpstr>Osaka</vt:lpstr>
      <vt:lpstr>Office Theme</vt:lpstr>
      <vt:lpstr>13_Blank Presentation</vt:lpstr>
      <vt:lpstr>mSCOA Readiness for 31 March 2017- Budget Data Strings Upload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PresenterMedia.com</dc:creator>
  <cp:lastModifiedBy>Monique Herselman</cp:lastModifiedBy>
  <cp:revision>136</cp:revision>
  <dcterms:created xsi:type="dcterms:W3CDTF">2013-10-01T18:56:24Z</dcterms:created>
  <dcterms:modified xsi:type="dcterms:W3CDTF">2017-03-10T06:33:53Z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0x010100F6D77BA75D44BC469ABAE46C07B5E9FF</vt:lpwstr>
  </property>
</Properties>
</file>