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 id="2147483874" r:id="rId6"/>
    <p:sldMasterId id="2147483896" r:id="rId7"/>
    <p:sldMasterId id="2147483908" r:id="rId8"/>
  </p:sldMasterIdLst>
  <p:notesMasterIdLst>
    <p:notesMasterId r:id="rId30"/>
  </p:notesMasterIdLst>
  <p:handoutMasterIdLst>
    <p:handoutMasterId r:id="rId31"/>
  </p:handoutMasterIdLst>
  <p:sldIdLst>
    <p:sldId id="274" r:id="rId9"/>
    <p:sldId id="544" r:id="rId10"/>
    <p:sldId id="623" r:id="rId11"/>
    <p:sldId id="595" r:id="rId12"/>
    <p:sldId id="600" r:id="rId13"/>
    <p:sldId id="624" r:id="rId14"/>
    <p:sldId id="625" r:id="rId15"/>
    <p:sldId id="626" r:id="rId16"/>
    <p:sldId id="641" r:id="rId17"/>
    <p:sldId id="642" r:id="rId18"/>
    <p:sldId id="627" r:id="rId19"/>
    <p:sldId id="628" r:id="rId20"/>
    <p:sldId id="629" r:id="rId21"/>
    <p:sldId id="631" r:id="rId22"/>
    <p:sldId id="632" r:id="rId23"/>
    <p:sldId id="633" r:id="rId24"/>
    <p:sldId id="634" r:id="rId25"/>
    <p:sldId id="604" r:id="rId26"/>
    <p:sldId id="635" r:id="rId27"/>
    <p:sldId id="640" r:id="rId28"/>
    <p:sldId id="61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i van der Woude" initials="MvdW" lastIdx="3" clrIdx="0">
    <p:extLst>
      <p:ext uri="{19B8F6BF-5375-455C-9EA6-DF929625EA0E}">
        <p15:presenceInfo xmlns="" xmlns:p15="http://schemas.microsoft.com/office/powerpoint/2012/main" userId="5230e37f864dcf77" providerId="Windows Live"/>
      </p:ext>
    </p:extLst>
  </p:cmAuthor>
  <p:cmAuthor id="2" name="Andre Bossert" initials="AB" lastIdx="1" clrIdx="1">
    <p:extLst>
      <p:ext uri="{19B8F6BF-5375-455C-9EA6-DF929625EA0E}">
        <p15:presenceInfo xmlns="" xmlns:p15="http://schemas.microsoft.com/office/powerpoint/2012/main" userId="S-1-5-21-1875354701-1785178695-996302570-32331" providerId="AD"/>
      </p:ext>
    </p:extLst>
  </p:cmAuthor>
  <p:cmAuthor id="3" name="Nomandla Nkanyuza" initials="NN" lastIdx="1" clrIdx="2">
    <p:extLst>
      <p:ext uri="{19B8F6BF-5375-455C-9EA6-DF929625EA0E}">
        <p15:presenceInfo xmlns="" xmlns:p15="http://schemas.microsoft.com/office/powerpoint/2012/main" userId="f163bd0147480e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E0"/>
    <a:srgbClr val="640410"/>
    <a:srgbClr val="64040F"/>
    <a:srgbClr val="B3081B"/>
    <a:srgbClr val="940E0E"/>
    <a:srgbClr val="C9C7E2"/>
    <a:srgbClr val="C2C2E0"/>
    <a:srgbClr val="EE4938"/>
    <a:srgbClr val="7593CB"/>
    <a:srgbClr val="E6A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280" autoAdjust="0"/>
  </p:normalViewPr>
  <p:slideViewPr>
    <p:cSldViewPr>
      <p:cViewPr varScale="1">
        <p:scale>
          <a:sx n="74" d="100"/>
          <a:sy n="74" d="100"/>
        </p:scale>
        <p:origin x="-1176" y="-90"/>
      </p:cViewPr>
      <p:guideLst>
        <p:guide orient="horz" pos="2160"/>
        <p:guide pos="2880"/>
      </p:guideLst>
    </p:cSldViewPr>
  </p:slideViewPr>
  <p:outlineViewPr>
    <p:cViewPr>
      <p:scale>
        <a:sx n="33" d="100"/>
        <a:sy n="33" d="100"/>
      </p:scale>
      <p:origin x="0" y="235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67AF6-07A8-4400-B699-2EE19C632B6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ZA"/>
        </a:p>
      </dgm:t>
    </dgm:pt>
    <dgm:pt modelId="{83EF3835-FB95-49AA-94C9-324C269F578B}">
      <dgm:prSet phldrT="[Text]"/>
      <dgm:spPr/>
      <dgm:t>
        <a:bodyPr/>
        <a:lstStyle/>
        <a:p>
          <a:r>
            <a:rPr lang="en-ZA" b="1" dirty="0" smtClean="0">
              <a:solidFill>
                <a:schemeClr val="tx1"/>
              </a:solidFill>
            </a:rPr>
            <a:t>IDP</a:t>
          </a:r>
          <a:endParaRPr lang="en-ZA" b="1" dirty="0">
            <a:solidFill>
              <a:schemeClr val="tx1"/>
            </a:solidFill>
          </a:endParaRPr>
        </a:p>
      </dgm:t>
    </dgm:pt>
    <dgm:pt modelId="{F3E3875D-DC50-46C5-A616-10C984AD1424}" type="parTrans" cxnId="{CC5ED591-E085-43B8-9765-6E03E1D607ED}">
      <dgm:prSet/>
      <dgm:spPr/>
      <dgm:t>
        <a:bodyPr/>
        <a:lstStyle/>
        <a:p>
          <a:endParaRPr lang="en-ZA"/>
        </a:p>
      </dgm:t>
    </dgm:pt>
    <dgm:pt modelId="{21C597D6-1B0B-4716-9071-86EAFCDC7F60}" type="sibTrans" cxnId="{CC5ED591-E085-43B8-9765-6E03E1D607ED}">
      <dgm:prSet/>
      <dgm:spPr/>
      <dgm:t>
        <a:bodyPr/>
        <a:lstStyle/>
        <a:p>
          <a:endParaRPr lang="en-ZA"/>
        </a:p>
      </dgm:t>
    </dgm:pt>
    <dgm:pt modelId="{2ABA47D2-E65F-4409-BAAE-5A6440106BBC}">
      <dgm:prSet phldrT="[Text]" custT="1"/>
      <dgm:spPr/>
      <dgm:t>
        <a:bodyPr/>
        <a:lstStyle/>
        <a:p>
          <a:r>
            <a:rPr lang="en-ZA" sz="1000" dirty="0" smtClean="0"/>
            <a:t>KPA</a:t>
          </a:r>
          <a:endParaRPr lang="en-ZA" sz="1000" dirty="0"/>
        </a:p>
      </dgm:t>
    </dgm:pt>
    <dgm:pt modelId="{BA7F5744-FA9B-4FF6-9B86-154DC97EDE86}" type="parTrans" cxnId="{1B93E730-970F-4CE6-8CC3-B011A0D5AC0C}">
      <dgm:prSet/>
      <dgm:spPr/>
      <dgm:t>
        <a:bodyPr/>
        <a:lstStyle/>
        <a:p>
          <a:endParaRPr lang="en-ZA"/>
        </a:p>
      </dgm:t>
    </dgm:pt>
    <dgm:pt modelId="{0B363EA4-9C68-456D-9592-6C88E62B49EF}" type="sibTrans" cxnId="{1B93E730-970F-4CE6-8CC3-B011A0D5AC0C}">
      <dgm:prSet/>
      <dgm:spPr/>
      <dgm:t>
        <a:bodyPr/>
        <a:lstStyle/>
        <a:p>
          <a:endParaRPr lang="en-ZA"/>
        </a:p>
      </dgm:t>
    </dgm:pt>
    <dgm:pt modelId="{307347D2-2280-4D7A-AEFE-F36AD4D05517}">
      <dgm:prSet phldrT="[Text]" custT="1"/>
      <dgm:spPr/>
      <dgm:t>
        <a:bodyPr/>
        <a:lstStyle/>
        <a:p>
          <a:r>
            <a:rPr lang="en-ZA" sz="1000" dirty="0" smtClean="0"/>
            <a:t>Strategic Objectives</a:t>
          </a:r>
          <a:endParaRPr lang="en-ZA" sz="1000" dirty="0"/>
        </a:p>
      </dgm:t>
    </dgm:pt>
    <dgm:pt modelId="{B674E8F3-0EB4-45C1-BD5C-E2BAD1703CFF}" type="parTrans" cxnId="{27DAB1C6-52FA-461B-8065-33E21D943CC4}">
      <dgm:prSet/>
      <dgm:spPr/>
      <dgm:t>
        <a:bodyPr/>
        <a:lstStyle/>
        <a:p>
          <a:endParaRPr lang="en-ZA"/>
        </a:p>
      </dgm:t>
    </dgm:pt>
    <dgm:pt modelId="{1BBB51FE-5C3E-4B48-AF8E-F82A2063CC44}" type="sibTrans" cxnId="{27DAB1C6-52FA-461B-8065-33E21D943CC4}">
      <dgm:prSet/>
      <dgm:spPr/>
      <dgm:t>
        <a:bodyPr/>
        <a:lstStyle/>
        <a:p>
          <a:endParaRPr lang="en-ZA"/>
        </a:p>
      </dgm:t>
    </dgm:pt>
    <dgm:pt modelId="{29A141EA-0434-4BDA-AA3A-937CF1221F5A}">
      <dgm:prSet phldrT="[Text]"/>
      <dgm:spPr/>
      <dgm:t>
        <a:bodyPr/>
        <a:lstStyle/>
        <a:p>
          <a:r>
            <a:rPr lang="en-ZA" b="1" dirty="0" smtClean="0">
              <a:solidFill>
                <a:schemeClr val="tx1"/>
              </a:solidFill>
            </a:rPr>
            <a:t>BUDGET</a:t>
          </a:r>
          <a:endParaRPr lang="en-ZA" b="1" dirty="0">
            <a:solidFill>
              <a:schemeClr val="tx1"/>
            </a:solidFill>
          </a:endParaRPr>
        </a:p>
      </dgm:t>
    </dgm:pt>
    <dgm:pt modelId="{EDA61615-2987-4B14-B67A-C8DFE971A698}" type="parTrans" cxnId="{8DCDC9DD-2566-4A9A-9F51-42A8F6454F1E}">
      <dgm:prSet/>
      <dgm:spPr/>
      <dgm:t>
        <a:bodyPr/>
        <a:lstStyle/>
        <a:p>
          <a:endParaRPr lang="en-ZA"/>
        </a:p>
      </dgm:t>
    </dgm:pt>
    <dgm:pt modelId="{AB82E4B1-4961-4A44-A874-B682C92BEF82}" type="sibTrans" cxnId="{8DCDC9DD-2566-4A9A-9F51-42A8F6454F1E}">
      <dgm:prSet/>
      <dgm:spPr/>
      <dgm:t>
        <a:bodyPr/>
        <a:lstStyle/>
        <a:p>
          <a:endParaRPr lang="en-ZA"/>
        </a:p>
      </dgm:t>
    </dgm:pt>
    <dgm:pt modelId="{ECD828C4-7393-41B2-8FB6-E5C85F6F34AF}">
      <dgm:prSet phldrT="[Text]" custT="1"/>
      <dgm:spPr/>
      <dgm:t>
        <a:bodyPr/>
        <a:lstStyle/>
        <a:p>
          <a:r>
            <a:rPr lang="en-ZA" sz="1400" dirty="0" smtClean="0"/>
            <a:t>3 year annualised planned expenditure</a:t>
          </a:r>
          <a:endParaRPr lang="en-ZA" sz="1400" dirty="0"/>
        </a:p>
      </dgm:t>
    </dgm:pt>
    <dgm:pt modelId="{9E82BF30-D470-48AC-A790-8C0716FCAF24}" type="parTrans" cxnId="{4836B9DD-E4AB-4865-93E1-56A0D16A0DB7}">
      <dgm:prSet/>
      <dgm:spPr/>
      <dgm:t>
        <a:bodyPr/>
        <a:lstStyle/>
        <a:p>
          <a:endParaRPr lang="en-ZA"/>
        </a:p>
      </dgm:t>
    </dgm:pt>
    <dgm:pt modelId="{71FAE480-B1D3-4039-B18C-1754B24DA14A}" type="sibTrans" cxnId="{4836B9DD-E4AB-4865-93E1-56A0D16A0DB7}">
      <dgm:prSet/>
      <dgm:spPr/>
      <dgm:t>
        <a:bodyPr/>
        <a:lstStyle/>
        <a:p>
          <a:endParaRPr lang="en-ZA"/>
        </a:p>
      </dgm:t>
    </dgm:pt>
    <dgm:pt modelId="{C5B5DB68-6032-41FC-9C44-85E6A11D1F80}">
      <dgm:prSet phldrT="[Text]" custT="1"/>
      <dgm:spPr/>
      <dgm:t>
        <a:bodyPr/>
        <a:lstStyle/>
        <a:p>
          <a:r>
            <a:rPr lang="en-ZA" sz="1400" dirty="0" smtClean="0"/>
            <a:t>Budget plan based on IDP strategic objectives</a:t>
          </a:r>
          <a:endParaRPr lang="en-ZA" sz="1400" dirty="0"/>
        </a:p>
      </dgm:t>
    </dgm:pt>
    <dgm:pt modelId="{C7723845-ED59-4F53-9DE7-69E98EB4BE85}" type="parTrans" cxnId="{02D7FBB7-F2E1-4596-ABCC-24E91E442AA0}">
      <dgm:prSet/>
      <dgm:spPr/>
      <dgm:t>
        <a:bodyPr/>
        <a:lstStyle/>
        <a:p>
          <a:endParaRPr lang="en-ZA"/>
        </a:p>
      </dgm:t>
    </dgm:pt>
    <dgm:pt modelId="{A9ACAC01-9C08-4022-BFA5-71A47FD64E04}" type="sibTrans" cxnId="{02D7FBB7-F2E1-4596-ABCC-24E91E442AA0}">
      <dgm:prSet/>
      <dgm:spPr/>
      <dgm:t>
        <a:bodyPr/>
        <a:lstStyle/>
        <a:p>
          <a:endParaRPr lang="en-ZA"/>
        </a:p>
      </dgm:t>
    </dgm:pt>
    <dgm:pt modelId="{60EBD3E1-5C17-42D4-9317-AC041DACBF5E}">
      <dgm:prSet phldrT="[Text]"/>
      <dgm:spPr/>
      <dgm:t>
        <a:bodyPr/>
        <a:lstStyle/>
        <a:p>
          <a:r>
            <a:rPr lang="en-ZA" b="1" dirty="0" smtClean="0">
              <a:solidFill>
                <a:schemeClr val="tx1"/>
              </a:solidFill>
            </a:rPr>
            <a:t>SDBIP</a:t>
          </a:r>
          <a:endParaRPr lang="en-ZA" b="1" dirty="0">
            <a:solidFill>
              <a:schemeClr val="tx1"/>
            </a:solidFill>
          </a:endParaRPr>
        </a:p>
      </dgm:t>
    </dgm:pt>
    <dgm:pt modelId="{23D2053A-BCB1-406D-AC76-6C7D03268EFC}" type="parTrans" cxnId="{38BDDF32-FB99-4AF2-89F6-7C869379B6E3}">
      <dgm:prSet/>
      <dgm:spPr/>
      <dgm:t>
        <a:bodyPr/>
        <a:lstStyle/>
        <a:p>
          <a:endParaRPr lang="en-ZA"/>
        </a:p>
      </dgm:t>
    </dgm:pt>
    <dgm:pt modelId="{D8BFA4FE-5D5D-48A0-BD81-C1C27EBA6454}" type="sibTrans" cxnId="{38BDDF32-FB99-4AF2-89F6-7C869379B6E3}">
      <dgm:prSet/>
      <dgm:spPr/>
      <dgm:t>
        <a:bodyPr/>
        <a:lstStyle/>
        <a:p>
          <a:endParaRPr lang="en-ZA"/>
        </a:p>
      </dgm:t>
    </dgm:pt>
    <dgm:pt modelId="{17311E89-966B-4734-B4ED-BB5908B0B782}">
      <dgm:prSet phldrT="[Text]" custT="1"/>
      <dgm:spPr/>
      <dgm:t>
        <a:bodyPr/>
        <a:lstStyle/>
        <a:p>
          <a:r>
            <a:rPr lang="en-ZA" sz="1400" dirty="0" smtClean="0"/>
            <a:t>Annual implementation of budget based on available funds</a:t>
          </a:r>
          <a:endParaRPr lang="en-ZA" sz="1400" dirty="0"/>
        </a:p>
      </dgm:t>
    </dgm:pt>
    <dgm:pt modelId="{61A5CB6B-6F6C-478C-A82C-EA0820ACE35A}" type="parTrans" cxnId="{1568DC9F-D66F-4755-8B12-EF2C67584AB2}">
      <dgm:prSet/>
      <dgm:spPr/>
      <dgm:t>
        <a:bodyPr/>
        <a:lstStyle/>
        <a:p>
          <a:endParaRPr lang="en-ZA"/>
        </a:p>
      </dgm:t>
    </dgm:pt>
    <dgm:pt modelId="{19C82180-8771-4EEC-8B2C-2E44C5F80FA2}" type="sibTrans" cxnId="{1568DC9F-D66F-4755-8B12-EF2C67584AB2}">
      <dgm:prSet/>
      <dgm:spPr/>
      <dgm:t>
        <a:bodyPr/>
        <a:lstStyle/>
        <a:p>
          <a:endParaRPr lang="en-ZA"/>
        </a:p>
      </dgm:t>
    </dgm:pt>
    <dgm:pt modelId="{89606115-3BD9-4BCD-90C4-8F65E72534E0}">
      <dgm:prSet phldrT="[Text]" custT="1"/>
      <dgm:spPr/>
      <dgm:t>
        <a:bodyPr/>
        <a:lstStyle/>
        <a:p>
          <a:r>
            <a:rPr lang="en-ZA" sz="1400" dirty="0" smtClean="0"/>
            <a:t>Performance management of budget</a:t>
          </a:r>
          <a:endParaRPr lang="en-ZA" sz="1400" dirty="0"/>
        </a:p>
      </dgm:t>
    </dgm:pt>
    <dgm:pt modelId="{933D0E65-17F7-4F42-934B-62292D15CDAE}" type="parTrans" cxnId="{18CDBB82-39F7-4E70-8EBC-456C38BB10C9}">
      <dgm:prSet/>
      <dgm:spPr/>
      <dgm:t>
        <a:bodyPr/>
        <a:lstStyle/>
        <a:p>
          <a:endParaRPr lang="en-ZA"/>
        </a:p>
      </dgm:t>
    </dgm:pt>
    <dgm:pt modelId="{7D94B0FC-E353-41C2-A84F-29F7B5612E72}" type="sibTrans" cxnId="{18CDBB82-39F7-4E70-8EBC-456C38BB10C9}">
      <dgm:prSet/>
      <dgm:spPr/>
      <dgm:t>
        <a:bodyPr/>
        <a:lstStyle/>
        <a:p>
          <a:endParaRPr lang="en-ZA"/>
        </a:p>
      </dgm:t>
    </dgm:pt>
    <dgm:pt modelId="{FFCF533B-F9BE-47C9-813E-A1E6EB56D940}">
      <dgm:prSet phldrT="[Text]" custT="1"/>
      <dgm:spPr/>
      <dgm:t>
        <a:bodyPr/>
        <a:lstStyle/>
        <a:p>
          <a:r>
            <a:rPr lang="en-ZA" sz="1000" dirty="0" smtClean="0"/>
            <a:t>GFS Function</a:t>
          </a:r>
          <a:endParaRPr lang="en-ZA" sz="1000" dirty="0"/>
        </a:p>
      </dgm:t>
    </dgm:pt>
    <dgm:pt modelId="{AAFE78F2-E0EC-4B51-942E-8F8CEFFC9442}" type="parTrans" cxnId="{5EC21938-FC17-45FF-A385-48D424C4901A}">
      <dgm:prSet/>
      <dgm:spPr/>
      <dgm:t>
        <a:bodyPr/>
        <a:lstStyle/>
        <a:p>
          <a:endParaRPr lang="en-ZA"/>
        </a:p>
      </dgm:t>
    </dgm:pt>
    <dgm:pt modelId="{D1E152E5-AA7A-4A08-803F-C4EF00554058}" type="sibTrans" cxnId="{5EC21938-FC17-45FF-A385-48D424C4901A}">
      <dgm:prSet/>
      <dgm:spPr/>
      <dgm:t>
        <a:bodyPr/>
        <a:lstStyle/>
        <a:p>
          <a:endParaRPr lang="en-ZA"/>
        </a:p>
      </dgm:t>
    </dgm:pt>
    <dgm:pt modelId="{D5582012-DBD1-46BA-B7DE-63A9F9ACBD52}">
      <dgm:prSet phldrT="[Text]" custT="1"/>
      <dgm:spPr/>
      <dgm:t>
        <a:bodyPr/>
        <a:lstStyle/>
        <a:p>
          <a:r>
            <a:rPr lang="en-ZA" sz="1000" dirty="0" smtClean="0"/>
            <a:t>KPI</a:t>
          </a:r>
          <a:endParaRPr lang="en-ZA" sz="1000" dirty="0"/>
        </a:p>
      </dgm:t>
    </dgm:pt>
    <dgm:pt modelId="{C9389B66-CBCA-4CD2-B1A6-0FCEFFDB170E}" type="parTrans" cxnId="{53CF5FED-52C3-4075-92D0-86C7E837BD09}">
      <dgm:prSet/>
      <dgm:spPr/>
      <dgm:t>
        <a:bodyPr/>
        <a:lstStyle/>
        <a:p>
          <a:endParaRPr lang="en-ZA"/>
        </a:p>
      </dgm:t>
    </dgm:pt>
    <dgm:pt modelId="{8BBB0541-70F4-43CD-B0A1-F8BF24CE0ADD}" type="sibTrans" cxnId="{53CF5FED-52C3-4075-92D0-86C7E837BD09}">
      <dgm:prSet/>
      <dgm:spPr/>
      <dgm:t>
        <a:bodyPr/>
        <a:lstStyle/>
        <a:p>
          <a:endParaRPr lang="en-ZA"/>
        </a:p>
      </dgm:t>
    </dgm:pt>
    <dgm:pt modelId="{0B7E4B38-FEE6-45F2-BB00-BCF2247C3126}">
      <dgm:prSet phldrT="[Text]" custT="1"/>
      <dgm:spPr/>
      <dgm:t>
        <a:bodyPr/>
        <a:lstStyle/>
        <a:p>
          <a:r>
            <a:rPr lang="en-ZA" sz="1000" dirty="0" smtClean="0"/>
            <a:t>Regional</a:t>
          </a:r>
          <a:endParaRPr lang="en-ZA" sz="1000" dirty="0"/>
        </a:p>
      </dgm:t>
    </dgm:pt>
    <dgm:pt modelId="{208C40C1-5D14-4265-99D3-846470CE50AF}" type="parTrans" cxnId="{3EE5CE34-5CB5-4671-94CE-ED8840850AC1}">
      <dgm:prSet/>
      <dgm:spPr/>
      <dgm:t>
        <a:bodyPr/>
        <a:lstStyle/>
        <a:p>
          <a:endParaRPr lang="en-ZA"/>
        </a:p>
      </dgm:t>
    </dgm:pt>
    <dgm:pt modelId="{BD4F729E-318D-4572-AC50-00BE3BECBF29}" type="sibTrans" cxnId="{3EE5CE34-5CB5-4671-94CE-ED8840850AC1}">
      <dgm:prSet/>
      <dgm:spPr/>
      <dgm:t>
        <a:bodyPr/>
        <a:lstStyle/>
        <a:p>
          <a:endParaRPr lang="en-ZA"/>
        </a:p>
      </dgm:t>
    </dgm:pt>
    <dgm:pt modelId="{A01ED8C1-6996-417B-9313-989E6A71D32D}">
      <dgm:prSet phldrT="[Text]"/>
      <dgm:spPr/>
      <dgm:t>
        <a:bodyPr/>
        <a:lstStyle/>
        <a:p>
          <a:r>
            <a:rPr lang="en-ZA" b="1" dirty="0" err="1" smtClean="0">
              <a:solidFill>
                <a:schemeClr val="tx1"/>
              </a:solidFill>
            </a:rPr>
            <a:t>mSCOA</a:t>
          </a:r>
          <a:r>
            <a:rPr lang="en-ZA" b="1" dirty="0" smtClean="0">
              <a:solidFill>
                <a:schemeClr val="tx1"/>
              </a:solidFill>
            </a:rPr>
            <a:t> Projects</a:t>
          </a:r>
          <a:endParaRPr lang="en-ZA" b="1" dirty="0">
            <a:solidFill>
              <a:schemeClr val="tx1"/>
            </a:solidFill>
          </a:endParaRPr>
        </a:p>
      </dgm:t>
    </dgm:pt>
    <dgm:pt modelId="{325C3F8C-479C-40F8-B02D-30438CA334F2}" type="parTrans" cxnId="{72C8A40B-1C1D-4257-8D23-51AB1FAE2A33}">
      <dgm:prSet/>
      <dgm:spPr/>
      <dgm:t>
        <a:bodyPr/>
        <a:lstStyle/>
        <a:p>
          <a:endParaRPr lang="en-ZA"/>
        </a:p>
      </dgm:t>
    </dgm:pt>
    <dgm:pt modelId="{9C6ABE0D-CD82-4F30-912E-92EF323A6EBB}" type="sibTrans" cxnId="{72C8A40B-1C1D-4257-8D23-51AB1FAE2A33}">
      <dgm:prSet/>
      <dgm:spPr/>
      <dgm:t>
        <a:bodyPr/>
        <a:lstStyle/>
        <a:p>
          <a:endParaRPr lang="en-ZA"/>
        </a:p>
      </dgm:t>
    </dgm:pt>
    <dgm:pt modelId="{FF6D9DB4-C9B6-4652-B585-1CC4083C2671}">
      <dgm:prSet phldrT="[Text]" custT="1"/>
      <dgm:spPr/>
      <dgm:t>
        <a:bodyPr/>
        <a:lstStyle/>
        <a:p>
          <a:r>
            <a:rPr lang="en-ZA" sz="1400" dirty="0" smtClean="0"/>
            <a:t>IDP strategic objectives linked to projects</a:t>
          </a:r>
          <a:endParaRPr lang="en-ZA" sz="1400" dirty="0"/>
        </a:p>
      </dgm:t>
    </dgm:pt>
    <dgm:pt modelId="{04AAF36E-8FAB-45A8-8F27-EAE55A71A259}" type="parTrans" cxnId="{3480B1DB-99D7-4A2D-90E2-4EC24299562C}">
      <dgm:prSet/>
      <dgm:spPr/>
      <dgm:t>
        <a:bodyPr/>
        <a:lstStyle/>
        <a:p>
          <a:endParaRPr lang="en-ZA"/>
        </a:p>
      </dgm:t>
    </dgm:pt>
    <dgm:pt modelId="{C2031459-D8A4-44DA-8AD4-010737864B8A}" type="sibTrans" cxnId="{3480B1DB-99D7-4A2D-90E2-4EC24299562C}">
      <dgm:prSet/>
      <dgm:spPr/>
      <dgm:t>
        <a:bodyPr/>
        <a:lstStyle/>
        <a:p>
          <a:endParaRPr lang="en-ZA"/>
        </a:p>
      </dgm:t>
    </dgm:pt>
    <dgm:pt modelId="{05D98887-65B3-4D0E-9FFF-BF44035FEF79}">
      <dgm:prSet phldrT="[Text]" custT="1"/>
      <dgm:spPr/>
      <dgm:t>
        <a:bodyPr/>
        <a:lstStyle/>
        <a:p>
          <a:r>
            <a:rPr lang="en-ZA" sz="1400" dirty="0" smtClean="0"/>
            <a:t>Budget vote expanded into different items</a:t>
          </a:r>
          <a:endParaRPr lang="en-ZA" sz="1400" dirty="0"/>
        </a:p>
      </dgm:t>
    </dgm:pt>
    <dgm:pt modelId="{7AC03AA9-7372-4D53-9F05-80BAF2722930}" type="parTrans" cxnId="{C271B801-840D-4A67-B4A9-D6CC73DA5374}">
      <dgm:prSet/>
      <dgm:spPr/>
      <dgm:t>
        <a:bodyPr/>
        <a:lstStyle/>
        <a:p>
          <a:endParaRPr lang="en-ZA"/>
        </a:p>
      </dgm:t>
    </dgm:pt>
    <dgm:pt modelId="{4088E4C3-549E-4A53-8D35-EE9BA011E891}" type="sibTrans" cxnId="{C271B801-840D-4A67-B4A9-D6CC73DA5374}">
      <dgm:prSet/>
      <dgm:spPr/>
      <dgm:t>
        <a:bodyPr/>
        <a:lstStyle/>
        <a:p>
          <a:endParaRPr lang="en-ZA"/>
        </a:p>
      </dgm:t>
    </dgm:pt>
    <dgm:pt modelId="{D1928107-BEEA-481E-ADAD-3AA012271B69}" type="pres">
      <dgm:prSet presAssocID="{99267AF6-07A8-4400-B699-2EE19C632B69}" presName="linearFlow" presStyleCnt="0">
        <dgm:presLayoutVars>
          <dgm:dir/>
          <dgm:animLvl val="lvl"/>
          <dgm:resizeHandles val="exact"/>
        </dgm:presLayoutVars>
      </dgm:prSet>
      <dgm:spPr/>
      <dgm:t>
        <a:bodyPr/>
        <a:lstStyle/>
        <a:p>
          <a:endParaRPr lang="en-ZA"/>
        </a:p>
      </dgm:t>
    </dgm:pt>
    <dgm:pt modelId="{CA50D273-77DC-49E5-86AE-FBACD4832ADE}" type="pres">
      <dgm:prSet presAssocID="{83EF3835-FB95-49AA-94C9-324C269F578B}" presName="composite" presStyleCnt="0"/>
      <dgm:spPr/>
    </dgm:pt>
    <dgm:pt modelId="{269C8416-6D33-4B02-B683-7B43CD8A5E1C}" type="pres">
      <dgm:prSet presAssocID="{83EF3835-FB95-49AA-94C9-324C269F578B}" presName="parentText" presStyleLbl="alignNode1" presStyleIdx="0" presStyleCnt="4">
        <dgm:presLayoutVars>
          <dgm:chMax val="1"/>
          <dgm:bulletEnabled val="1"/>
        </dgm:presLayoutVars>
      </dgm:prSet>
      <dgm:spPr/>
      <dgm:t>
        <a:bodyPr/>
        <a:lstStyle/>
        <a:p>
          <a:endParaRPr lang="en-ZA"/>
        </a:p>
      </dgm:t>
    </dgm:pt>
    <dgm:pt modelId="{533D94AC-91B8-4F75-B562-34B7DF8D313C}" type="pres">
      <dgm:prSet presAssocID="{83EF3835-FB95-49AA-94C9-324C269F578B}" presName="descendantText" presStyleLbl="alignAcc1" presStyleIdx="0" presStyleCnt="4" custScaleY="141307">
        <dgm:presLayoutVars>
          <dgm:bulletEnabled val="1"/>
        </dgm:presLayoutVars>
      </dgm:prSet>
      <dgm:spPr/>
      <dgm:t>
        <a:bodyPr/>
        <a:lstStyle/>
        <a:p>
          <a:endParaRPr lang="en-ZA"/>
        </a:p>
      </dgm:t>
    </dgm:pt>
    <dgm:pt modelId="{4D6AE3AF-F781-4D16-9501-F46A22C08169}" type="pres">
      <dgm:prSet presAssocID="{21C597D6-1B0B-4716-9071-86EAFCDC7F60}" presName="sp" presStyleCnt="0"/>
      <dgm:spPr/>
    </dgm:pt>
    <dgm:pt modelId="{51E7CE01-C2FE-4B26-9AA9-0D82826F88D9}" type="pres">
      <dgm:prSet presAssocID="{29A141EA-0434-4BDA-AA3A-937CF1221F5A}" presName="composite" presStyleCnt="0"/>
      <dgm:spPr/>
    </dgm:pt>
    <dgm:pt modelId="{9C510BED-5A34-4785-8521-1B742DCD791D}" type="pres">
      <dgm:prSet presAssocID="{29A141EA-0434-4BDA-AA3A-937CF1221F5A}" presName="parentText" presStyleLbl="alignNode1" presStyleIdx="1" presStyleCnt="4">
        <dgm:presLayoutVars>
          <dgm:chMax val="1"/>
          <dgm:bulletEnabled val="1"/>
        </dgm:presLayoutVars>
      </dgm:prSet>
      <dgm:spPr/>
      <dgm:t>
        <a:bodyPr/>
        <a:lstStyle/>
        <a:p>
          <a:endParaRPr lang="en-ZA"/>
        </a:p>
      </dgm:t>
    </dgm:pt>
    <dgm:pt modelId="{EF50F6E6-CEF7-4BC1-AAE7-46601A5564DD}" type="pres">
      <dgm:prSet presAssocID="{29A141EA-0434-4BDA-AA3A-937CF1221F5A}" presName="descendantText" presStyleLbl="alignAcc1" presStyleIdx="1" presStyleCnt="4" custScaleY="68132">
        <dgm:presLayoutVars>
          <dgm:bulletEnabled val="1"/>
        </dgm:presLayoutVars>
      </dgm:prSet>
      <dgm:spPr/>
      <dgm:t>
        <a:bodyPr/>
        <a:lstStyle/>
        <a:p>
          <a:endParaRPr lang="en-ZA"/>
        </a:p>
      </dgm:t>
    </dgm:pt>
    <dgm:pt modelId="{E73734E7-5F00-48B1-AB3F-F23E995AC530}" type="pres">
      <dgm:prSet presAssocID="{AB82E4B1-4961-4A44-A874-B682C92BEF82}" presName="sp" presStyleCnt="0"/>
      <dgm:spPr/>
    </dgm:pt>
    <dgm:pt modelId="{BDC71EC8-11E4-4D6F-8570-F397D1B187F6}" type="pres">
      <dgm:prSet presAssocID="{60EBD3E1-5C17-42D4-9317-AC041DACBF5E}" presName="composite" presStyleCnt="0"/>
      <dgm:spPr/>
    </dgm:pt>
    <dgm:pt modelId="{DF90F554-B395-4494-947F-31F947E8BE29}" type="pres">
      <dgm:prSet presAssocID="{60EBD3E1-5C17-42D4-9317-AC041DACBF5E}" presName="parentText" presStyleLbl="alignNode1" presStyleIdx="2" presStyleCnt="4">
        <dgm:presLayoutVars>
          <dgm:chMax val="1"/>
          <dgm:bulletEnabled val="1"/>
        </dgm:presLayoutVars>
      </dgm:prSet>
      <dgm:spPr/>
      <dgm:t>
        <a:bodyPr/>
        <a:lstStyle/>
        <a:p>
          <a:endParaRPr lang="en-ZA"/>
        </a:p>
      </dgm:t>
    </dgm:pt>
    <dgm:pt modelId="{178AA49D-515B-40CE-98C3-3736A89474CA}" type="pres">
      <dgm:prSet presAssocID="{60EBD3E1-5C17-42D4-9317-AC041DACBF5E}" presName="descendantText" presStyleLbl="alignAcc1" presStyleIdx="2" presStyleCnt="4">
        <dgm:presLayoutVars>
          <dgm:bulletEnabled val="1"/>
        </dgm:presLayoutVars>
      </dgm:prSet>
      <dgm:spPr/>
      <dgm:t>
        <a:bodyPr/>
        <a:lstStyle/>
        <a:p>
          <a:endParaRPr lang="en-ZA"/>
        </a:p>
      </dgm:t>
    </dgm:pt>
    <dgm:pt modelId="{83C03D6A-ED96-4EC3-87E0-83C9774F18BF}" type="pres">
      <dgm:prSet presAssocID="{D8BFA4FE-5D5D-48A0-BD81-C1C27EBA6454}" presName="sp" presStyleCnt="0"/>
      <dgm:spPr/>
    </dgm:pt>
    <dgm:pt modelId="{99175363-2DD0-4E62-A6F5-CF4D5CEEACE4}" type="pres">
      <dgm:prSet presAssocID="{A01ED8C1-6996-417B-9313-989E6A71D32D}" presName="composite" presStyleCnt="0"/>
      <dgm:spPr/>
    </dgm:pt>
    <dgm:pt modelId="{21103555-A86D-44F8-B101-E61381AF5ABE}" type="pres">
      <dgm:prSet presAssocID="{A01ED8C1-6996-417B-9313-989E6A71D32D}" presName="parentText" presStyleLbl="alignNode1" presStyleIdx="3" presStyleCnt="4">
        <dgm:presLayoutVars>
          <dgm:chMax val="1"/>
          <dgm:bulletEnabled val="1"/>
        </dgm:presLayoutVars>
      </dgm:prSet>
      <dgm:spPr/>
      <dgm:t>
        <a:bodyPr/>
        <a:lstStyle/>
        <a:p>
          <a:endParaRPr lang="en-ZA"/>
        </a:p>
      </dgm:t>
    </dgm:pt>
    <dgm:pt modelId="{FD1BA9CB-F4A7-43AA-B15E-FA834C0071AD}" type="pres">
      <dgm:prSet presAssocID="{A01ED8C1-6996-417B-9313-989E6A71D32D}" presName="descendantText" presStyleLbl="alignAcc1" presStyleIdx="3" presStyleCnt="4">
        <dgm:presLayoutVars>
          <dgm:bulletEnabled val="1"/>
        </dgm:presLayoutVars>
      </dgm:prSet>
      <dgm:spPr/>
      <dgm:t>
        <a:bodyPr/>
        <a:lstStyle/>
        <a:p>
          <a:endParaRPr lang="en-ZA"/>
        </a:p>
      </dgm:t>
    </dgm:pt>
  </dgm:ptLst>
  <dgm:cxnLst>
    <dgm:cxn modelId="{1568DC9F-D66F-4755-8B12-EF2C67584AB2}" srcId="{60EBD3E1-5C17-42D4-9317-AC041DACBF5E}" destId="{17311E89-966B-4734-B4ED-BB5908B0B782}" srcOrd="0" destOrd="0" parTransId="{61A5CB6B-6F6C-478C-A82C-EA0820ACE35A}" sibTransId="{19C82180-8771-4EEC-8B2C-2E44C5F80FA2}"/>
    <dgm:cxn modelId="{72C8A40B-1C1D-4257-8D23-51AB1FAE2A33}" srcId="{99267AF6-07A8-4400-B699-2EE19C632B69}" destId="{A01ED8C1-6996-417B-9313-989E6A71D32D}" srcOrd="3" destOrd="0" parTransId="{325C3F8C-479C-40F8-B02D-30438CA334F2}" sibTransId="{9C6ABE0D-CD82-4F30-912E-92EF323A6EBB}"/>
    <dgm:cxn modelId="{27DAB1C6-52FA-461B-8065-33E21D943CC4}" srcId="{83EF3835-FB95-49AA-94C9-324C269F578B}" destId="{307347D2-2280-4D7A-AEFE-F36AD4D05517}" srcOrd="1" destOrd="0" parTransId="{B674E8F3-0EB4-45C1-BD5C-E2BAD1703CFF}" sibTransId="{1BBB51FE-5C3E-4B48-AF8E-F82A2063CC44}"/>
    <dgm:cxn modelId="{F299A549-F47B-4ECB-A1B8-794EE951DDA9}" type="presOf" srcId="{C5B5DB68-6032-41FC-9C44-85E6A11D1F80}" destId="{EF50F6E6-CEF7-4BC1-AAE7-46601A5564DD}" srcOrd="0" destOrd="1" presId="urn:microsoft.com/office/officeart/2005/8/layout/chevron2"/>
    <dgm:cxn modelId="{3480B1DB-99D7-4A2D-90E2-4EC24299562C}" srcId="{A01ED8C1-6996-417B-9313-989E6A71D32D}" destId="{FF6D9DB4-C9B6-4652-B585-1CC4083C2671}" srcOrd="0" destOrd="0" parTransId="{04AAF36E-8FAB-45A8-8F27-EAE55A71A259}" sibTransId="{C2031459-D8A4-44DA-8AD4-010737864B8A}"/>
    <dgm:cxn modelId="{DADFE663-842A-4940-A7D6-78D24CB54660}" type="presOf" srcId="{99267AF6-07A8-4400-B699-2EE19C632B69}" destId="{D1928107-BEEA-481E-ADAD-3AA012271B69}" srcOrd="0" destOrd="0" presId="urn:microsoft.com/office/officeart/2005/8/layout/chevron2"/>
    <dgm:cxn modelId="{4836B9DD-E4AB-4865-93E1-56A0D16A0DB7}" srcId="{29A141EA-0434-4BDA-AA3A-937CF1221F5A}" destId="{ECD828C4-7393-41B2-8FB6-E5C85F6F34AF}" srcOrd="0" destOrd="0" parTransId="{9E82BF30-D470-48AC-A790-8C0716FCAF24}" sibTransId="{71FAE480-B1D3-4039-B18C-1754B24DA14A}"/>
    <dgm:cxn modelId="{75DD1A2C-6BBB-4FD8-91F9-624702DD01A7}" type="presOf" srcId="{ECD828C4-7393-41B2-8FB6-E5C85F6F34AF}" destId="{EF50F6E6-CEF7-4BC1-AAE7-46601A5564DD}" srcOrd="0" destOrd="0" presId="urn:microsoft.com/office/officeart/2005/8/layout/chevron2"/>
    <dgm:cxn modelId="{02D7FBB7-F2E1-4596-ABCC-24E91E442AA0}" srcId="{29A141EA-0434-4BDA-AA3A-937CF1221F5A}" destId="{C5B5DB68-6032-41FC-9C44-85E6A11D1F80}" srcOrd="1" destOrd="0" parTransId="{C7723845-ED59-4F53-9DE7-69E98EB4BE85}" sibTransId="{A9ACAC01-9C08-4022-BFA5-71A47FD64E04}"/>
    <dgm:cxn modelId="{B0853A80-346C-4455-970D-ECEA3779E872}" type="presOf" srcId="{29A141EA-0434-4BDA-AA3A-937CF1221F5A}" destId="{9C510BED-5A34-4785-8521-1B742DCD791D}" srcOrd="0" destOrd="0" presId="urn:microsoft.com/office/officeart/2005/8/layout/chevron2"/>
    <dgm:cxn modelId="{18CDBB82-39F7-4E70-8EBC-456C38BB10C9}" srcId="{60EBD3E1-5C17-42D4-9317-AC041DACBF5E}" destId="{89606115-3BD9-4BCD-90C4-8F65E72534E0}" srcOrd="1" destOrd="0" parTransId="{933D0E65-17F7-4F42-934B-62292D15CDAE}" sibTransId="{7D94B0FC-E353-41C2-A84F-29F7B5612E72}"/>
    <dgm:cxn modelId="{4FE9F956-1FD0-42A2-8C31-9AAC1F364D6D}" type="presOf" srcId="{60EBD3E1-5C17-42D4-9317-AC041DACBF5E}" destId="{DF90F554-B395-4494-947F-31F947E8BE29}" srcOrd="0" destOrd="0" presId="urn:microsoft.com/office/officeart/2005/8/layout/chevron2"/>
    <dgm:cxn modelId="{BEB8BC70-1E39-49C3-95AA-03FDE6B83B3F}" type="presOf" srcId="{89606115-3BD9-4BCD-90C4-8F65E72534E0}" destId="{178AA49D-515B-40CE-98C3-3736A89474CA}" srcOrd="0" destOrd="1" presId="urn:microsoft.com/office/officeart/2005/8/layout/chevron2"/>
    <dgm:cxn modelId="{53CF5FED-52C3-4075-92D0-86C7E837BD09}" srcId="{83EF3835-FB95-49AA-94C9-324C269F578B}" destId="{D5582012-DBD1-46BA-B7DE-63A9F9ACBD52}" srcOrd="3" destOrd="0" parTransId="{C9389B66-CBCA-4CD2-B1A6-0FCEFFDB170E}" sibTransId="{8BBB0541-70F4-43CD-B0A1-F8BF24CE0ADD}"/>
    <dgm:cxn modelId="{988577B7-8AC5-4F66-8C10-FD7DD3536DF7}" type="presOf" srcId="{FF6D9DB4-C9B6-4652-B585-1CC4083C2671}" destId="{FD1BA9CB-F4A7-43AA-B15E-FA834C0071AD}" srcOrd="0" destOrd="0" presId="urn:microsoft.com/office/officeart/2005/8/layout/chevron2"/>
    <dgm:cxn modelId="{DBF16011-2322-40B3-898A-9959F37B84A1}" type="presOf" srcId="{17311E89-966B-4734-B4ED-BB5908B0B782}" destId="{178AA49D-515B-40CE-98C3-3736A89474CA}" srcOrd="0" destOrd="0" presId="urn:microsoft.com/office/officeart/2005/8/layout/chevron2"/>
    <dgm:cxn modelId="{38BDDF32-FB99-4AF2-89F6-7C869379B6E3}" srcId="{99267AF6-07A8-4400-B699-2EE19C632B69}" destId="{60EBD3E1-5C17-42D4-9317-AC041DACBF5E}" srcOrd="2" destOrd="0" parTransId="{23D2053A-BCB1-406D-AC76-6C7D03268EFC}" sibTransId="{D8BFA4FE-5D5D-48A0-BD81-C1C27EBA6454}"/>
    <dgm:cxn modelId="{FCBA3578-AEA3-47E0-B880-2B2375E36446}" type="presOf" srcId="{83EF3835-FB95-49AA-94C9-324C269F578B}" destId="{269C8416-6D33-4B02-B683-7B43CD8A5E1C}" srcOrd="0" destOrd="0" presId="urn:microsoft.com/office/officeart/2005/8/layout/chevron2"/>
    <dgm:cxn modelId="{7CC51DA5-CC7C-4D54-AC7C-B99F2B143351}" type="presOf" srcId="{307347D2-2280-4D7A-AEFE-F36AD4D05517}" destId="{533D94AC-91B8-4F75-B562-34B7DF8D313C}" srcOrd="0" destOrd="1" presId="urn:microsoft.com/office/officeart/2005/8/layout/chevron2"/>
    <dgm:cxn modelId="{B0B34065-36E2-4A11-9854-BA5B11D1F943}" type="presOf" srcId="{0B7E4B38-FEE6-45F2-BB00-BCF2247C3126}" destId="{533D94AC-91B8-4F75-B562-34B7DF8D313C}" srcOrd="0" destOrd="4" presId="urn:microsoft.com/office/officeart/2005/8/layout/chevron2"/>
    <dgm:cxn modelId="{B03F4136-799B-4211-9C36-B89D4D923BB2}" type="presOf" srcId="{D5582012-DBD1-46BA-B7DE-63A9F9ACBD52}" destId="{533D94AC-91B8-4F75-B562-34B7DF8D313C}" srcOrd="0" destOrd="3" presId="urn:microsoft.com/office/officeart/2005/8/layout/chevron2"/>
    <dgm:cxn modelId="{CC5ED591-E085-43B8-9765-6E03E1D607ED}" srcId="{99267AF6-07A8-4400-B699-2EE19C632B69}" destId="{83EF3835-FB95-49AA-94C9-324C269F578B}" srcOrd="0" destOrd="0" parTransId="{F3E3875D-DC50-46C5-A616-10C984AD1424}" sibTransId="{21C597D6-1B0B-4716-9071-86EAFCDC7F60}"/>
    <dgm:cxn modelId="{8DCDC9DD-2566-4A9A-9F51-42A8F6454F1E}" srcId="{99267AF6-07A8-4400-B699-2EE19C632B69}" destId="{29A141EA-0434-4BDA-AA3A-937CF1221F5A}" srcOrd="1" destOrd="0" parTransId="{EDA61615-2987-4B14-B67A-C8DFE971A698}" sibTransId="{AB82E4B1-4961-4A44-A874-B682C92BEF82}"/>
    <dgm:cxn modelId="{C271B801-840D-4A67-B4A9-D6CC73DA5374}" srcId="{A01ED8C1-6996-417B-9313-989E6A71D32D}" destId="{05D98887-65B3-4D0E-9FFF-BF44035FEF79}" srcOrd="1" destOrd="0" parTransId="{7AC03AA9-7372-4D53-9F05-80BAF2722930}" sibTransId="{4088E4C3-549E-4A53-8D35-EE9BA011E891}"/>
    <dgm:cxn modelId="{A6F282E1-47D4-49DE-A7A8-BCD080E1730F}" type="presOf" srcId="{2ABA47D2-E65F-4409-BAAE-5A6440106BBC}" destId="{533D94AC-91B8-4F75-B562-34B7DF8D313C}" srcOrd="0" destOrd="0" presId="urn:microsoft.com/office/officeart/2005/8/layout/chevron2"/>
    <dgm:cxn modelId="{3EE5CE34-5CB5-4671-94CE-ED8840850AC1}" srcId="{83EF3835-FB95-49AA-94C9-324C269F578B}" destId="{0B7E4B38-FEE6-45F2-BB00-BCF2247C3126}" srcOrd="4" destOrd="0" parTransId="{208C40C1-5D14-4265-99D3-846470CE50AF}" sibTransId="{BD4F729E-318D-4572-AC50-00BE3BECBF29}"/>
    <dgm:cxn modelId="{1B93E730-970F-4CE6-8CC3-B011A0D5AC0C}" srcId="{83EF3835-FB95-49AA-94C9-324C269F578B}" destId="{2ABA47D2-E65F-4409-BAAE-5A6440106BBC}" srcOrd="0" destOrd="0" parTransId="{BA7F5744-FA9B-4FF6-9B86-154DC97EDE86}" sibTransId="{0B363EA4-9C68-456D-9592-6C88E62B49EF}"/>
    <dgm:cxn modelId="{339386CB-21A3-4E4D-9F9D-83EB8F1EFC92}" type="presOf" srcId="{A01ED8C1-6996-417B-9313-989E6A71D32D}" destId="{21103555-A86D-44F8-B101-E61381AF5ABE}" srcOrd="0" destOrd="0" presId="urn:microsoft.com/office/officeart/2005/8/layout/chevron2"/>
    <dgm:cxn modelId="{3F0CD4B3-94B3-472B-B2DC-98EB2C5C8527}" type="presOf" srcId="{05D98887-65B3-4D0E-9FFF-BF44035FEF79}" destId="{FD1BA9CB-F4A7-43AA-B15E-FA834C0071AD}" srcOrd="0" destOrd="1" presId="urn:microsoft.com/office/officeart/2005/8/layout/chevron2"/>
    <dgm:cxn modelId="{8E7BDB06-7B14-481A-A2EA-F167C2155895}" type="presOf" srcId="{FFCF533B-F9BE-47C9-813E-A1E6EB56D940}" destId="{533D94AC-91B8-4F75-B562-34B7DF8D313C}" srcOrd="0" destOrd="2" presId="urn:microsoft.com/office/officeart/2005/8/layout/chevron2"/>
    <dgm:cxn modelId="{5EC21938-FC17-45FF-A385-48D424C4901A}" srcId="{83EF3835-FB95-49AA-94C9-324C269F578B}" destId="{FFCF533B-F9BE-47C9-813E-A1E6EB56D940}" srcOrd="2" destOrd="0" parTransId="{AAFE78F2-E0EC-4B51-942E-8F8CEFFC9442}" sibTransId="{D1E152E5-AA7A-4A08-803F-C4EF00554058}"/>
    <dgm:cxn modelId="{23E92AF0-9B1B-4600-9ABF-BF21549DE6B1}" type="presParOf" srcId="{D1928107-BEEA-481E-ADAD-3AA012271B69}" destId="{CA50D273-77DC-49E5-86AE-FBACD4832ADE}" srcOrd="0" destOrd="0" presId="urn:microsoft.com/office/officeart/2005/8/layout/chevron2"/>
    <dgm:cxn modelId="{D4ED2943-5DDF-4A6B-842F-E949C36340AE}" type="presParOf" srcId="{CA50D273-77DC-49E5-86AE-FBACD4832ADE}" destId="{269C8416-6D33-4B02-B683-7B43CD8A5E1C}" srcOrd="0" destOrd="0" presId="urn:microsoft.com/office/officeart/2005/8/layout/chevron2"/>
    <dgm:cxn modelId="{A9F18D6E-64B9-43C9-A3B8-411359B24CE1}" type="presParOf" srcId="{CA50D273-77DC-49E5-86AE-FBACD4832ADE}" destId="{533D94AC-91B8-4F75-B562-34B7DF8D313C}" srcOrd="1" destOrd="0" presId="urn:microsoft.com/office/officeart/2005/8/layout/chevron2"/>
    <dgm:cxn modelId="{E8D82240-5281-4C4B-AB99-F5D6F6289F7A}" type="presParOf" srcId="{D1928107-BEEA-481E-ADAD-3AA012271B69}" destId="{4D6AE3AF-F781-4D16-9501-F46A22C08169}" srcOrd="1" destOrd="0" presId="urn:microsoft.com/office/officeart/2005/8/layout/chevron2"/>
    <dgm:cxn modelId="{A335407F-37EA-4460-97BF-55AB26D53B78}" type="presParOf" srcId="{D1928107-BEEA-481E-ADAD-3AA012271B69}" destId="{51E7CE01-C2FE-4B26-9AA9-0D82826F88D9}" srcOrd="2" destOrd="0" presId="urn:microsoft.com/office/officeart/2005/8/layout/chevron2"/>
    <dgm:cxn modelId="{194A3A6D-E763-4BD0-9DB1-63206EFCC2B1}" type="presParOf" srcId="{51E7CE01-C2FE-4B26-9AA9-0D82826F88D9}" destId="{9C510BED-5A34-4785-8521-1B742DCD791D}" srcOrd="0" destOrd="0" presId="urn:microsoft.com/office/officeart/2005/8/layout/chevron2"/>
    <dgm:cxn modelId="{9EDDCAB3-09A0-4D01-AA81-9EE89811E43C}" type="presParOf" srcId="{51E7CE01-C2FE-4B26-9AA9-0D82826F88D9}" destId="{EF50F6E6-CEF7-4BC1-AAE7-46601A5564DD}" srcOrd="1" destOrd="0" presId="urn:microsoft.com/office/officeart/2005/8/layout/chevron2"/>
    <dgm:cxn modelId="{EC4F3C43-C2C6-4B8A-8A86-B3C91F310942}" type="presParOf" srcId="{D1928107-BEEA-481E-ADAD-3AA012271B69}" destId="{E73734E7-5F00-48B1-AB3F-F23E995AC530}" srcOrd="3" destOrd="0" presId="urn:microsoft.com/office/officeart/2005/8/layout/chevron2"/>
    <dgm:cxn modelId="{55344E64-4C85-4D81-B727-90802D200C84}" type="presParOf" srcId="{D1928107-BEEA-481E-ADAD-3AA012271B69}" destId="{BDC71EC8-11E4-4D6F-8570-F397D1B187F6}" srcOrd="4" destOrd="0" presId="urn:microsoft.com/office/officeart/2005/8/layout/chevron2"/>
    <dgm:cxn modelId="{E2A072B1-CEAB-478D-B380-CED6BE96DF91}" type="presParOf" srcId="{BDC71EC8-11E4-4D6F-8570-F397D1B187F6}" destId="{DF90F554-B395-4494-947F-31F947E8BE29}" srcOrd="0" destOrd="0" presId="urn:microsoft.com/office/officeart/2005/8/layout/chevron2"/>
    <dgm:cxn modelId="{92868AB3-CC75-4229-81CC-0F91F6A706A0}" type="presParOf" srcId="{BDC71EC8-11E4-4D6F-8570-F397D1B187F6}" destId="{178AA49D-515B-40CE-98C3-3736A89474CA}" srcOrd="1" destOrd="0" presId="urn:microsoft.com/office/officeart/2005/8/layout/chevron2"/>
    <dgm:cxn modelId="{138783FD-9879-44B2-9466-BB53BC257602}" type="presParOf" srcId="{D1928107-BEEA-481E-ADAD-3AA012271B69}" destId="{83C03D6A-ED96-4EC3-87E0-83C9774F18BF}" srcOrd="5" destOrd="0" presId="urn:microsoft.com/office/officeart/2005/8/layout/chevron2"/>
    <dgm:cxn modelId="{CB90226D-167D-4168-9D17-D19531015189}" type="presParOf" srcId="{D1928107-BEEA-481E-ADAD-3AA012271B69}" destId="{99175363-2DD0-4E62-A6F5-CF4D5CEEACE4}" srcOrd="6" destOrd="0" presId="urn:microsoft.com/office/officeart/2005/8/layout/chevron2"/>
    <dgm:cxn modelId="{97C9439A-99D5-4708-9A97-9A37C6A4D3E2}" type="presParOf" srcId="{99175363-2DD0-4E62-A6F5-CF4D5CEEACE4}" destId="{21103555-A86D-44F8-B101-E61381AF5ABE}" srcOrd="0" destOrd="0" presId="urn:microsoft.com/office/officeart/2005/8/layout/chevron2"/>
    <dgm:cxn modelId="{74487F57-FC3D-4228-A726-D0537B0C4062}" type="presParOf" srcId="{99175363-2DD0-4E62-A6F5-CF4D5CEEACE4}" destId="{FD1BA9CB-F4A7-43AA-B15E-FA834C0071A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6B38E-2C7F-4F66-9961-8FB7D1E9ECCD}"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CB363F91-715E-4095-951B-04DB3857715E}">
      <dgm:prSet phldrT="[Text]" custT="1"/>
      <dgm:spPr/>
      <dgm:t>
        <a:bodyPr/>
        <a:lstStyle/>
        <a:p>
          <a:r>
            <a:rPr lang="en-US" sz="2000" dirty="0"/>
            <a:t>Project segment linked to A1, A5, A9, SA 34b, SA 36, SA 37 and CAA</a:t>
          </a:r>
        </a:p>
      </dgm:t>
    </dgm:pt>
    <dgm:pt modelId="{A45457CF-D630-4072-AF61-E9B1E350A347}" type="parTrans" cxnId="{BC68296D-28F6-4864-B663-FB0143693165}">
      <dgm:prSet/>
      <dgm:spPr/>
      <dgm:t>
        <a:bodyPr/>
        <a:lstStyle/>
        <a:p>
          <a:endParaRPr lang="en-US"/>
        </a:p>
      </dgm:t>
    </dgm:pt>
    <dgm:pt modelId="{CF36DB11-757C-4E00-8013-E4BCD86490A8}" type="sibTrans" cxnId="{BC68296D-28F6-4864-B663-FB0143693165}">
      <dgm:prSet/>
      <dgm:spPr/>
      <dgm:t>
        <a:bodyPr/>
        <a:lstStyle/>
        <a:p>
          <a:endParaRPr lang="en-US"/>
        </a:p>
      </dgm:t>
    </dgm:pt>
    <dgm:pt modelId="{89DC19BA-1076-4A50-AA17-BDFF8E000B39}">
      <dgm:prSet phldrT="[Text]" custT="1"/>
      <dgm:spPr/>
      <dgm:t>
        <a:bodyPr/>
        <a:lstStyle/>
        <a:p>
          <a:r>
            <a:rPr lang="en-US" sz="2000" dirty="0"/>
            <a:t>Function SA36</a:t>
          </a:r>
        </a:p>
      </dgm:t>
    </dgm:pt>
    <dgm:pt modelId="{66BF8ABE-31E1-42E6-9B6C-98B5C57F866D}" type="parTrans" cxnId="{6FE9B8E1-B428-43D8-AF32-820CBA810CAF}">
      <dgm:prSet/>
      <dgm:spPr/>
      <dgm:t>
        <a:bodyPr/>
        <a:lstStyle/>
        <a:p>
          <a:endParaRPr lang="en-US"/>
        </a:p>
      </dgm:t>
    </dgm:pt>
    <dgm:pt modelId="{3ED77C88-5722-4FB6-ADB0-FE6035045666}" type="sibTrans" cxnId="{6FE9B8E1-B428-43D8-AF32-820CBA810CAF}">
      <dgm:prSet/>
      <dgm:spPr/>
      <dgm:t>
        <a:bodyPr/>
        <a:lstStyle/>
        <a:p>
          <a:endParaRPr lang="en-US"/>
        </a:p>
      </dgm:t>
    </dgm:pt>
    <dgm:pt modelId="{FD3E5727-470B-45D3-B32F-65A246BDF982}">
      <dgm:prSet phldrT="[Text]" custT="1"/>
      <dgm:spPr/>
      <dgm:t>
        <a:bodyPr/>
        <a:lstStyle/>
        <a:p>
          <a:r>
            <a:rPr lang="en-US" sz="2000" dirty="0"/>
            <a:t>Fund to A1</a:t>
          </a:r>
        </a:p>
      </dgm:t>
    </dgm:pt>
    <dgm:pt modelId="{7E06DFA3-81EA-481C-A74C-8C2C56C5E270}" type="parTrans" cxnId="{378B4565-462E-4E38-83FE-5C969C05EB03}">
      <dgm:prSet/>
      <dgm:spPr/>
      <dgm:t>
        <a:bodyPr/>
        <a:lstStyle/>
        <a:p>
          <a:endParaRPr lang="en-US"/>
        </a:p>
      </dgm:t>
    </dgm:pt>
    <dgm:pt modelId="{03649ED9-CDB6-4C87-820E-5E5BFD17FD7F}" type="sibTrans" cxnId="{378B4565-462E-4E38-83FE-5C969C05EB03}">
      <dgm:prSet/>
      <dgm:spPr/>
      <dgm:t>
        <a:bodyPr/>
        <a:lstStyle/>
        <a:p>
          <a:endParaRPr lang="en-US"/>
        </a:p>
      </dgm:t>
    </dgm:pt>
    <dgm:pt modelId="{8333A78B-2A17-475C-9E18-534DA8D30774}">
      <dgm:prSet phldrT="[Text]" custT="1"/>
      <dgm:spPr/>
      <dgm:t>
        <a:bodyPr/>
        <a:lstStyle/>
        <a:p>
          <a:r>
            <a:rPr lang="en-US" sz="2000" dirty="0"/>
            <a:t>Region SA36</a:t>
          </a:r>
        </a:p>
      </dgm:t>
    </dgm:pt>
    <dgm:pt modelId="{4C4C3BD7-D206-4E85-87BD-7CA94C93B180}" type="parTrans" cxnId="{335721A7-0E0C-4510-B498-E1184F63A02B}">
      <dgm:prSet/>
      <dgm:spPr/>
      <dgm:t>
        <a:bodyPr/>
        <a:lstStyle/>
        <a:p>
          <a:endParaRPr lang="en-US"/>
        </a:p>
      </dgm:t>
    </dgm:pt>
    <dgm:pt modelId="{47B002EC-6867-41CD-B852-3F32EC2656A9}" type="sibTrans" cxnId="{335721A7-0E0C-4510-B498-E1184F63A02B}">
      <dgm:prSet/>
      <dgm:spPr/>
      <dgm:t>
        <a:bodyPr/>
        <a:lstStyle/>
        <a:p>
          <a:endParaRPr lang="en-US"/>
        </a:p>
      </dgm:t>
    </dgm:pt>
    <dgm:pt modelId="{7BEDBC4D-2898-4BD3-BE8E-69E052E63C82}">
      <dgm:prSet phldrT="[Text]" custT="1"/>
      <dgm:spPr/>
      <dgm:t>
        <a:bodyPr/>
        <a:lstStyle/>
        <a:p>
          <a:r>
            <a:rPr lang="en-US" sz="2000" dirty="0"/>
            <a:t>Costing not applicable</a:t>
          </a:r>
        </a:p>
      </dgm:t>
    </dgm:pt>
    <dgm:pt modelId="{F8297E7D-A472-46C0-B285-9D9962666E68}" type="parTrans" cxnId="{7FD1D8E5-C58F-4F13-9B3A-FCB9E3B2C770}">
      <dgm:prSet/>
      <dgm:spPr/>
      <dgm:t>
        <a:bodyPr/>
        <a:lstStyle/>
        <a:p>
          <a:endParaRPr lang="en-US"/>
        </a:p>
      </dgm:t>
    </dgm:pt>
    <dgm:pt modelId="{A80D017E-C16B-4C0A-9063-88E35818542D}" type="sibTrans" cxnId="{7FD1D8E5-C58F-4F13-9B3A-FCB9E3B2C770}">
      <dgm:prSet/>
      <dgm:spPr/>
      <dgm:t>
        <a:bodyPr/>
        <a:lstStyle/>
        <a:p>
          <a:endParaRPr lang="en-US"/>
        </a:p>
      </dgm:t>
    </dgm:pt>
    <dgm:pt modelId="{82EE979E-18FE-42E8-8602-463F1E12F79A}">
      <dgm:prSet phldrT="[Text]" custT="1"/>
      <dgm:spPr/>
      <dgm:t>
        <a:bodyPr/>
        <a:lstStyle/>
        <a:p>
          <a:r>
            <a:rPr lang="en-US" sz="2000" dirty="0"/>
            <a:t>Item to all schedules from A1 to 10 and SA1 to SA 37 inclusive of all IYR </a:t>
          </a:r>
        </a:p>
      </dgm:t>
    </dgm:pt>
    <dgm:pt modelId="{8533DA31-595D-4A42-84B2-0F86C926129B}" type="parTrans" cxnId="{D1610639-60A4-4289-9AE0-8876E8AC3994}">
      <dgm:prSet/>
      <dgm:spPr/>
      <dgm:t>
        <a:bodyPr/>
        <a:lstStyle/>
        <a:p>
          <a:endParaRPr lang="en-US"/>
        </a:p>
      </dgm:t>
    </dgm:pt>
    <dgm:pt modelId="{8F892BC2-1C50-4CFD-ADA7-C4D626158E18}" type="sibTrans" cxnId="{D1610639-60A4-4289-9AE0-8876E8AC3994}">
      <dgm:prSet/>
      <dgm:spPr/>
      <dgm:t>
        <a:bodyPr/>
        <a:lstStyle/>
        <a:p>
          <a:endParaRPr lang="en-US"/>
        </a:p>
      </dgm:t>
    </dgm:pt>
    <dgm:pt modelId="{A14E792E-3074-4413-83E0-7AAE2BB3EA74}" type="pres">
      <dgm:prSet presAssocID="{E536B38E-2C7F-4F66-9961-8FB7D1E9ECCD}" presName="Name0" presStyleCnt="0">
        <dgm:presLayoutVars>
          <dgm:chMax val="7"/>
          <dgm:dir/>
          <dgm:resizeHandles val="exact"/>
        </dgm:presLayoutVars>
      </dgm:prSet>
      <dgm:spPr/>
      <dgm:t>
        <a:bodyPr/>
        <a:lstStyle/>
        <a:p>
          <a:endParaRPr lang="en-ZA"/>
        </a:p>
      </dgm:t>
    </dgm:pt>
    <dgm:pt modelId="{2399F139-F2E0-4054-83E6-B360357D3836}" type="pres">
      <dgm:prSet presAssocID="{E536B38E-2C7F-4F66-9961-8FB7D1E9ECCD}" presName="ellipse1" presStyleLbl="vennNode1" presStyleIdx="0" presStyleCnt="6">
        <dgm:presLayoutVars>
          <dgm:bulletEnabled val="1"/>
        </dgm:presLayoutVars>
      </dgm:prSet>
      <dgm:spPr/>
      <dgm:t>
        <a:bodyPr/>
        <a:lstStyle/>
        <a:p>
          <a:endParaRPr lang="en-ZA"/>
        </a:p>
      </dgm:t>
    </dgm:pt>
    <dgm:pt modelId="{DB7DBFF7-48D4-4981-B220-7156A7C868D1}" type="pres">
      <dgm:prSet presAssocID="{E536B38E-2C7F-4F66-9961-8FB7D1E9ECCD}" presName="ellipse2" presStyleLbl="vennNode1" presStyleIdx="1" presStyleCnt="6">
        <dgm:presLayoutVars>
          <dgm:bulletEnabled val="1"/>
        </dgm:presLayoutVars>
      </dgm:prSet>
      <dgm:spPr/>
      <dgm:t>
        <a:bodyPr/>
        <a:lstStyle/>
        <a:p>
          <a:endParaRPr lang="en-ZA"/>
        </a:p>
      </dgm:t>
    </dgm:pt>
    <dgm:pt modelId="{66DF1F7F-8B52-4D7E-9799-DA8A101F1D51}" type="pres">
      <dgm:prSet presAssocID="{E536B38E-2C7F-4F66-9961-8FB7D1E9ECCD}" presName="ellipse3" presStyleLbl="vennNode1" presStyleIdx="2" presStyleCnt="6">
        <dgm:presLayoutVars>
          <dgm:bulletEnabled val="1"/>
        </dgm:presLayoutVars>
      </dgm:prSet>
      <dgm:spPr/>
      <dgm:t>
        <a:bodyPr/>
        <a:lstStyle/>
        <a:p>
          <a:endParaRPr lang="en-ZA"/>
        </a:p>
      </dgm:t>
    </dgm:pt>
    <dgm:pt modelId="{0C82F44A-C8B8-49F3-BB9A-367A0AF0A928}" type="pres">
      <dgm:prSet presAssocID="{E536B38E-2C7F-4F66-9961-8FB7D1E9ECCD}" presName="ellipse4" presStyleLbl="vennNode1" presStyleIdx="3" presStyleCnt="6">
        <dgm:presLayoutVars>
          <dgm:bulletEnabled val="1"/>
        </dgm:presLayoutVars>
      </dgm:prSet>
      <dgm:spPr/>
      <dgm:t>
        <a:bodyPr/>
        <a:lstStyle/>
        <a:p>
          <a:endParaRPr lang="en-ZA"/>
        </a:p>
      </dgm:t>
    </dgm:pt>
    <dgm:pt modelId="{AEE7F61F-77E3-4A26-B7B5-CE466F6023F5}" type="pres">
      <dgm:prSet presAssocID="{E536B38E-2C7F-4F66-9961-8FB7D1E9ECCD}" presName="ellipse5" presStyleLbl="vennNode1" presStyleIdx="4" presStyleCnt="6">
        <dgm:presLayoutVars>
          <dgm:bulletEnabled val="1"/>
        </dgm:presLayoutVars>
      </dgm:prSet>
      <dgm:spPr/>
      <dgm:t>
        <a:bodyPr/>
        <a:lstStyle/>
        <a:p>
          <a:endParaRPr lang="en-ZA"/>
        </a:p>
      </dgm:t>
    </dgm:pt>
    <dgm:pt modelId="{F955AABD-12AE-4D93-8CDD-E609F9B0B6C0}" type="pres">
      <dgm:prSet presAssocID="{E536B38E-2C7F-4F66-9961-8FB7D1E9ECCD}" presName="ellipse6" presStyleLbl="vennNode1" presStyleIdx="5" presStyleCnt="6">
        <dgm:presLayoutVars>
          <dgm:bulletEnabled val="1"/>
        </dgm:presLayoutVars>
      </dgm:prSet>
      <dgm:spPr/>
      <dgm:t>
        <a:bodyPr/>
        <a:lstStyle/>
        <a:p>
          <a:endParaRPr lang="en-ZA"/>
        </a:p>
      </dgm:t>
    </dgm:pt>
  </dgm:ptLst>
  <dgm:cxnLst>
    <dgm:cxn modelId="{BC68296D-28F6-4864-B663-FB0143693165}" srcId="{E536B38E-2C7F-4F66-9961-8FB7D1E9ECCD}" destId="{CB363F91-715E-4095-951B-04DB3857715E}" srcOrd="0" destOrd="0" parTransId="{A45457CF-D630-4072-AF61-E9B1E350A347}" sibTransId="{CF36DB11-757C-4E00-8013-E4BCD86490A8}"/>
    <dgm:cxn modelId="{3D1C47B4-9488-468F-9188-A2B104D8FF23}" type="presOf" srcId="{E536B38E-2C7F-4F66-9961-8FB7D1E9ECCD}" destId="{A14E792E-3074-4413-83E0-7AAE2BB3EA74}" srcOrd="0" destOrd="0" presId="urn:microsoft.com/office/officeart/2005/8/layout/rings+Icon"/>
    <dgm:cxn modelId="{DDF8A0A1-E680-48C1-8C53-362DCCE4DAA6}" type="presOf" srcId="{FD3E5727-470B-45D3-B32F-65A246BDF982}" destId="{66DF1F7F-8B52-4D7E-9799-DA8A101F1D51}" srcOrd="0" destOrd="0" presId="urn:microsoft.com/office/officeart/2005/8/layout/rings+Icon"/>
    <dgm:cxn modelId="{335721A7-0E0C-4510-B498-E1184F63A02B}" srcId="{E536B38E-2C7F-4F66-9961-8FB7D1E9ECCD}" destId="{8333A78B-2A17-475C-9E18-534DA8D30774}" srcOrd="3" destOrd="0" parTransId="{4C4C3BD7-D206-4E85-87BD-7CA94C93B180}" sibTransId="{47B002EC-6867-41CD-B852-3F32EC2656A9}"/>
    <dgm:cxn modelId="{378B4565-462E-4E38-83FE-5C969C05EB03}" srcId="{E536B38E-2C7F-4F66-9961-8FB7D1E9ECCD}" destId="{FD3E5727-470B-45D3-B32F-65A246BDF982}" srcOrd="2" destOrd="0" parTransId="{7E06DFA3-81EA-481C-A74C-8C2C56C5E270}" sibTransId="{03649ED9-CDB6-4C87-820E-5E5BFD17FD7F}"/>
    <dgm:cxn modelId="{7FD1D8E5-C58F-4F13-9B3A-FCB9E3B2C770}" srcId="{E536B38E-2C7F-4F66-9961-8FB7D1E9ECCD}" destId="{7BEDBC4D-2898-4BD3-BE8E-69E052E63C82}" srcOrd="4" destOrd="0" parTransId="{F8297E7D-A472-46C0-B285-9D9962666E68}" sibTransId="{A80D017E-C16B-4C0A-9063-88E35818542D}"/>
    <dgm:cxn modelId="{6FE9B8E1-B428-43D8-AF32-820CBA810CAF}" srcId="{E536B38E-2C7F-4F66-9961-8FB7D1E9ECCD}" destId="{89DC19BA-1076-4A50-AA17-BDFF8E000B39}" srcOrd="1" destOrd="0" parTransId="{66BF8ABE-31E1-42E6-9B6C-98B5C57F866D}" sibTransId="{3ED77C88-5722-4FB6-ADB0-FE6035045666}"/>
    <dgm:cxn modelId="{BD691375-3660-423C-A1BE-411D780A0628}" type="presOf" srcId="{CB363F91-715E-4095-951B-04DB3857715E}" destId="{2399F139-F2E0-4054-83E6-B360357D3836}" srcOrd="0" destOrd="0" presId="urn:microsoft.com/office/officeart/2005/8/layout/rings+Icon"/>
    <dgm:cxn modelId="{1FA81B3D-F071-47ED-A9C2-0257E928D5AD}" type="presOf" srcId="{89DC19BA-1076-4A50-AA17-BDFF8E000B39}" destId="{DB7DBFF7-48D4-4981-B220-7156A7C868D1}" srcOrd="0" destOrd="0" presId="urn:microsoft.com/office/officeart/2005/8/layout/rings+Icon"/>
    <dgm:cxn modelId="{D1610639-60A4-4289-9AE0-8876E8AC3994}" srcId="{E536B38E-2C7F-4F66-9961-8FB7D1E9ECCD}" destId="{82EE979E-18FE-42E8-8602-463F1E12F79A}" srcOrd="5" destOrd="0" parTransId="{8533DA31-595D-4A42-84B2-0F86C926129B}" sibTransId="{8F892BC2-1C50-4CFD-ADA7-C4D626158E18}"/>
    <dgm:cxn modelId="{9F89DF48-CE8B-441B-897C-1133F3C573F3}" type="presOf" srcId="{82EE979E-18FE-42E8-8602-463F1E12F79A}" destId="{F955AABD-12AE-4D93-8CDD-E609F9B0B6C0}" srcOrd="0" destOrd="0" presId="urn:microsoft.com/office/officeart/2005/8/layout/rings+Icon"/>
    <dgm:cxn modelId="{ECD7A184-E82A-4255-9EF3-48ABFEF06F5D}" type="presOf" srcId="{8333A78B-2A17-475C-9E18-534DA8D30774}" destId="{0C82F44A-C8B8-49F3-BB9A-367A0AF0A928}" srcOrd="0" destOrd="0" presId="urn:microsoft.com/office/officeart/2005/8/layout/rings+Icon"/>
    <dgm:cxn modelId="{4B47CFFC-CDDA-41C3-8D40-317E12F876BC}" type="presOf" srcId="{7BEDBC4D-2898-4BD3-BE8E-69E052E63C82}" destId="{AEE7F61F-77E3-4A26-B7B5-CE466F6023F5}" srcOrd="0" destOrd="0" presId="urn:microsoft.com/office/officeart/2005/8/layout/rings+Icon"/>
    <dgm:cxn modelId="{57FF74F6-D0AE-4087-BDA6-B09A5C6F8445}" type="presParOf" srcId="{A14E792E-3074-4413-83E0-7AAE2BB3EA74}" destId="{2399F139-F2E0-4054-83E6-B360357D3836}" srcOrd="0" destOrd="0" presId="urn:microsoft.com/office/officeart/2005/8/layout/rings+Icon"/>
    <dgm:cxn modelId="{D03C7801-0BC1-46F4-A047-FF3F51BF1A4F}" type="presParOf" srcId="{A14E792E-3074-4413-83E0-7AAE2BB3EA74}" destId="{DB7DBFF7-48D4-4981-B220-7156A7C868D1}" srcOrd="1" destOrd="0" presId="urn:microsoft.com/office/officeart/2005/8/layout/rings+Icon"/>
    <dgm:cxn modelId="{E73CA77F-CF83-439E-BACA-54C632221DED}" type="presParOf" srcId="{A14E792E-3074-4413-83E0-7AAE2BB3EA74}" destId="{66DF1F7F-8B52-4D7E-9799-DA8A101F1D51}" srcOrd="2" destOrd="0" presId="urn:microsoft.com/office/officeart/2005/8/layout/rings+Icon"/>
    <dgm:cxn modelId="{A5F57A39-A87B-4331-B803-F2BF262ECF13}" type="presParOf" srcId="{A14E792E-3074-4413-83E0-7AAE2BB3EA74}" destId="{0C82F44A-C8B8-49F3-BB9A-367A0AF0A928}" srcOrd="3" destOrd="0" presId="urn:microsoft.com/office/officeart/2005/8/layout/rings+Icon"/>
    <dgm:cxn modelId="{FAEC47BB-C235-4633-BD0B-08779C7B1E0F}" type="presParOf" srcId="{A14E792E-3074-4413-83E0-7AAE2BB3EA74}" destId="{AEE7F61F-77E3-4A26-B7B5-CE466F6023F5}" srcOrd="4" destOrd="0" presId="urn:microsoft.com/office/officeart/2005/8/layout/rings+Icon"/>
    <dgm:cxn modelId="{15B7D686-6D8B-4C5F-822E-76447E5FFE20}" type="presParOf" srcId="{A14E792E-3074-4413-83E0-7AAE2BB3EA74}" destId="{F955AABD-12AE-4D93-8CDD-E609F9B0B6C0}" srcOrd="5"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C8416-6D33-4B02-B683-7B43CD8A5E1C}">
      <dsp:nvSpPr>
        <dsp:cNvPr id="0" name=""/>
        <dsp:cNvSpPr/>
      </dsp:nvSpPr>
      <dsp:spPr>
        <a:xfrm rot="5400000">
          <a:off x="-162361" y="316206"/>
          <a:ext cx="1082410" cy="7576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solidFill>
                <a:schemeClr val="tx1"/>
              </a:solidFill>
            </a:rPr>
            <a:t>IDP</a:t>
          </a:r>
          <a:endParaRPr lang="en-ZA" sz="1100" b="1" kern="1200" dirty="0">
            <a:solidFill>
              <a:schemeClr val="tx1"/>
            </a:solidFill>
          </a:endParaRPr>
        </a:p>
      </dsp:txBody>
      <dsp:txXfrm rot="-5400000">
        <a:off x="1" y="532689"/>
        <a:ext cx="757687" cy="324723"/>
      </dsp:txXfrm>
    </dsp:sp>
    <dsp:sp modelId="{533D94AC-91B8-4F75-B562-34B7DF8D313C}">
      <dsp:nvSpPr>
        <dsp:cNvPr id="0" name=""/>
        <dsp:cNvSpPr/>
      </dsp:nvSpPr>
      <dsp:spPr>
        <a:xfrm rot="5400000">
          <a:off x="2929749" y="-2163528"/>
          <a:ext cx="994189" cy="53383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ZA" sz="1000" kern="1200" dirty="0" smtClean="0"/>
            <a:t>KPA</a:t>
          </a:r>
          <a:endParaRPr lang="en-ZA" sz="1000" kern="1200" dirty="0"/>
        </a:p>
        <a:p>
          <a:pPr marL="57150" lvl="1" indent="-57150" algn="l" defTabSz="444500">
            <a:lnSpc>
              <a:spcPct val="90000"/>
            </a:lnSpc>
            <a:spcBef>
              <a:spcPct val="0"/>
            </a:spcBef>
            <a:spcAft>
              <a:spcPct val="15000"/>
            </a:spcAft>
            <a:buChar char="••"/>
          </a:pPr>
          <a:r>
            <a:rPr lang="en-ZA" sz="1000" kern="1200" dirty="0" smtClean="0"/>
            <a:t>Strategic Objectives</a:t>
          </a:r>
          <a:endParaRPr lang="en-ZA" sz="1000" kern="1200" dirty="0"/>
        </a:p>
        <a:p>
          <a:pPr marL="57150" lvl="1" indent="-57150" algn="l" defTabSz="444500">
            <a:lnSpc>
              <a:spcPct val="90000"/>
            </a:lnSpc>
            <a:spcBef>
              <a:spcPct val="0"/>
            </a:spcBef>
            <a:spcAft>
              <a:spcPct val="15000"/>
            </a:spcAft>
            <a:buChar char="••"/>
          </a:pPr>
          <a:r>
            <a:rPr lang="en-ZA" sz="1000" kern="1200" dirty="0" smtClean="0"/>
            <a:t>GFS Function</a:t>
          </a:r>
          <a:endParaRPr lang="en-ZA" sz="1000" kern="1200" dirty="0"/>
        </a:p>
        <a:p>
          <a:pPr marL="57150" lvl="1" indent="-57150" algn="l" defTabSz="444500">
            <a:lnSpc>
              <a:spcPct val="90000"/>
            </a:lnSpc>
            <a:spcBef>
              <a:spcPct val="0"/>
            </a:spcBef>
            <a:spcAft>
              <a:spcPct val="15000"/>
            </a:spcAft>
            <a:buChar char="••"/>
          </a:pPr>
          <a:r>
            <a:rPr lang="en-ZA" sz="1000" kern="1200" dirty="0" smtClean="0"/>
            <a:t>KPI</a:t>
          </a:r>
          <a:endParaRPr lang="en-ZA" sz="1000" kern="1200" dirty="0"/>
        </a:p>
        <a:p>
          <a:pPr marL="57150" lvl="1" indent="-57150" algn="l" defTabSz="444500">
            <a:lnSpc>
              <a:spcPct val="90000"/>
            </a:lnSpc>
            <a:spcBef>
              <a:spcPct val="0"/>
            </a:spcBef>
            <a:spcAft>
              <a:spcPct val="15000"/>
            </a:spcAft>
            <a:buChar char="••"/>
          </a:pPr>
          <a:r>
            <a:rPr lang="en-ZA" sz="1000" kern="1200" dirty="0" smtClean="0"/>
            <a:t>Regional</a:t>
          </a:r>
          <a:endParaRPr lang="en-ZA" sz="1000" kern="1200" dirty="0"/>
        </a:p>
      </dsp:txBody>
      <dsp:txXfrm rot="-5400000">
        <a:off x="757688" y="57065"/>
        <a:ext cx="5289780" cy="897125"/>
      </dsp:txXfrm>
    </dsp:sp>
    <dsp:sp modelId="{9C510BED-5A34-4785-8521-1B742DCD791D}">
      <dsp:nvSpPr>
        <dsp:cNvPr id="0" name=""/>
        <dsp:cNvSpPr/>
      </dsp:nvSpPr>
      <dsp:spPr>
        <a:xfrm rot="5400000">
          <a:off x="-162361" y="1255943"/>
          <a:ext cx="1082410" cy="7576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solidFill>
                <a:schemeClr val="tx1"/>
              </a:solidFill>
            </a:rPr>
            <a:t>BUDGET</a:t>
          </a:r>
          <a:endParaRPr lang="en-ZA" sz="1100" b="1" kern="1200" dirty="0">
            <a:solidFill>
              <a:schemeClr val="tx1"/>
            </a:solidFill>
          </a:endParaRPr>
        </a:p>
      </dsp:txBody>
      <dsp:txXfrm rot="-5400000">
        <a:off x="1" y="1472426"/>
        <a:ext cx="757687" cy="324723"/>
      </dsp:txXfrm>
    </dsp:sp>
    <dsp:sp modelId="{EF50F6E6-CEF7-4BC1-AAE7-46601A5564DD}">
      <dsp:nvSpPr>
        <dsp:cNvPr id="0" name=""/>
        <dsp:cNvSpPr/>
      </dsp:nvSpPr>
      <dsp:spPr>
        <a:xfrm rot="5400000">
          <a:off x="3187166" y="-1223791"/>
          <a:ext cx="479354" cy="53383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smtClean="0"/>
            <a:t>3 year annualised planned expenditure</a:t>
          </a:r>
          <a:endParaRPr lang="en-ZA" sz="1400" kern="1200" dirty="0"/>
        </a:p>
        <a:p>
          <a:pPr marL="114300" lvl="1" indent="-114300" algn="l" defTabSz="622300">
            <a:lnSpc>
              <a:spcPct val="90000"/>
            </a:lnSpc>
            <a:spcBef>
              <a:spcPct val="0"/>
            </a:spcBef>
            <a:spcAft>
              <a:spcPct val="15000"/>
            </a:spcAft>
            <a:buChar char="••"/>
          </a:pPr>
          <a:r>
            <a:rPr lang="en-ZA" sz="1400" kern="1200" dirty="0" smtClean="0"/>
            <a:t>Budget plan based on IDP strategic objectives</a:t>
          </a:r>
          <a:endParaRPr lang="en-ZA" sz="1400" kern="1200" dirty="0"/>
        </a:p>
      </dsp:txBody>
      <dsp:txXfrm rot="-5400000">
        <a:off x="757687" y="1229088"/>
        <a:ext cx="5314912" cy="432554"/>
      </dsp:txXfrm>
    </dsp:sp>
    <dsp:sp modelId="{DF90F554-B395-4494-947F-31F947E8BE29}">
      <dsp:nvSpPr>
        <dsp:cNvPr id="0" name=""/>
        <dsp:cNvSpPr/>
      </dsp:nvSpPr>
      <dsp:spPr>
        <a:xfrm rot="5400000">
          <a:off x="-162361" y="2195680"/>
          <a:ext cx="1082410" cy="7576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solidFill>
                <a:schemeClr val="tx1"/>
              </a:solidFill>
            </a:rPr>
            <a:t>SDBIP</a:t>
          </a:r>
          <a:endParaRPr lang="en-ZA" sz="1100" b="1" kern="1200" dirty="0">
            <a:solidFill>
              <a:schemeClr val="tx1"/>
            </a:solidFill>
          </a:endParaRPr>
        </a:p>
      </dsp:txBody>
      <dsp:txXfrm rot="-5400000">
        <a:off x="1" y="2412163"/>
        <a:ext cx="757687" cy="324723"/>
      </dsp:txXfrm>
    </dsp:sp>
    <dsp:sp modelId="{178AA49D-515B-40CE-98C3-3736A89474CA}">
      <dsp:nvSpPr>
        <dsp:cNvPr id="0" name=""/>
        <dsp:cNvSpPr/>
      </dsp:nvSpPr>
      <dsp:spPr>
        <a:xfrm rot="5400000">
          <a:off x="3075060" y="-284054"/>
          <a:ext cx="703566" cy="53383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smtClean="0"/>
            <a:t>Annual implementation of budget based on available funds</a:t>
          </a:r>
          <a:endParaRPr lang="en-ZA" sz="1400" kern="1200" dirty="0"/>
        </a:p>
        <a:p>
          <a:pPr marL="114300" lvl="1" indent="-114300" algn="l" defTabSz="622300">
            <a:lnSpc>
              <a:spcPct val="90000"/>
            </a:lnSpc>
            <a:spcBef>
              <a:spcPct val="0"/>
            </a:spcBef>
            <a:spcAft>
              <a:spcPct val="15000"/>
            </a:spcAft>
            <a:buChar char="••"/>
          </a:pPr>
          <a:r>
            <a:rPr lang="en-ZA" sz="1400" kern="1200" dirty="0" smtClean="0"/>
            <a:t>Performance management of budget</a:t>
          </a:r>
          <a:endParaRPr lang="en-ZA" sz="1400" kern="1200" dirty="0"/>
        </a:p>
      </dsp:txBody>
      <dsp:txXfrm rot="-5400000">
        <a:off x="757688" y="2067663"/>
        <a:ext cx="5303967" cy="634876"/>
      </dsp:txXfrm>
    </dsp:sp>
    <dsp:sp modelId="{21103555-A86D-44F8-B101-E61381AF5ABE}">
      <dsp:nvSpPr>
        <dsp:cNvPr id="0" name=""/>
        <dsp:cNvSpPr/>
      </dsp:nvSpPr>
      <dsp:spPr>
        <a:xfrm rot="5400000">
          <a:off x="-162361" y="3135417"/>
          <a:ext cx="1082410" cy="7576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err="1" smtClean="0">
              <a:solidFill>
                <a:schemeClr val="tx1"/>
              </a:solidFill>
            </a:rPr>
            <a:t>mSCOA</a:t>
          </a:r>
          <a:r>
            <a:rPr lang="en-ZA" sz="1100" b="1" kern="1200" dirty="0" smtClean="0">
              <a:solidFill>
                <a:schemeClr val="tx1"/>
              </a:solidFill>
            </a:rPr>
            <a:t> Projects</a:t>
          </a:r>
          <a:endParaRPr lang="en-ZA" sz="1100" b="1" kern="1200" dirty="0">
            <a:solidFill>
              <a:schemeClr val="tx1"/>
            </a:solidFill>
          </a:endParaRPr>
        </a:p>
      </dsp:txBody>
      <dsp:txXfrm rot="-5400000">
        <a:off x="1" y="3351900"/>
        <a:ext cx="757687" cy="324723"/>
      </dsp:txXfrm>
    </dsp:sp>
    <dsp:sp modelId="{FD1BA9CB-F4A7-43AA-B15E-FA834C0071AD}">
      <dsp:nvSpPr>
        <dsp:cNvPr id="0" name=""/>
        <dsp:cNvSpPr/>
      </dsp:nvSpPr>
      <dsp:spPr>
        <a:xfrm rot="5400000">
          <a:off x="3075060" y="655682"/>
          <a:ext cx="703566" cy="53383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smtClean="0"/>
            <a:t>IDP strategic objectives linked to projects</a:t>
          </a:r>
          <a:endParaRPr lang="en-ZA" sz="1400" kern="1200" dirty="0"/>
        </a:p>
        <a:p>
          <a:pPr marL="114300" lvl="1" indent="-114300" algn="l" defTabSz="622300">
            <a:lnSpc>
              <a:spcPct val="90000"/>
            </a:lnSpc>
            <a:spcBef>
              <a:spcPct val="0"/>
            </a:spcBef>
            <a:spcAft>
              <a:spcPct val="15000"/>
            </a:spcAft>
            <a:buChar char="••"/>
          </a:pPr>
          <a:r>
            <a:rPr lang="en-ZA" sz="1400" kern="1200" dirty="0" smtClean="0"/>
            <a:t>Budget vote expanded into different items</a:t>
          </a:r>
          <a:endParaRPr lang="en-ZA" sz="1400" kern="1200" dirty="0"/>
        </a:p>
      </dsp:txBody>
      <dsp:txXfrm rot="-5400000">
        <a:off x="757688" y="3007400"/>
        <a:ext cx="5303967" cy="634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9F139-F2E0-4054-83E6-B360357D3836}">
      <dsp:nvSpPr>
        <dsp:cNvPr id="0" name=""/>
        <dsp:cNvSpPr/>
      </dsp:nvSpPr>
      <dsp:spPr>
        <a:xfrm>
          <a:off x="0" y="282845"/>
          <a:ext cx="2436114" cy="24362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Project segment linked to A1, A5, A9, SA 34b, SA 36, SA 37 and CAA</a:t>
          </a:r>
        </a:p>
      </dsp:txBody>
      <dsp:txXfrm>
        <a:off x="356761" y="639624"/>
        <a:ext cx="1722592" cy="1722678"/>
      </dsp:txXfrm>
    </dsp:sp>
    <dsp:sp modelId="{DB7DBFF7-48D4-4981-B220-7156A7C868D1}">
      <dsp:nvSpPr>
        <dsp:cNvPr id="0" name=""/>
        <dsp:cNvSpPr/>
      </dsp:nvSpPr>
      <dsp:spPr>
        <a:xfrm>
          <a:off x="1265377" y="1852917"/>
          <a:ext cx="2436114" cy="24362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Function SA36</a:t>
          </a:r>
        </a:p>
      </dsp:txBody>
      <dsp:txXfrm>
        <a:off x="1622138" y="2209696"/>
        <a:ext cx="1722592" cy="1722678"/>
      </dsp:txXfrm>
    </dsp:sp>
    <dsp:sp modelId="{66DF1F7F-8B52-4D7E-9799-DA8A101F1D51}">
      <dsp:nvSpPr>
        <dsp:cNvPr id="0" name=""/>
        <dsp:cNvSpPr/>
      </dsp:nvSpPr>
      <dsp:spPr>
        <a:xfrm>
          <a:off x="2530754" y="282845"/>
          <a:ext cx="2436114" cy="24362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Fund to A1</a:t>
          </a:r>
        </a:p>
      </dsp:txBody>
      <dsp:txXfrm>
        <a:off x="2887515" y="639624"/>
        <a:ext cx="1722592" cy="1722678"/>
      </dsp:txXfrm>
    </dsp:sp>
    <dsp:sp modelId="{0C82F44A-C8B8-49F3-BB9A-367A0AF0A928}">
      <dsp:nvSpPr>
        <dsp:cNvPr id="0" name=""/>
        <dsp:cNvSpPr/>
      </dsp:nvSpPr>
      <dsp:spPr>
        <a:xfrm>
          <a:off x="3796131" y="1852917"/>
          <a:ext cx="2436114" cy="24362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Region SA36</a:t>
          </a:r>
        </a:p>
      </dsp:txBody>
      <dsp:txXfrm>
        <a:off x="4152892" y="2209696"/>
        <a:ext cx="1722592" cy="1722678"/>
      </dsp:txXfrm>
    </dsp:sp>
    <dsp:sp modelId="{AEE7F61F-77E3-4A26-B7B5-CE466F6023F5}">
      <dsp:nvSpPr>
        <dsp:cNvPr id="0" name=""/>
        <dsp:cNvSpPr/>
      </dsp:nvSpPr>
      <dsp:spPr>
        <a:xfrm>
          <a:off x="5061508" y="282845"/>
          <a:ext cx="2436114" cy="24362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Costing not applicable</a:t>
          </a:r>
        </a:p>
      </dsp:txBody>
      <dsp:txXfrm>
        <a:off x="5418269" y="639624"/>
        <a:ext cx="1722592" cy="1722678"/>
      </dsp:txXfrm>
    </dsp:sp>
    <dsp:sp modelId="{F955AABD-12AE-4D93-8CDD-E609F9B0B6C0}">
      <dsp:nvSpPr>
        <dsp:cNvPr id="0" name=""/>
        <dsp:cNvSpPr/>
      </dsp:nvSpPr>
      <dsp:spPr>
        <a:xfrm>
          <a:off x="6326885" y="1852917"/>
          <a:ext cx="2436114" cy="24362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Item to all schedules from A1 to 10 and SA1 to SA 37 inclusive of all IYR </a:t>
          </a:r>
        </a:p>
      </dsp:txBody>
      <dsp:txXfrm>
        <a:off x="6683646" y="2209696"/>
        <a:ext cx="1722592" cy="17226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7BFD7E8-39AA-4CE6-9B4E-A492D3FD2243}" type="datetimeFigureOut">
              <a:rPr lang="en-US"/>
              <a:pPr>
                <a:defRPr/>
              </a:pPr>
              <a:t>3/10/2017</a:t>
            </a:fld>
            <a:endParaRPr lang="en-Z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B94831F-13B4-42B9-AA28-A7392204C2AD}" type="slidenum">
              <a:rPr lang="en-ZA"/>
              <a:pPr>
                <a:defRPr/>
              </a:pPr>
              <a:t>‹#›</a:t>
            </a:fld>
            <a:endParaRPr lang="en-ZA" dirty="0"/>
          </a:p>
        </p:txBody>
      </p:sp>
    </p:spTree>
    <p:extLst>
      <p:ext uri="{BB962C8B-B14F-4D97-AF65-F5344CB8AC3E}">
        <p14:creationId xmlns:p14="http://schemas.microsoft.com/office/powerpoint/2010/main" val="152396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BB2C3AD-B978-40E7-9C01-48A0A50BDFCB}" type="datetimeFigureOut">
              <a:rPr lang="en-US"/>
              <a:pPr>
                <a:defRPr/>
              </a:pPr>
              <a:t>3/10/2017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17EF10F-64F0-42A9-8B0E-1E2CF7DD8BCE}" type="slidenum">
              <a:rPr lang="en-US"/>
              <a:pPr>
                <a:defRPr/>
              </a:pPr>
              <a:t>‹#›</a:t>
            </a:fld>
            <a:endParaRPr lang="en-US" dirty="0"/>
          </a:p>
        </p:txBody>
      </p:sp>
    </p:spTree>
    <p:extLst>
      <p:ext uri="{BB962C8B-B14F-4D97-AF65-F5344CB8AC3E}">
        <p14:creationId xmlns:p14="http://schemas.microsoft.com/office/powerpoint/2010/main" val="149579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989450-1F83-4ACD-A0F5-3E81A73117FC}" type="slidenum">
              <a:rPr lang="en-US" smtClean="0"/>
              <a:pPr fontAlgn="base">
                <a:spcBef>
                  <a:spcPct val="0"/>
                </a:spcBef>
                <a:spcAft>
                  <a:spcPct val="0"/>
                </a:spcAft>
                <a:defRPr/>
              </a:pPr>
              <a:t>1</a:t>
            </a:fld>
            <a:endParaRPr lang="en-US" dirty="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07024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12</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13</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14</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15</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16</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17</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AD1C02-0C52-48D7-94D9-4F4E2EC8D029}" type="slidenum">
              <a:rPr lang="en-US" smtClean="0"/>
              <a:t>18</a:t>
            </a:fld>
            <a:endParaRPr lang="en-US" dirty="0"/>
          </a:p>
        </p:txBody>
      </p:sp>
    </p:spTree>
    <p:extLst>
      <p:ext uri="{BB962C8B-B14F-4D97-AF65-F5344CB8AC3E}">
        <p14:creationId xmlns:p14="http://schemas.microsoft.com/office/powerpoint/2010/main" val="3990185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70732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EECDED-6B2E-4EE6-8D32-BA9DDE2C2949}" type="slidenum">
              <a:rPr lang="en-US" smtClean="0">
                <a:solidFill>
                  <a:prstClr val="black"/>
                </a:solidFill>
              </a:rPr>
              <a:pPr>
                <a:defRPr/>
              </a:pPr>
              <a:t>21</a:t>
            </a:fld>
            <a:endParaRPr lang="en-US">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3386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17EF10F-64F0-42A9-8B0E-1E2CF7DD8BCE}" type="slidenum">
              <a:rPr lang="en-US" smtClean="0"/>
              <a:pPr>
                <a:defRPr/>
              </a:pPr>
              <a:t>2</a:t>
            </a:fld>
            <a:endParaRPr lang="en-US" dirty="0"/>
          </a:p>
        </p:txBody>
      </p:sp>
    </p:spTree>
    <p:extLst>
      <p:ext uri="{BB962C8B-B14F-4D97-AF65-F5344CB8AC3E}">
        <p14:creationId xmlns:p14="http://schemas.microsoft.com/office/powerpoint/2010/main" val="246199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5</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6</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7</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8</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9</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10</a:t>
            </a:fld>
            <a:endParaRPr lang="en-US" dirty="0"/>
          </a:p>
        </p:txBody>
      </p:sp>
    </p:spTree>
    <p:extLst>
      <p:ext uri="{BB962C8B-B14F-4D97-AF65-F5344CB8AC3E}">
        <p14:creationId xmlns:p14="http://schemas.microsoft.com/office/powerpoint/2010/main" val="397073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endParaRPr lang="en-ZA" altLang="en-US" sz="1050" dirty="0"/>
          </a:p>
        </p:txBody>
      </p:sp>
      <p:sp>
        <p:nvSpPr>
          <p:cNvPr id="4" name="Slide Number Placeholder 3"/>
          <p:cNvSpPr>
            <a:spLocks noGrp="1"/>
          </p:cNvSpPr>
          <p:nvPr>
            <p:ph type="sldNum" sz="quarter" idx="10"/>
          </p:nvPr>
        </p:nvSpPr>
        <p:spPr/>
        <p:txBody>
          <a:bodyPr/>
          <a:lstStyle/>
          <a:p>
            <a:fld id="{40AD1C02-0C52-48D7-94D9-4F4E2EC8D029}" type="slidenum">
              <a:rPr lang="en-US" smtClean="0"/>
              <a:t>11</a:t>
            </a:fld>
            <a:endParaRPr lang="en-US" dirty="0"/>
          </a:p>
        </p:txBody>
      </p:sp>
    </p:spTree>
    <p:extLst>
      <p:ext uri="{BB962C8B-B14F-4D97-AF65-F5344CB8AC3E}">
        <p14:creationId xmlns:p14="http://schemas.microsoft.com/office/powerpoint/2010/main" val="397073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214E7AE-FB3C-4001-B144-0202338A7007}" type="datetimeFigureOut">
              <a:rPr lang="en-US"/>
              <a:pPr>
                <a:defRPr/>
              </a:pPr>
              <a:t>3/10/2017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9A0AA3-05D0-4EC4-90B4-DB4AF0CB924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29BBA9-8824-49B1-B469-4933947C0DC1}" type="datetimeFigureOut">
              <a:rPr lang="en-US"/>
              <a:pPr>
                <a:defRPr/>
              </a:pPr>
              <a:t>3/10/2017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3D157A-4694-4E60-A073-1587886F55C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7ABD05-9B35-4450-A64B-DEA0A87B512C}" type="datetimeFigureOut">
              <a:rPr lang="en-US"/>
              <a:pPr>
                <a:defRPr/>
              </a:pPr>
              <a:t>3/10/2017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B9C034-B753-47CA-BAD3-029357CF954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sz="1400" b="0">
                <a:solidFill>
                  <a:srgbClr val="000000"/>
                </a:solidFill>
                <a:latin typeface="+mn-lt"/>
              </a:defRPr>
            </a:lvl1pPr>
          </a:lstStyle>
          <a:p>
            <a:pPr>
              <a:defRPr/>
            </a:pPr>
            <a:fld id="{7AA422C9-5125-4758-8DA3-4A8E9C02620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DCFD498-E02A-40FB-9354-3A3C338B5B31}"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7453423-E098-4E58-B039-FB90F7EE39C1}"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E51E28B-B25D-4242-9891-B092890E81D5}"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99439C8D-7F72-4542-80C4-FFAE08591DB3}"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51113D2B-0EC4-49B6-B428-D97720E9265B}"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A5ED0D8A-7B73-4A19-8E28-771DE770920D}"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23A803F-7D1E-4394-94DC-0C80DC8EE57E}"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DB7A05-1A5F-461F-A8C5-2C64382C3409}" type="datetimeFigureOut">
              <a:rPr lang="en-US"/>
              <a:pPr>
                <a:defRPr/>
              </a:pPr>
              <a:t>3/10/2017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E914F6-D910-4C67-8222-2BC6382952B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D455C16-AC42-47B9-9E8B-0DBE4828EA93}"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5536ED3-8BAC-4AF1-98A3-FDB0AE8F0656}"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667E6D5-A5B7-4229-BB98-503888FCD196}" type="slidenum">
              <a:rPr lang="en-US"/>
              <a:pPr>
                <a:defRPr/>
              </a:pPr>
              <a:t>‹#›</a:t>
            </a:fld>
            <a:endParaRPr lang="en-US" sz="1400" b="0" dirty="0">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76200"/>
            <a:ext cx="87630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A53BD57-C497-4D78-BF7E-ADB9D0578CB8}" type="slidenum">
              <a:rPr lang="en-US" smtClean="0"/>
              <a:pPr>
                <a:defRPr/>
              </a:pPr>
              <a:t>‹#›</a:t>
            </a:fld>
            <a:endParaRPr lang="en-US" sz="1400" dirty="0"/>
          </a:p>
        </p:txBody>
      </p:sp>
    </p:spTree>
    <p:extLst>
      <p:ext uri="{BB962C8B-B14F-4D97-AF65-F5344CB8AC3E}">
        <p14:creationId xmlns:p14="http://schemas.microsoft.com/office/powerpoint/2010/main" val="3296451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6E41CC7-DB63-4E85-93F6-54C283F30EF1}" type="slidenum">
              <a:rPr lang="en-US"/>
              <a:pPr>
                <a:defRPr/>
              </a:pPr>
              <a:t>‹#›</a:t>
            </a:fld>
            <a:endParaRPr lang="en-US" sz="1400" b="0">
              <a:solidFill>
                <a:srgbClr val="000000"/>
              </a:solidFill>
            </a:endParaRPr>
          </a:p>
        </p:txBody>
      </p:sp>
    </p:spTree>
    <p:extLst>
      <p:ext uri="{BB962C8B-B14F-4D97-AF65-F5344CB8AC3E}">
        <p14:creationId xmlns:p14="http://schemas.microsoft.com/office/powerpoint/2010/main" val="2484202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B55531A-061E-4B56-81BE-C596E1E0CDCA}" type="slidenum">
              <a:rPr lang="en-US"/>
              <a:pPr>
                <a:defRPr/>
              </a:pPr>
              <a:t>‹#›</a:t>
            </a:fld>
            <a:endParaRPr lang="en-US" sz="1400" b="0">
              <a:solidFill>
                <a:srgbClr val="000000"/>
              </a:solidFill>
            </a:endParaRPr>
          </a:p>
        </p:txBody>
      </p:sp>
    </p:spTree>
    <p:extLst>
      <p:ext uri="{BB962C8B-B14F-4D97-AF65-F5344CB8AC3E}">
        <p14:creationId xmlns:p14="http://schemas.microsoft.com/office/powerpoint/2010/main" val="996298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855ADFFF-0BF8-4748-8F38-B662A3D308C8}" type="slidenum">
              <a:rPr lang="en-US"/>
              <a:pPr>
                <a:defRPr/>
              </a:pPr>
              <a:t>‹#›</a:t>
            </a:fld>
            <a:endParaRPr lang="en-US" sz="1400" b="0">
              <a:solidFill>
                <a:srgbClr val="000000"/>
              </a:solidFill>
            </a:endParaRPr>
          </a:p>
        </p:txBody>
      </p:sp>
    </p:spTree>
    <p:extLst>
      <p:ext uri="{BB962C8B-B14F-4D97-AF65-F5344CB8AC3E}">
        <p14:creationId xmlns:p14="http://schemas.microsoft.com/office/powerpoint/2010/main" val="4293956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5FAA8E8-5E3F-49F7-828E-2901C82A71CE}" type="slidenum">
              <a:rPr lang="en-US"/>
              <a:pPr>
                <a:defRPr/>
              </a:pPr>
              <a:t>‹#›</a:t>
            </a:fld>
            <a:endParaRPr lang="en-US" sz="1400" b="0">
              <a:solidFill>
                <a:srgbClr val="000000"/>
              </a:solidFill>
            </a:endParaRPr>
          </a:p>
        </p:txBody>
      </p:sp>
    </p:spTree>
    <p:extLst>
      <p:ext uri="{BB962C8B-B14F-4D97-AF65-F5344CB8AC3E}">
        <p14:creationId xmlns:p14="http://schemas.microsoft.com/office/powerpoint/2010/main" val="4185912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03DBD227-0E0B-47A1-BCF9-4DDDE991CBDD}" type="slidenum">
              <a:rPr lang="en-US"/>
              <a:pPr>
                <a:defRPr/>
              </a:pPr>
              <a:t>‹#›</a:t>
            </a:fld>
            <a:endParaRPr lang="en-US" sz="1400" b="0">
              <a:solidFill>
                <a:srgbClr val="000000"/>
              </a:solidFill>
            </a:endParaRPr>
          </a:p>
        </p:txBody>
      </p:sp>
    </p:spTree>
    <p:extLst>
      <p:ext uri="{BB962C8B-B14F-4D97-AF65-F5344CB8AC3E}">
        <p14:creationId xmlns:p14="http://schemas.microsoft.com/office/powerpoint/2010/main" val="326220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D12E139-C2AA-4541-ACDF-F3E327C8982B}" type="slidenum">
              <a:rPr lang="en-US"/>
              <a:pPr>
                <a:defRPr/>
              </a:pPr>
              <a:t>‹#›</a:t>
            </a:fld>
            <a:endParaRPr lang="en-US" sz="1400" b="0">
              <a:solidFill>
                <a:srgbClr val="000000"/>
              </a:solidFill>
            </a:endParaRPr>
          </a:p>
        </p:txBody>
      </p:sp>
    </p:spTree>
    <p:extLst>
      <p:ext uri="{BB962C8B-B14F-4D97-AF65-F5344CB8AC3E}">
        <p14:creationId xmlns:p14="http://schemas.microsoft.com/office/powerpoint/2010/main" val="33949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009FE1-7CF3-484C-9937-4AB735960D14}" type="datetimeFigureOut">
              <a:rPr lang="en-US"/>
              <a:pPr>
                <a:defRPr/>
              </a:pPr>
              <a:t>3/10/2017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AD7C7F-69C8-498C-A9C4-2B89C4FE845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DD2D649-6BB6-4F6B-A716-67915648291B}" type="slidenum">
              <a:rPr lang="en-US"/>
              <a:pPr>
                <a:defRPr/>
              </a:pPr>
              <a:t>‹#›</a:t>
            </a:fld>
            <a:endParaRPr lang="en-US" sz="1400" b="0">
              <a:solidFill>
                <a:srgbClr val="000000"/>
              </a:solidFill>
            </a:endParaRPr>
          </a:p>
        </p:txBody>
      </p:sp>
    </p:spTree>
    <p:extLst>
      <p:ext uri="{BB962C8B-B14F-4D97-AF65-F5344CB8AC3E}">
        <p14:creationId xmlns:p14="http://schemas.microsoft.com/office/powerpoint/2010/main" val="3002959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Powerpoint Presentation T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0"/>
            <a:ext cx="91773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AC7FC-D312-433B-AC2B-CA301B42932C}" type="slidenum">
              <a:rPr lang="en-US"/>
              <a:pPr>
                <a:defRPr/>
              </a:pPr>
              <a:t>‹#›</a:t>
            </a:fld>
            <a:endParaRPr lang="en-US" sz="1400" b="0">
              <a:solidFill>
                <a:srgbClr val="000000"/>
              </a:solidFill>
            </a:endParaRPr>
          </a:p>
        </p:txBody>
      </p:sp>
    </p:spTree>
    <p:extLst>
      <p:ext uri="{BB962C8B-B14F-4D97-AF65-F5344CB8AC3E}">
        <p14:creationId xmlns:p14="http://schemas.microsoft.com/office/powerpoint/2010/main" val="3138981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p:txBody>
          <a:bodyPr/>
          <a:lstStyle>
            <a:lvl1pPr>
              <a:defRPr/>
            </a:lvl1pPr>
          </a:lstStyle>
          <a:p>
            <a:pPr>
              <a:defRPr/>
            </a:pPr>
            <a:fld id="{393CFBEB-2400-4B80-8642-66DDF1B17720}" type="slidenum">
              <a:rPr lang="en-GB"/>
              <a:pPr>
                <a:defRPr/>
              </a:pPr>
              <a:t>‹#›</a:t>
            </a:fld>
            <a:endParaRPr lang="en-GB"/>
          </a:p>
        </p:txBody>
      </p:sp>
    </p:spTree>
    <p:extLst>
      <p:ext uri="{BB962C8B-B14F-4D97-AF65-F5344CB8AC3E}">
        <p14:creationId xmlns:p14="http://schemas.microsoft.com/office/powerpoint/2010/main" val="329337302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Arial" charset="0"/>
              </a:defRPr>
            </a:lvl1pPr>
          </a:lstStyle>
          <a:p>
            <a:pPr>
              <a:defRPr/>
            </a:pPr>
            <a:fld id="{DC4EFB30-5F90-4C4A-A030-471CA641F0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421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9D29301-E6B2-4F7B-982B-BE0F347E1451}"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1835995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C365FFF-50E5-42FF-9528-E73275C51647}"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1874276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7B7C7883-BECC-4EE3-9944-8FB202731A05}"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892437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0237F54-8AEC-4EC8-98B4-295C8EF96547}"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2572369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0BFC2B36-E131-4DBA-ACB5-FA5436E5B3B4}"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2673445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EC1D4E97-9843-4DA9-B0F0-3C08BABE65D5}"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46366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04F9D2C-0A40-41FA-BCD9-AC6AF9E690B6}" type="datetimeFigureOut">
              <a:rPr lang="en-US"/>
              <a:pPr>
                <a:defRPr/>
              </a:pPr>
              <a:t>3/10/2017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85B9CD-51D4-41F5-85FA-C3DD9D8B946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EBCCA755-7D1B-4A5B-8AD5-4DB64BC2B74B}"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2644305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F244E4C7-DBC3-40AC-B723-8B365463303F}"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2061248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1FA6D29D-883E-4CF8-802F-F5C112C824A6}"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3747205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F5A4D79-5068-4463-BF1F-5E944C00E82F}" type="slidenum">
              <a:rPr lang="en-US" altLang="en-US">
                <a:solidFill>
                  <a:srgbClr val="808080"/>
                </a:solidFill>
              </a:rPr>
              <a:pPr>
                <a:defRPr/>
              </a:pPr>
              <a:t>‹#›</a:t>
            </a:fld>
            <a:endParaRPr lang="en-US" altLang="en-US" sz="1400" b="0">
              <a:solidFill>
                <a:srgbClr val="000000"/>
              </a:solidFill>
              <a:latin typeface="Arial" charset="0"/>
            </a:endParaRPr>
          </a:p>
        </p:txBody>
      </p:sp>
    </p:spTree>
    <p:extLst>
      <p:ext uri="{BB962C8B-B14F-4D97-AF65-F5344CB8AC3E}">
        <p14:creationId xmlns:p14="http://schemas.microsoft.com/office/powerpoint/2010/main" val="246285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sz="1400" b="0">
                <a:solidFill>
                  <a:srgbClr val="000000"/>
                </a:solidFill>
                <a:latin typeface="+mn-lt"/>
              </a:defRPr>
            </a:lvl1pPr>
          </a:lstStyle>
          <a:p>
            <a:pPr>
              <a:defRPr/>
            </a:pPr>
            <a:fld id="{355006C7-D23A-4899-9BB2-C2B6B23E10F5}" type="slidenum">
              <a:rPr lang="en-US"/>
              <a:pPr>
                <a:defRPr/>
              </a:pPr>
              <a:t>‹#›</a:t>
            </a:fld>
            <a:endParaRPr lang="en-US"/>
          </a:p>
        </p:txBody>
      </p:sp>
    </p:spTree>
    <p:extLst>
      <p:ext uri="{BB962C8B-B14F-4D97-AF65-F5344CB8AC3E}">
        <p14:creationId xmlns:p14="http://schemas.microsoft.com/office/powerpoint/2010/main" val="995000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457D364-0D4B-4A39-B399-BF6BCF0A3E9E}"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85109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954554A-CFBE-4CB6-ACDA-316038C4167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689070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CB099E3-E8B9-45E8-9B35-39E9421747E9}"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4204196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8A70CDC4-F369-4658-9F80-09B8FA116F3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720406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91321D72-09C2-4136-8C0C-65442D342BF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81694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B13DE94-9D60-46E2-99F8-B48BF0B79B77}" type="datetimeFigureOut">
              <a:rPr lang="en-US"/>
              <a:pPr>
                <a:defRPr/>
              </a:pPr>
              <a:t>3/10/2017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3BAC50D-D19A-4B88-94A2-3CB70BB7F20E}"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0493F1DA-6E9C-4917-8822-CC53EC274FB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147254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C098EA-C6A8-4991-8110-0CC37DC86BCA}"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969990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84BD75E-397D-487A-A732-1AC88FE2CBF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503002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9D1DAEC-DA6F-4804-88F0-C1095FA9D5C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748572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5B232C6-2F08-4E81-87E3-7F0921DDD10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73055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C868D7-BC71-42C4-890D-FFD538C425AE}" type="datetimeFigureOut">
              <a:rPr lang="en-US"/>
              <a:pPr>
                <a:defRPr/>
              </a:pPr>
              <a:t>3/10/2017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43F4605-A2ED-4184-8196-31CBE4F9FAB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012075-C8C6-4BE8-B050-CAAA747E5CCE}" type="datetimeFigureOut">
              <a:rPr lang="en-US"/>
              <a:pPr>
                <a:defRPr/>
              </a:pPr>
              <a:t>3/10/2017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9F38E56-AF34-4016-B6AA-9E419A812C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29188D-A0EB-460D-8D5E-34F93CFFB9F9}" type="datetimeFigureOut">
              <a:rPr lang="en-US"/>
              <a:pPr>
                <a:defRPr/>
              </a:pPr>
              <a:t>3/10/2017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7A8284-C094-4F2F-AEA7-02929E60695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3CB26B-24A0-4FF3-B047-7EF8CE3AE78F}" type="datetimeFigureOut">
              <a:rPr lang="en-US"/>
              <a:pPr>
                <a:defRPr/>
              </a:pPr>
              <a:t>3/10/2017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DA2B7B-4607-49A7-A8D5-2C6D70FEB0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A3D6389-85F7-44BE-9C84-743136FE09FF}" type="datetimeFigureOut">
              <a:rPr lang="en-US"/>
              <a:pPr>
                <a:defRPr/>
              </a:pPr>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A99A60-AA1C-4461-8F7F-624D263E98E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4" cstate="print"/>
          <a:srcRect/>
          <a:stretch>
            <a:fillRect/>
          </a:stretch>
        </p:blipFill>
        <p:spPr bwMode="auto">
          <a:xfrm>
            <a:off x="0" y="5961063"/>
            <a:ext cx="9144000" cy="896937"/>
          </a:xfrm>
          <a:prstGeom prst="rect">
            <a:avLst/>
          </a:prstGeom>
          <a:noFill/>
          <a:ln w="9525">
            <a:noFill/>
            <a:miter lim="800000"/>
            <a:headEnd/>
            <a:tailEnd/>
          </a:ln>
        </p:spPr>
      </p:pic>
      <p:pic>
        <p:nvPicPr>
          <p:cNvPr id="2051" name="Picture 9" descr="Powerpoint Presentation T Banner"/>
          <p:cNvPicPr>
            <a:picLocks noChangeAspect="1" noChangeArrowheads="1"/>
          </p:cNvPicPr>
          <p:nvPr userDrawn="1"/>
        </p:nvPicPr>
        <p:blipFill>
          <a:blip r:embed="rId15" cstate="print"/>
          <a:srcRect/>
          <a:stretch>
            <a:fillRect/>
          </a:stretch>
        </p:blipFill>
        <p:spPr bwMode="auto">
          <a:xfrm>
            <a:off x="-15875" y="0"/>
            <a:ext cx="9177338" cy="1143000"/>
          </a:xfrm>
          <a:prstGeom prst="rect">
            <a:avLst/>
          </a:prstGeom>
          <a:noFill/>
          <a:ln w="9525">
            <a:noFill/>
            <a:miter lim="800000"/>
            <a:headEnd/>
            <a:tailEnd/>
          </a:ln>
        </p:spPr>
      </p:pic>
      <p:sp>
        <p:nvSpPr>
          <p:cNvPr id="2052"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a:defRPr/>
            </a:pPr>
            <a:fld id="{DA53BD57-C497-4D78-BF7E-ADB9D0578CB8}" type="slidenum">
              <a:rPr lang="en-US"/>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61" r:id="rId12"/>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a:p>
        </p:txBody>
      </p:sp>
      <p:sp>
        <p:nvSpPr>
          <p:cNvPr id="10" name="Footer Placeholder 4"/>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a:p>
        </p:txBody>
      </p:sp>
      <p:sp>
        <p:nvSpPr>
          <p:cNvPr id="11" name="Slide Number Placeholder 5"/>
          <p:cNvSpPr>
            <a:spLocks noGrp="1"/>
          </p:cNvSpPr>
          <p:nvPr>
            <p:ph type="sldNum" sz="quarter" idx="4"/>
          </p:nvPr>
        </p:nvSpPr>
        <p:spPr bwMode="auto">
          <a:xfrm>
            <a:off x="6934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a:defRPr/>
            </a:pPr>
            <a:fld id="{2EDAA9D6-2A2C-4662-B589-CDF230012105}" type="slidenum">
              <a:rPr lang="en-US"/>
              <a:pPr>
                <a:defRPr/>
              </a:pPr>
              <a:t>‹#›</a:t>
            </a:fld>
            <a:endParaRPr lang="en-US" sz="1400"/>
          </a:p>
        </p:txBody>
      </p:sp>
    </p:spTree>
    <p:extLst>
      <p:ext uri="{BB962C8B-B14F-4D97-AF65-F5344CB8AC3E}">
        <p14:creationId xmlns:p14="http://schemas.microsoft.com/office/powerpoint/2010/main" val="157813060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Lst>
  <p:hf hdr="0" ftr="0" dt="0"/>
  <p:txStyles>
    <p:titleStyle>
      <a:lvl1pPr algn="l" rtl="0" eaLnBrk="0" fontAlgn="base" hangingPunct="0">
        <a:spcBef>
          <a:spcPct val="0"/>
        </a:spcBef>
        <a:spcAft>
          <a:spcPct val="0"/>
        </a:spcAft>
        <a:defRPr sz="3000">
          <a:solidFill>
            <a:schemeClr val="bg1"/>
          </a:solidFill>
          <a:latin typeface="Arial" charset="0"/>
          <a:ea typeface="+mj-ea"/>
          <a:cs typeface="+mj-cs"/>
        </a:defRPr>
      </a:lvl1pPr>
      <a:lvl2pPr algn="l" rtl="0" eaLnBrk="0" fontAlgn="base" hangingPunct="0">
        <a:spcBef>
          <a:spcPct val="0"/>
        </a:spcBef>
        <a:spcAft>
          <a:spcPct val="0"/>
        </a:spcAft>
        <a:defRPr sz="3000">
          <a:solidFill>
            <a:schemeClr val="bg1"/>
          </a:solidFill>
          <a:latin typeface="Arial" charset="0"/>
          <a:ea typeface="Osaka" pitchFamily="1" charset="-128"/>
        </a:defRPr>
      </a:lvl2pPr>
      <a:lvl3pPr algn="l" rtl="0" eaLnBrk="0" fontAlgn="base" hangingPunct="0">
        <a:spcBef>
          <a:spcPct val="0"/>
        </a:spcBef>
        <a:spcAft>
          <a:spcPct val="0"/>
        </a:spcAft>
        <a:defRPr sz="3000">
          <a:solidFill>
            <a:schemeClr val="bg1"/>
          </a:solidFill>
          <a:latin typeface="Arial" charset="0"/>
          <a:ea typeface="Osaka" pitchFamily="1" charset="-128"/>
        </a:defRPr>
      </a:lvl3pPr>
      <a:lvl4pPr algn="l" rtl="0" eaLnBrk="0" fontAlgn="base" hangingPunct="0">
        <a:spcBef>
          <a:spcPct val="0"/>
        </a:spcBef>
        <a:spcAft>
          <a:spcPct val="0"/>
        </a:spcAft>
        <a:defRPr sz="3000">
          <a:solidFill>
            <a:schemeClr val="bg1"/>
          </a:solidFill>
          <a:latin typeface="Arial" charset="0"/>
          <a:ea typeface="Osaka" pitchFamily="1" charset="-128"/>
        </a:defRPr>
      </a:lvl4pPr>
      <a:lvl5pPr algn="l" rtl="0" eaLnBrk="0" fontAlgn="base" hangingPunct="0">
        <a:spcBef>
          <a:spcPct val="0"/>
        </a:spcBef>
        <a:spcAft>
          <a:spcPct val="0"/>
        </a:spcAft>
        <a:defRPr sz="3000">
          <a:solidFill>
            <a:schemeClr val="bg1"/>
          </a:solidFill>
          <a:latin typeface="Arial"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eaLnBrk="0" hangingPunct="0">
              <a:defRPr/>
            </a:pPr>
            <a:endParaRPr lang="en-US">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eaLnBrk="0" hangingPunct="0">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Osaka" pitchFamily="1" charset="-128"/>
              </a:defRPr>
            </a:lvl1pPr>
          </a:lstStyle>
          <a:p>
            <a:pPr eaLnBrk="0" hangingPunct="0">
              <a:defRPr/>
            </a:pPr>
            <a:fld id="{2BA13A4E-62BB-4FA6-9395-DDDEB1203B62}" type="slidenum">
              <a:rPr lang="en-US" altLang="en-US">
                <a:solidFill>
                  <a:srgbClr val="808080"/>
                </a:solidFill>
              </a:rPr>
              <a:pPr eaLnBrk="0" hangingPunct="0">
                <a:defRPr/>
              </a:pPr>
              <a:t>‹#›</a:t>
            </a:fld>
            <a:endParaRPr lang="en-US" altLang="en-US" sz="1400">
              <a:solidFill>
                <a:srgbClr val="808080"/>
              </a:solidFill>
            </a:endParaRPr>
          </a:p>
        </p:txBody>
      </p:sp>
    </p:spTree>
    <p:extLst>
      <p:ext uri="{BB962C8B-B14F-4D97-AF65-F5344CB8AC3E}">
        <p14:creationId xmlns:p14="http://schemas.microsoft.com/office/powerpoint/2010/main" val="383846122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a:defRPr/>
            </a:pPr>
            <a:fld id="{40659CBA-6EBD-4453-BCC5-FE4F543A9BC6}" type="slidenum">
              <a:rPr lang="en-US"/>
              <a:pPr>
                <a:defRPr/>
              </a:pPr>
              <a:t>‹#›</a:t>
            </a:fld>
            <a:endParaRPr lang="en-US" sz="1400"/>
          </a:p>
        </p:txBody>
      </p:sp>
    </p:spTree>
    <p:extLst>
      <p:ext uri="{BB962C8B-B14F-4D97-AF65-F5344CB8AC3E}">
        <p14:creationId xmlns:p14="http://schemas.microsoft.com/office/powerpoint/2010/main" val="30508602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ctrTitle" idx="4294967295"/>
          </p:nvPr>
        </p:nvSpPr>
        <p:spPr>
          <a:xfrm>
            <a:off x="0" y="1772816"/>
            <a:ext cx="9144000" cy="2087562"/>
          </a:xfrm>
        </p:spPr>
        <p:txBody>
          <a:bodyPr rtlCol="0">
            <a:normAutofit fontScale="90000"/>
          </a:bodyPr>
          <a:lstStyle/>
          <a:p>
            <a:r>
              <a:rPr lang="en-US" sz="3400" b="1" dirty="0">
                <a:solidFill>
                  <a:schemeClr val="bg1"/>
                </a:solidFill>
                <a:latin typeface="Arial Bold" pitchFamily="1" charset="0"/>
                <a:ea typeface="Osaka" pitchFamily="1" charset="-128"/>
              </a:rPr>
              <a:t/>
            </a:r>
            <a:br>
              <a:rPr lang="en-US" sz="3400" b="1" dirty="0">
                <a:solidFill>
                  <a:schemeClr val="bg1"/>
                </a:solidFill>
                <a:latin typeface="Arial Bold" pitchFamily="1" charset="0"/>
                <a:ea typeface="Osaka" pitchFamily="1" charset="-128"/>
              </a:rPr>
            </a:br>
            <a:r>
              <a:rPr lang="en-GB" sz="3200" b="1" dirty="0"/>
              <a:t> </a:t>
            </a:r>
            <a:r>
              <a:rPr lang="en-ZA" sz="3200" dirty="0"/>
              <a:t/>
            </a:r>
            <a:br>
              <a:rPr lang="en-ZA" sz="3200" dirty="0"/>
            </a:br>
            <a:r>
              <a:rPr lang="en-GB" sz="2700" b="1" dirty="0">
                <a:solidFill>
                  <a:schemeClr val="bg1"/>
                </a:solidFill>
              </a:rPr>
              <a:t/>
            </a:r>
            <a:br>
              <a:rPr lang="en-GB" sz="2700" b="1" dirty="0">
                <a:solidFill>
                  <a:schemeClr val="bg1"/>
                </a:solidFill>
              </a:rPr>
            </a:br>
            <a:r>
              <a:rPr lang="en-ZA" sz="2700" dirty="0">
                <a:solidFill>
                  <a:schemeClr val="bg1"/>
                </a:solidFill>
              </a:rPr>
              <a:t/>
            </a:r>
            <a:br>
              <a:rPr lang="en-ZA" sz="2700" dirty="0">
                <a:solidFill>
                  <a:schemeClr val="bg1"/>
                </a:solidFill>
              </a:rPr>
            </a:br>
            <a:r>
              <a:rPr lang="en-ZA" sz="4000" b="1" dirty="0">
                <a:solidFill>
                  <a:schemeClr val="bg1"/>
                </a:solidFill>
              </a:rPr>
              <a:t>B</a:t>
            </a:r>
            <a:r>
              <a:rPr lang="en-ZA" sz="4000" b="1" dirty="0" smtClean="0">
                <a:solidFill>
                  <a:schemeClr val="bg1"/>
                </a:solidFill>
              </a:rPr>
              <a:t>udgeting in </a:t>
            </a:r>
            <a:r>
              <a:rPr lang="en-ZA" sz="4000" b="1" dirty="0" err="1" smtClean="0">
                <a:solidFill>
                  <a:schemeClr val="bg1"/>
                </a:solidFill>
              </a:rPr>
              <a:t>mSCOA</a:t>
            </a:r>
            <a:r>
              <a:rPr lang="en-ZA" sz="4000" b="1" dirty="0">
                <a:solidFill>
                  <a:schemeClr val="bg1"/>
                </a:solidFill>
              </a:rPr>
              <a:t/>
            </a:r>
            <a:br>
              <a:rPr lang="en-ZA" sz="4000" b="1" dirty="0">
                <a:solidFill>
                  <a:schemeClr val="bg1"/>
                </a:solidFill>
              </a:rPr>
            </a:br>
            <a:r>
              <a:rPr lang="en-ZA" sz="3400" b="1" i="1" dirty="0">
                <a:solidFill>
                  <a:schemeClr val="bg1"/>
                </a:solidFill>
                <a:latin typeface="Arial Bold" pitchFamily="1" charset="0"/>
                <a:ea typeface="Osaka" pitchFamily="1" charset="-128"/>
              </a:rPr>
              <a:t/>
            </a:r>
            <a:br>
              <a:rPr lang="en-ZA" sz="3400" b="1" i="1" dirty="0">
                <a:solidFill>
                  <a:schemeClr val="bg1"/>
                </a:solidFill>
                <a:latin typeface="Arial Bold" pitchFamily="1" charset="0"/>
                <a:ea typeface="Osaka" pitchFamily="1" charset="-128"/>
              </a:rPr>
            </a:br>
            <a:r>
              <a:rPr lang="en-ZA" sz="3400" b="1" i="1" dirty="0">
                <a:solidFill>
                  <a:schemeClr val="bg1"/>
                </a:solidFill>
                <a:latin typeface="Arial Bold" pitchFamily="1" charset="0"/>
                <a:ea typeface="Osaka" pitchFamily="1" charset="-128"/>
              </a:rPr>
              <a:t/>
            </a:r>
            <a:br>
              <a:rPr lang="en-ZA" sz="3400" b="1" i="1" dirty="0">
                <a:solidFill>
                  <a:schemeClr val="bg1"/>
                </a:solidFill>
                <a:latin typeface="Arial Bold" pitchFamily="1" charset="0"/>
                <a:ea typeface="Osaka" pitchFamily="1" charset="-128"/>
              </a:rPr>
            </a:br>
            <a:endParaRPr lang="en-ZA" sz="3400" b="1" i="1" dirty="0">
              <a:solidFill>
                <a:schemeClr val="bg1"/>
              </a:solidFill>
              <a:latin typeface="Arial Bold" pitchFamily="1" charset="0"/>
              <a:ea typeface="Osaka" pitchFamily="1" charset="-128"/>
            </a:endParaRPr>
          </a:p>
        </p:txBody>
      </p:sp>
      <p:sp>
        <p:nvSpPr>
          <p:cNvPr id="14340" name="Rectangle 14"/>
          <p:cNvSpPr>
            <a:spLocks noChangeArrowheads="1"/>
          </p:cNvSpPr>
          <p:nvPr/>
        </p:nvSpPr>
        <p:spPr bwMode="auto">
          <a:xfrm>
            <a:off x="993775" y="4725144"/>
            <a:ext cx="7696200" cy="504056"/>
          </a:xfrm>
          <a:prstGeom prst="rect">
            <a:avLst/>
          </a:prstGeom>
          <a:noFill/>
          <a:ln w="9525">
            <a:noFill/>
            <a:miter lim="800000"/>
            <a:headEnd/>
            <a:tailEnd/>
          </a:ln>
        </p:spPr>
        <p:txBody>
          <a:bodyPr/>
          <a:lstStyle/>
          <a:p>
            <a:pPr algn="r">
              <a:spcBef>
                <a:spcPct val="20000"/>
              </a:spcBef>
            </a:pPr>
            <a:endParaRPr lang="en-US" sz="1000" b="1" dirty="0">
              <a:solidFill>
                <a:schemeClr val="bg1"/>
              </a:solidFill>
              <a:latin typeface="Calibri" pitchFamily="34" charset="0"/>
              <a:ea typeface="Osaka"/>
              <a:cs typeface="Osaka"/>
            </a:endParaRPr>
          </a:p>
          <a:p>
            <a:pPr algn="r">
              <a:spcBef>
                <a:spcPct val="20000"/>
              </a:spcBef>
            </a:pPr>
            <a:r>
              <a:rPr lang="en-US" sz="1000" b="1" dirty="0">
                <a:solidFill>
                  <a:schemeClr val="bg1"/>
                </a:solidFill>
                <a:latin typeface="Calibri" pitchFamily="34" charset="0"/>
                <a:ea typeface="Osaka"/>
                <a:cs typeface="Osaka"/>
              </a:rPr>
              <a:t> </a:t>
            </a:r>
            <a:endParaRPr lang="en-US" sz="1000" dirty="0">
              <a:solidFill>
                <a:schemeClr val="bg1"/>
              </a:solidFill>
              <a:latin typeface="Calibri" pitchFamily="34" charset="0"/>
              <a:ea typeface="Osaka"/>
              <a:cs typeface="Osak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4029076"/>
          </a:xfrm>
        </p:spPr>
        <p:txBody>
          <a:bodyPr>
            <a:normAutofit/>
          </a:bodyPr>
          <a:lstStyle/>
          <a:p>
            <a:pPr marL="0" lvl="0" indent="0">
              <a:spcBef>
                <a:spcPct val="0"/>
              </a:spcBef>
              <a:buNone/>
            </a:pPr>
            <a:r>
              <a:rPr lang="en-ZA" altLang="en-US" sz="2800" b="1" dirty="0" err="1" smtClean="0"/>
              <a:t>KPA:Good</a:t>
            </a:r>
            <a:r>
              <a:rPr lang="en-ZA" altLang="en-US" sz="2800" b="1" dirty="0" smtClean="0"/>
              <a:t> </a:t>
            </a:r>
            <a:r>
              <a:rPr lang="en-ZA" altLang="en-US" sz="2800" b="1" dirty="0"/>
              <a:t>Governance and Public Participation</a:t>
            </a:r>
            <a:br>
              <a:rPr lang="en-ZA" altLang="en-US" sz="2800" b="1" dirty="0"/>
            </a:br>
            <a:endParaRPr lang="en-US" sz="2400" dirty="0" smtClean="0"/>
          </a:p>
          <a:p>
            <a:pPr marL="0" indent="0">
              <a:buNone/>
            </a:pPr>
            <a:r>
              <a:rPr lang="en-ZA" dirty="0"/>
              <a:t>Project description:</a:t>
            </a:r>
          </a:p>
          <a:p>
            <a:pPr marL="0" indent="0">
              <a:buNone/>
            </a:pPr>
            <a:r>
              <a:rPr lang="en-ZA" dirty="0"/>
              <a:t>Municipality planning to have a community participation programme on a quarterly basis and the office of the mayor will champion the process and the programme budget is  R500 000</a:t>
            </a:r>
          </a:p>
          <a:p>
            <a:pPr marL="0" indent="0">
              <a:buNone/>
            </a:pPr>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a:solidFill>
                  <a:schemeClr val="bg1"/>
                </a:solidFill>
              </a:rPr>
              <a:t>UNPACKING THE IDP</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0728"/>
            <a:ext cx="9144000"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4261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4029076"/>
          </a:xfrm>
        </p:spPr>
        <p:txBody>
          <a:bodyPr>
            <a:normAutofit/>
          </a:bodyPr>
          <a:lstStyle/>
          <a:p>
            <a:pPr marL="0" lvl="0" indent="0" eaLnBrk="0" fontAlgn="base" hangingPunct="0">
              <a:spcBef>
                <a:spcPct val="0"/>
              </a:spcBef>
              <a:spcAft>
                <a:spcPct val="0"/>
              </a:spcAft>
              <a:buNone/>
            </a:pPr>
            <a:r>
              <a:rPr lang="en-US" altLang="en-US" sz="2800" b="1" dirty="0" smtClean="0"/>
              <a:t>Funded Budgets: Budgeted Expenditure must be based on Budgeted Available Funds</a:t>
            </a:r>
          </a:p>
          <a:p>
            <a:pPr marL="0" lvl="0" indent="0" eaLnBrk="0" fontAlgn="base" hangingPunct="0">
              <a:spcBef>
                <a:spcPct val="0"/>
              </a:spcBef>
              <a:spcAft>
                <a:spcPct val="0"/>
              </a:spcAft>
              <a:buNone/>
            </a:pPr>
            <a:endParaRPr lang="en-US" sz="2400" dirty="0" smtClean="0"/>
          </a:p>
          <a:p>
            <a:r>
              <a:rPr lang="en-US" dirty="0" smtClean="0"/>
              <a:t>The funded budget concept requires for municipalities to budget on Revenue including </a:t>
            </a:r>
            <a:r>
              <a:rPr lang="en-US" smtClean="0"/>
              <a:t>Transfers and grants</a:t>
            </a:r>
            <a:r>
              <a:rPr lang="en-US" dirty="0" smtClean="0"/>
              <a:t>.</a:t>
            </a:r>
          </a:p>
          <a:p>
            <a:r>
              <a:rPr lang="en-US" dirty="0" smtClean="0"/>
              <a:t>Historic information and futuristic planning will inform the cash flow statement which gives rise to the available funds to be spent for the budgeting period.</a:t>
            </a:r>
          </a:p>
          <a:p>
            <a:pPr marL="0" indent="0">
              <a:buNone/>
            </a:pPr>
            <a:endParaRPr lang="en-ZA" dirty="0"/>
          </a:p>
          <a:p>
            <a:pPr marL="0" indent="0">
              <a:buNone/>
            </a:pPr>
            <a:r>
              <a:rPr lang="en-ZA" dirty="0" smtClean="0">
                <a:solidFill>
                  <a:srgbClr val="FF0000"/>
                </a:solidFill>
              </a:rPr>
              <a:t>As a suggestion, municipalities should initially budget  on Revenue, to identify the funds available for budgeting.</a:t>
            </a:r>
            <a:endParaRPr lang="en-ZA" dirty="0">
              <a:solidFill>
                <a:srgbClr val="FF0000"/>
              </a:solidFill>
            </a:endParaRPr>
          </a:p>
          <a:p>
            <a:pPr marL="0" indent="0">
              <a:buNone/>
            </a:pPr>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smtClean="0">
                <a:solidFill>
                  <a:schemeClr val="bg1"/>
                </a:solidFill>
              </a:rPr>
              <a:t>Funded Budgets</a:t>
            </a:r>
            <a:endParaRPr lang="en-US" sz="4000" b="1" dirty="0">
              <a:solidFill>
                <a:schemeClr val="bg1"/>
              </a:solidFill>
            </a:endParaRPr>
          </a:p>
        </p:txBody>
      </p:sp>
    </p:spTree>
    <p:extLst>
      <p:ext uri="{BB962C8B-B14F-4D97-AF65-F5344CB8AC3E}">
        <p14:creationId xmlns:p14="http://schemas.microsoft.com/office/powerpoint/2010/main" val="38591144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5007804"/>
          </a:xfrm>
        </p:spPr>
        <p:txBody>
          <a:bodyPr>
            <a:normAutofit/>
          </a:bodyPr>
          <a:lstStyle/>
          <a:p>
            <a:pPr marL="0" lvl="0" indent="0" eaLnBrk="0" fontAlgn="base" hangingPunct="0">
              <a:spcBef>
                <a:spcPct val="0"/>
              </a:spcBef>
              <a:spcAft>
                <a:spcPct val="0"/>
              </a:spcAft>
              <a:buNone/>
            </a:pPr>
            <a:r>
              <a:rPr lang="en-US" altLang="en-US" sz="2800" b="1" dirty="0" smtClean="0"/>
              <a:t>Example continued from slides 6 &amp; 7 …</a:t>
            </a:r>
          </a:p>
          <a:p>
            <a:pPr marL="0" lvl="0" indent="0" eaLnBrk="0" fontAlgn="base" hangingPunct="0">
              <a:spcBef>
                <a:spcPct val="0"/>
              </a:spcBef>
              <a:spcAft>
                <a:spcPct val="0"/>
              </a:spcAft>
              <a:buNone/>
            </a:pPr>
            <a:endParaRPr lang="en-US" sz="2400" dirty="0" smtClean="0"/>
          </a:p>
          <a:p>
            <a:r>
              <a:rPr lang="en-ZA" dirty="0">
                <a:solidFill>
                  <a:srgbClr val="FF0000"/>
                </a:solidFill>
              </a:rPr>
              <a:t>Project Segment- </a:t>
            </a:r>
            <a:r>
              <a:rPr lang="en-ZA" dirty="0"/>
              <a:t>Capital: Infrastructure: New: Roads Infrastructure: Roads: Ward 6 – </a:t>
            </a:r>
            <a:r>
              <a:rPr lang="en-ZA" dirty="0" smtClean="0"/>
              <a:t>Roads</a:t>
            </a:r>
            <a:endParaRPr lang="en-ZA" dirty="0"/>
          </a:p>
          <a:p>
            <a:r>
              <a:rPr lang="en-ZA" dirty="0" smtClean="0">
                <a:solidFill>
                  <a:srgbClr val="FF0000"/>
                </a:solidFill>
              </a:rPr>
              <a:t>Function</a:t>
            </a:r>
            <a:r>
              <a:rPr lang="en-ZA" dirty="0"/>
              <a:t>: Road Transport: Core Function: </a:t>
            </a:r>
            <a:r>
              <a:rPr lang="en-ZA" dirty="0" smtClean="0"/>
              <a:t>Roads</a:t>
            </a:r>
          </a:p>
          <a:p>
            <a:r>
              <a:rPr lang="en-ZA" dirty="0" err="1" smtClean="0">
                <a:solidFill>
                  <a:srgbClr val="FF0000"/>
                </a:solidFill>
              </a:rPr>
              <a:t>Assets</a:t>
            </a:r>
            <a:r>
              <a:rPr lang="en-ZA" dirty="0" err="1" smtClean="0"/>
              <a:t>:Non-current</a:t>
            </a:r>
            <a:r>
              <a:rPr lang="en-ZA" dirty="0" smtClean="0"/>
              <a:t> Assets: Property </a:t>
            </a:r>
            <a:r>
              <a:rPr lang="en-ZA" dirty="0"/>
              <a:t>Plant and </a:t>
            </a:r>
            <a:r>
              <a:rPr lang="en-ZA" dirty="0" smtClean="0"/>
              <a:t>Equipment: Cost Model: Roads Infrastructure: </a:t>
            </a:r>
            <a:r>
              <a:rPr lang="en-ZA" dirty="0" err="1" smtClean="0"/>
              <a:t>Cost:Acquisitions</a:t>
            </a:r>
            <a:endParaRPr lang="en-ZA" dirty="0" smtClean="0"/>
          </a:p>
          <a:p>
            <a:r>
              <a:rPr lang="en-ZA" dirty="0" err="1">
                <a:solidFill>
                  <a:srgbClr val="FF0000"/>
                </a:solidFill>
              </a:rPr>
              <a:t>Fund</a:t>
            </a:r>
            <a:r>
              <a:rPr lang="en-ZA" dirty="0" err="1"/>
              <a:t>:Capital:Transfers</a:t>
            </a:r>
            <a:r>
              <a:rPr lang="en-ZA" dirty="0"/>
              <a:t> and </a:t>
            </a:r>
            <a:r>
              <a:rPr lang="en-ZA" dirty="0" err="1"/>
              <a:t>Subsidies:Monetary</a:t>
            </a:r>
            <a:r>
              <a:rPr lang="en-ZA" dirty="0"/>
              <a:t> </a:t>
            </a:r>
            <a:r>
              <a:rPr lang="en-ZA" dirty="0" err="1"/>
              <a:t>Allocations:Provincial</a:t>
            </a:r>
            <a:r>
              <a:rPr lang="en-ZA" dirty="0"/>
              <a:t> </a:t>
            </a:r>
            <a:r>
              <a:rPr lang="en-ZA" dirty="0" err="1"/>
              <a:t>Government:Western</a:t>
            </a:r>
            <a:r>
              <a:rPr lang="en-ZA" dirty="0"/>
              <a:t> </a:t>
            </a:r>
            <a:r>
              <a:rPr lang="en-ZA" dirty="0" err="1"/>
              <a:t>Cape:Housing:Human</a:t>
            </a:r>
            <a:r>
              <a:rPr lang="en-ZA" dirty="0"/>
              <a:t> Settlement </a:t>
            </a:r>
            <a:r>
              <a:rPr lang="en-ZA" dirty="0" smtClean="0"/>
              <a:t>Development</a:t>
            </a:r>
          </a:p>
          <a:p>
            <a:r>
              <a:rPr lang="en-ZA" dirty="0" smtClean="0">
                <a:solidFill>
                  <a:srgbClr val="FF0000"/>
                </a:solidFill>
              </a:rPr>
              <a:t>Regional</a:t>
            </a:r>
            <a:r>
              <a:rPr lang="en-ZA" dirty="0"/>
              <a:t>: Regional Identifier: Local Government by Province: Western Cape: District Municipalities: DC01 West Coast: Municipalities: WC014 </a:t>
            </a:r>
            <a:r>
              <a:rPr lang="en-ZA" dirty="0" err="1"/>
              <a:t>Saldanha</a:t>
            </a:r>
            <a:r>
              <a:rPr lang="en-ZA" dirty="0"/>
              <a:t> Bay: Ward: Ward 6 </a:t>
            </a:r>
            <a:r>
              <a:rPr lang="en-ZA" dirty="0" err="1" smtClean="0"/>
              <a:t>Langebaan</a:t>
            </a:r>
            <a:r>
              <a:rPr lang="en-ZA" dirty="0" smtClean="0"/>
              <a:t>/Farms</a:t>
            </a:r>
          </a:p>
          <a:p>
            <a:r>
              <a:rPr lang="en-ZA" dirty="0">
                <a:solidFill>
                  <a:srgbClr val="FF0000"/>
                </a:solidFill>
              </a:rPr>
              <a:t>Costing</a:t>
            </a:r>
            <a:r>
              <a:rPr lang="en-ZA" dirty="0"/>
              <a:t>: Default</a:t>
            </a:r>
          </a:p>
          <a:p>
            <a:endParaRPr lang="en-ZA" dirty="0"/>
          </a:p>
          <a:p>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a:solidFill>
                  <a:schemeClr val="bg1"/>
                </a:solidFill>
              </a:rPr>
              <a:t>F</a:t>
            </a:r>
            <a:r>
              <a:rPr lang="en-US" sz="4000" b="1" dirty="0" smtClean="0">
                <a:solidFill>
                  <a:schemeClr val="bg1"/>
                </a:solidFill>
              </a:rPr>
              <a:t>unded Budgets</a:t>
            </a:r>
            <a:endParaRPr lang="en-US" sz="4000" b="1" dirty="0">
              <a:solidFill>
                <a:schemeClr val="bg1"/>
              </a:solidFill>
            </a:endParaRPr>
          </a:p>
        </p:txBody>
      </p:sp>
    </p:spTree>
    <p:extLst>
      <p:ext uri="{BB962C8B-B14F-4D97-AF65-F5344CB8AC3E}">
        <p14:creationId xmlns:p14="http://schemas.microsoft.com/office/powerpoint/2010/main" val="18417153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5007804"/>
          </a:xfrm>
        </p:spPr>
        <p:txBody>
          <a:bodyPr>
            <a:normAutofit/>
          </a:bodyPr>
          <a:lstStyle/>
          <a:p>
            <a:pPr marL="0" lvl="0" indent="0" eaLnBrk="0" fontAlgn="base" hangingPunct="0">
              <a:spcBef>
                <a:spcPct val="0"/>
              </a:spcBef>
              <a:spcAft>
                <a:spcPct val="0"/>
              </a:spcAft>
              <a:buNone/>
            </a:pPr>
            <a:r>
              <a:rPr lang="en-US" altLang="en-US" sz="2400" b="1" dirty="0" smtClean="0"/>
              <a:t>The accounting Double entry of the income/expenditure budget will populate the relevant movement accounts in the balance sheet items. </a:t>
            </a:r>
          </a:p>
          <a:p>
            <a:pPr marL="0" lvl="0" indent="0" eaLnBrk="0" fontAlgn="base" hangingPunct="0">
              <a:spcBef>
                <a:spcPct val="0"/>
              </a:spcBef>
              <a:spcAft>
                <a:spcPct val="0"/>
              </a:spcAft>
              <a:buNone/>
            </a:pPr>
            <a:endParaRPr lang="en-US" altLang="en-US" sz="2400" b="1" dirty="0" smtClean="0"/>
          </a:p>
          <a:p>
            <a:pPr marL="0" lvl="0" indent="0" eaLnBrk="0" fontAlgn="base" hangingPunct="0">
              <a:spcBef>
                <a:spcPct val="0"/>
              </a:spcBef>
              <a:spcAft>
                <a:spcPct val="0"/>
              </a:spcAft>
              <a:buNone/>
            </a:pPr>
            <a:r>
              <a:rPr lang="en-US" altLang="en-US" sz="2400" b="1" dirty="0" smtClean="0"/>
              <a:t>The Opening balance and the movement accounts will consolidate into the closing balance of the balance sheet items.</a:t>
            </a:r>
            <a:endParaRPr lang="en-US" sz="2400" dirty="0" smtClean="0"/>
          </a:p>
          <a:p>
            <a:pPr marL="0" indent="0">
              <a:buNone/>
            </a:pPr>
            <a:endParaRPr lang="en-ZA" dirty="0"/>
          </a:p>
          <a:p>
            <a:endParaRPr lang="en-ZA" dirty="0"/>
          </a:p>
          <a:p>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smtClean="0">
                <a:solidFill>
                  <a:schemeClr val="bg1"/>
                </a:solidFill>
              </a:rPr>
              <a:t>Balance Sheet Budgeting</a:t>
            </a:r>
            <a:endParaRPr lang="en-US" sz="4000" b="1" dirty="0">
              <a:solidFill>
                <a:schemeClr val="bg1"/>
              </a:solidFill>
            </a:endParaRPr>
          </a:p>
        </p:txBody>
      </p:sp>
      <p:sp>
        <p:nvSpPr>
          <p:cNvPr id="4" name="Rectangle 3"/>
          <p:cNvSpPr/>
          <p:nvPr/>
        </p:nvSpPr>
        <p:spPr bwMode="auto">
          <a:xfrm>
            <a:off x="348072" y="4221088"/>
            <a:ext cx="8447856" cy="25476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ZA" sz="2400" dirty="0">
                <a:latin typeface="Arial" charset="0"/>
                <a:ea typeface="ＭＳ Ｐゴシック" pitchFamily="1" charset="-128"/>
              </a:rPr>
              <a:t>Dr - </a:t>
            </a:r>
            <a:r>
              <a:rPr lang="en-ZA" sz="2400" dirty="0" err="1">
                <a:latin typeface="Arial" charset="0"/>
                <a:ea typeface="ＭＳ Ｐゴシック" pitchFamily="1" charset="-128"/>
              </a:rPr>
              <a:t>Assets:Non-current</a:t>
            </a:r>
            <a:r>
              <a:rPr lang="en-ZA" sz="2400" dirty="0">
                <a:latin typeface="Arial" charset="0"/>
                <a:ea typeface="ＭＳ Ｐゴシック" pitchFamily="1" charset="-128"/>
              </a:rPr>
              <a:t> Assets: Property Plant and Equipment: Cost Model: Roads Infrastructure: </a:t>
            </a:r>
            <a:r>
              <a:rPr lang="en-ZA" sz="2400" dirty="0" err="1">
                <a:latin typeface="Arial" charset="0"/>
                <a:ea typeface="ＭＳ Ｐゴシック" pitchFamily="1" charset="-128"/>
              </a:rPr>
              <a:t>Cost:Acquisitions</a:t>
            </a:r>
            <a:endParaRPr lang="en-ZA" sz="2400" dirty="0">
              <a:latin typeface="Arial" charset="0"/>
              <a:ea typeface="ＭＳ Ｐゴシック" pitchFamily="1" charset="-128"/>
            </a:endParaRPr>
          </a:p>
          <a:p>
            <a:pPr eaLnBrk="0" hangingPunct="0"/>
            <a:endParaRPr lang="en-ZA" sz="2400" dirty="0">
              <a:latin typeface="Arial" charset="0"/>
              <a:ea typeface="ＭＳ Ｐゴシック" pitchFamily="1" charset="-128"/>
            </a:endParaRPr>
          </a:p>
          <a:p>
            <a:pPr eaLnBrk="0" hangingPunct="0"/>
            <a:r>
              <a:rPr lang="en-ZA" sz="2400" dirty="0">
                <a:latin typeface="Arial" charset="0"/>
                <a:ea typeface="ＭＳ Ｐゴシック" pitchFamily="1" charset="-128"/>
              </a:rPr>
              <a:t>Cr - </a:t>
            </a:r>
            <a:r>
              <a:rPr lang="en-ZA" sz="2400" dirty="0" err="1">
                <a:latin typeface="Arial" charset="0"/>
                <a:ea typeface="ＭＳ Ｐゴシック" pitchFamily="1" charset="-128"/>
              </a:rPr>
              <a:t>Assets:Current</a:t>
            </a:r>
            <a:r>
              <a:rPr lang="en-ZA" sz="2400" dirty="0">
                <a:latin typeface="Arial" charset="0"/>
                <a:ea typeface="ＭＳ Ｐゴシック" pitchFamily="1" charset="-128"/>
              </a:rPr>
              <a:t> </a:t>
            </a:r>
            <a:r>
              <a:rPr lang="en-ZA" sz="2400" dirty="0" err="1">
                <a:latin typeface="Arial" charset="0"/>
                <a:ea typeface="ＭＳ Ｐゴシック" pitchFamily="1" charset="-128"/>
              </a:rPr>
              <a:t>Assets:Cash</a:t>
            </a:r>
            <a:r>
              <a:rPr lang="en-ZA" sz="2400" dirty="0">
                <a:latin typeface="Arial" charset="0"/>
                <a:ea typeface="ＭＳ Ｐゴシック" pitchFamily="1" charset="-128"/>
              </a:rPr>
              <a:t> and Cash </a:t>
            </a:r>
            <a:r>
              <a:rPr lang="en-ZA" sz="2400" dirty="0" err="1">
                <a:latin typeface="Arial" charset="0"/>
                <a:ea typeface="ＭＳ Ｐゴシック" pitchFamily="1" charset="-128"/>
              </a:rPr>
              <a:t>Equivalents:Cash</a:t>
            </a:r>
            <a:r>
              <a:rPr lang="en-ZA" sz="2400" dirty="0">
                <a:latin typeface="Arial" charset="0"/>
                <a:ea typeface="ＭＳ Ｐゴシック" pitchFamily="1" charset="-128"/>
              </a:rPr>
              <a:t> at </a:t>
            </a:r>
            <a:r>
              <a:rPr lang="en-ZA" sz="2400" dirty="0" err="1">
                <a:latin typeface="Arial" charset="0"/>
                <a:ea typeface="ＭＳ Ｐゴシック" pitchFamily="1" charset="-128"/>
              </a:rPr>
              <a:t>Bank:Bank</a:t>
            </a:r>
            <a:r>
              <a:rPr lang="en-ZA" sz="2400" dirty="0">
                <a:latin typeface="Arial" charset="0"/>
                <a:ea typeface="ＭＳ Ｐゴシック" pitchFamily="1" charset="-128"/>
              </a:rPr>
              <a:t> Account: Absa</a:t>
            </a:r>
          </a:p>
        </p:txBody>
      </p:sp>
    </p:spTree>
    <p:extLst>
      <p:ext uri="{BB962C8B-B14F-4D97-AF65-F5344CB8AC3E}">
        <p14:creationId xmlns:p14="http://schemas.microsoft.com/office/powerpoint/2010/main" val="4208072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5007804"/>
          </a:xfrm>
        </p:spPr>
        <p:txBody>
          <a:bodyPr>
            <a:normAutofit/>
          </a:bodyPr>
          <a:lstStyle/>
          <a:p>
            <a:pPr marL="0" lvl="0" indent="0" eaLnBrk="0" fontAlgn="base" hangingPunct="0">
              <a:spcBef>
                <a:spcPct val="0"/>
              </a:spcBef>
              <a:spcAft>
                <a:spcPct val="0"/>
              </a:spcAft>
              <a:buNone/>
            </a:pPr>
            <a:r>
              <a:rPr lang="en-US" altLang="en-US" sz="2400" b="1" dirty="0" smtClean="0"/>
              <a:t>Cash Flow Statement Budgeting </a:t>
            </a:r>
            <a:endParaRPr lang="en-US" altLang="en-US" sz="2400" b="1" dirty="0" smtClean="0"/>
          </a:p>
          <a:p>
            <a:pPr marL="0" lvl="0" indent="0" eaLnBrk="0" fontAlgn="base" hangingPunct="0">
              <a:spcBef>
                <a:spcPct val="0"/>
              </a:spcBef>
              <a:spcAft>
                <a:spcPct val="0"/>
              </a:spcAft>
              <a:buNone/>
            </a:pPr>
            <a:endParaRPr lang="en-US" altLang="en-US" sz="2400" b="1" dirty="0" smtClean="0"/>
          </a:p>
          <a:p>
            <a:pPr marL="0" lvl="0" indent="0" eaLnBrk="0" fontAlgn="base" hangingPunct="0">
              <a:spcBef>
                <a:spcPct val="0"/>
              </a:spcBef>
              <a:spcAft>
                <a:spcPct val="0"/>
              </a:spcAft>
              <a:buNone/>
            </a:pPr>
            <a:r>
              <a:rPr lang="en-US" altLang="en-US" sz="2400" b="1" dirty="0" smtClean="0"/>
              <a:t>All General Revenue will be budgeted against the Debtors Control. Municipalities will also budget for all expenditure against the Bank Account.</a:t>
            </a:r>
          </a:p>
          <a:p>
            <a:pPr marL="0" lvl="0" indent="0" eaLnBrk="0" fontAlgn="base" hangingPunct="0">
              <a:spcBef>
                <a:spcPct val="0"/>
              </a:spcBef>
              <a:spcAft>
                <a:spcPct val="0"/>
              </a:spcAft>
              <a:buNone/>
            </a:pPr>
            <a:endParaRPr lang="en-US" altLang="en-US" sz="2400" b="1" dirty="0"/>
          </a:p>
          <a:p>
            <a:pPr marL="0" lvl="0" indent="0" eaLnBrk="0" fontAlgn="base" hangingPunct="0">
              <a:spcBef>
                <a:spcPct val="0"/>
              </a:spcBef>
              <a:spcAft>
                <a:spcPct val="0"/>
              </a:spcAft>
              <a:buNone/>
            </a:pPr>
            <a:r>
              <a:rPr lang="en-US" altLang="en-US" sz="2400" b="1" dirty="0" smtClean="0"/>
              <a:t>The budgeting process then warrants for both retrospective and progressive planning which will inform the portion of debt that can be budgeted as cash based items. Likewise, the portion of cash based expenditure can be budgeted for as liabilities.</a:t>
            </a:r>
          </a:p>
          <a:p>
            <a:pPr marL="0" lvl="0" indent="0" eaLnBrk="0" fontAlgn="base" hangingPunct="0">
              <a:spcBef>
                <a:spcPct val="0"/>
              </a:spcBef>
              <a:spcAft>
                <a:spcPct val="0"/>
              </a:spcAft>
              <a:buNone/>
            </a:pPr>
            <a:endParaRPr lang="en-US" altLang="en-US" sz="2400" b="1" dirty="0"/>
          </a:p>
          <a:p>
            <a:pPr marL="0" indent="0">
              <a:buNone/>
            </a:pPr>
            <a:endParaRPr lang="en-ZA" dirty="0"/>
          </a:p>
          <a:p>
            <a:pPr marL="0" indent="0">
              <a:buNone/>
            </a:pPr>
            <a:endParaRPr lang="en-ZA" dirty="0"/>
          </a:p>
          <a:p>
            <a:endParaRPr lang="en-ZA" dirty="0"/>
          </a:p>
          <a:p>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smtClean="0">
                <a:solidFill>
                  <a:schemeClr val="bg1"/>
                </a:solidFill>
              </a:rPr>
              <a:t>Balance Sheet Budgeting</a:t>
            </a:r>
            <a:endParaRPr lang="en-US" sz="4000" b="1" dirty="0">
              <a:solidFill>
                <a:schemeClr val="bg1"/>
              </a:solidFill>
            </a:endParaRPr>
          </a:p>
        </p:txBody>
      </p:sp>
    </p:spTree>
    <p:extLst>
      <p:ext uri="{BB962C8B-B14F-4D97-AF65-F5344CB8AC3E}">
        <p14:creationId xmlns:p14="http://schemas.microsoft.com/office/powerpoint/2010/main" val="4441869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80728"/>
            <a:ext cx="8551787" cy="5616624"/>
          </a:xfrm>
        </p:spPr>
        <p:txBody>
          <a:bodyPr>
            <a:normAutofit/>
          </a:bodyPr>
          <a:lstStyle/>
          <a:p>
            <a:pPr marL="0" lvl="0" indent="0" eaLnBrk="0" fontAlgn="base" hangingPunct="0">
              <a:spcBef>
                <a:spcPct val="0"/>
              </a:spcBef>
              <a:spcAft>
                <a:spcPct val="0"/>
              </a:spcAft>
              <a:buNone/>
            </a:pPr>
            <a:endParaRPr lang="en-US" altLang="en-US" sz="1800" b="1" dirty="0" smtClean="0"/>
          </a:p>
          <a:p>
            <a:pPr marL="0" lvl="0" indent="0" eaLnBrk="0" fontAlgn="base" hangingPunct="0">
              <a:spcBef>
                <a:spcPct val="0"/>
              </a:spcBef>
              <a:spcAft>
                <a:spcPct val="0"/>
              </a:spcAft>
              <a:buNone/>
            </a:pPr>
            <a:endParaRPr lang="en-US" altLang="en-US" sz="1800" b="1" dirty="0"/>
          </a:p>
          <a:p>
            <a:pPr marL="0" lvl="0" indent="0" eaLnBrk="0" fontAlgn="base" hangingPunct="0">
              <a:spcBef>
                <a:spcPct val="0"/>
              </a:spcBef>
              <a:spcAft>
                <a:spcPct val="0"/>
              </a:spcAft>
              <a:buNone/>
            </a:pPr>
            <a:r>
              <a:rPr lang="en-US" altLang="en-US" sz="2400" b="1" dirty="0" smtClean="0"/>
              <a:t>Example: Municipality budgets for raising Electricity revenue to the value of R 10 000 000. The municipality also projects for a 90% collection rate based on historic trends and measures put in place to enhance debt recovery.</a:t>
            </a:r>
          </a:p>
          <a:p>
            <a:pPr marL="0" lvl="0" indent="0" eaLnBrk="0" fontAlgn="base" hangingPunct="0">
              <a:spcBef>
                <a:spcPct val="0"/>
              </a:spcBef>
              <a:spcAft>
                <a:spcPct val="0"/>
              </a:spcAft>
              <a:buNone/>
            </a:pPr>
            <a:endParaRPr lang="en-US" altLang="en-US" sz="2400" b="1" dirty="0" smtClean="0"/>
          </a:p>
          <a:p>
            <a:pPr marL="0" lvl="0" indent="0" eaLnBrk="0" fontAlgn="base" hangingPunct="0">
              <a:spcBef>
                <a:spcPct val="0"/>
              </a:spcBef>
              <a:spcAft>
                <a:spcPct val="0"/>
              </a:spcAft>
              <a:buNone/>
            </a:pPr>
            <a:endParaRPr lang="en-US" altLang="en-US" sz="2400" b="1" dirty="0"/>
          </a:p>
          <a:p>
            <a:pPr marL="0" indent="0">
              <a:buNone/>
            </a:pPr>
            <a:endParaRPr lang="en-ZA" dirty="0"/>
          </a:p>
          <a:p>
            <a:pPr marL="0" indent="0">
              <a:buNone/>
            </a:pPr>
            <a:endParaRPr lang="en-ZA" dirty="0"/>
          </a:p>
          <a:p>
            <a:endParaRPr lang="en-ZA" dirty="0"/>
          </a:p>
          <a:p>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smtClean="0">
                <a:solidFill>
                  <a:schemeClr val="bg1"/>
                </a:solidFill>
              </a:rPr>
              <a:t>Balance Sheet Budgeting</a:t>
            </a:r>
            <a:endParaRPr lang="en-US" sz="4000" b="1" dirty="0">
              <a:solidFill>
                <a:schemeClr val="bg1"/>
              </a:solidFill>
            </a:endParaRPr>
          </a:p>
        </p:txBody>
      </p:sp>
    </p:spTree>
    <p:extLst>
      <p:ext uri="{BB962C8B-B14F-4D97-AF65-F5344CB8AC3E}">
        <p14:creationId xmlns:p14="http://schemas.microsoft.com/office/powerpoint/2010/main" val="40444604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80728"/>
            <a:ext cx="8551787" cy="5616624"/>
          </a:xfrm>
        </p:spPr>
        <p:txBody>
          <a:bodyPr>
            <a:normAutofit/>
          </a:bodyPr>
          <a:lstStyle/>
          <a:p>
            <a:pPr marL="0" lvl="0" indent="0" eaLnBrk="0" fontAlgn="base" hangingPunct="0">
              <a:spcBef>
                <a:spcPct val="0"/>
              </a:spcBef>
              <a:spcAft>
                <a:spcPct val="0"/>
              </a:spcAft>
              <a:buNone/>
            </a:pPr>
            <a:r>
              <a:rPr lang="en-US" altLang="en-US" sz="1800" b="1" dirty="0" smtClean="0"/>
              <a:t>Example:</a:t>
            </a:r>
            <a:endParaRPr lang="en-ZA" dirty="0"/>
          </a:p>
          <a:p>
            <a:pPr marL="0" indent="0">
              <a:buNone/>
            </a:pPr>
            <a:endParaRPr lang="en-ZA" dirty="0"/>
          </a:p>
          <a:p>
            <a:endParaRPr lang="en-ZA" dirty="0"/>
          </a:p>
          <a:p>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smtClean="0">
                <a:solidFill>
                  <a:schemeClr val="bg1"/>
                </a:solidFill>
              </a:rPr>
              <a:t>Balance Sheet Budgeting</a:t>
            </a:r>
            <a:endParaRPr lang="en-US" sz="40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980728"/>
            <a:ext cx="8864600" cy="545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4638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80728"/>
            <a:ext cx="8551787" cy="5616624"/>
          </a:xfrm>
        </p:spPr>
        <p:txBody>
          <a:bodyPr>
            <a:normAutofit/>
          </a:bodyPr>
          <a:lstStyle/>
          <a:p>
            <a:pPr marL="0" lvl="0" indent="0" eaLnBrk="0" fontAlgn="base" hangingPunct="0">
              <a:spcBef>
                <a:spcPct val="0"/>
              </a:spcBef>
              <a:spcAft>
                <a:spcPct val="0"/>
              </a:spcAft>
              <a:buNone/>
            </a:pPr>
            <a:r>
              <a:rPr lang="en-US" altLang="en-US" sz="1800" b="1" dirty="0" smtClean="0"/>
              <a:t>Example:</a:t>
            </a:r>
            <a:endParaRPr lang="en-ZA" dirty="0"/>
          </a:p>
          <a:p>
            <a:pPr marL="0" indent="0">
              <a:buNone/>
            </a:pPr>
            <a:endParaRPr lang="en-ZA" dirty="0"/>
          </a:p>
          <a:p>
            <a:endParaRPr lang="en-ZA" dirty="0"/>
          </a:p>
          <a:p>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smtClean="0">
                <a:solidFill>
                  <a:schemeClr val="bg1"/>
                </a:solidFill>
              </a:rPr>
              <a:t>Balance Sheet Budgeting</a:t>
            </a:r>
            <a:endParaRPr lang="en-US" sz="4000" b="1"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75" y="980728"/>
            <a:ext cx="88646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0143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86494" y="369957"/>
            <a:ext cx="6571031" cy="646331"/>
          </a:xfrm>
          <a:prstGeom prst="rect">
            <a:avLst/>
          </a:prstGeom>
          <a:noFill/>
        </p:spPr>
        <p:txBody>
          <a:bodyPr wrap="none" rtlCol="0">
            <a:spAutoFit/>
          </a:bodyPr>
          <a:lstStyle/>
          <a:p>
            <a:pPr algn="ctr"/>
            <a:r>
              <a:rPr lang="en-ZA" sz="3600" b="1" dirty="0">
                <a:solidFill>
                  <a:schemeClr val="bg1"/>
                </a:solidFill>
              </a:rPr>
              <a:t>MBRR and segments Linking</a:t>
            </a:r>
            <a:endParaRPr lang="en-US" sz="3600"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6807807"/>
              </p:ext>
            </p:extLst>
          </p:nvPr>
        </p:nvGraphicFramePr>
        <p:xfrm>
          <a:off x="190500" y="1772816"/>
          <a:ext cx="87630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54334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80728"/>
            <a:ext cx="8551787" cy="5616624"/>
          </a:xfrm>
        </p:spPr>
        <p:txBody>
          <a:bodyPr>
            <a:normAutofit/>
          </a:bodyPr>
          <a:lstStyle/>
          <a:p>
            <a:pPr marL="0" lvl="0" indent="0" eaLnBrk="0" fontAlgn="base" hangingPunct="0">
              <a:spcBef>
                <a:spcPct val="0"/>
              </a:spcBef>
              <a:spcAft>
                <a:spcPct val="0"/>
              </a:spcAft>
              <a:buNone/>
            </a:pPr>
            <a:endParaRPr lang="en-US" altLang="en-US" sz="1800" b="1" dirty="0" smtClean="0"/>
          </a:p>
          <a:p>
            <a:pPr marL="0" lvl="0" indent="0" eaLnBrk="0" fontAlgn="base" hangingPunct="0">
              <a:spcBef>
                <a:spcPct val="0"/>
              </a:spcBef>
              <a:spcAft>
                <a:spcPct val="0"/>
              </a:spcAft>
              <a:buNone/>
            </a:pPr>
            <a:r>
              <a:rPr lang="en-US" altLang="en-US" sz="2400" b="1" dirty="0" smtClean="0"/>
              <a:t> Schedules:</a:t>
            </a:r>
          </a:p>
          <a:p>
            <a:pPr marL="0" lvl="0" indent="0" eaLnBrk="0" fontAlgn="base" hangingPunct="0">
              <a:spcBef>
                <a:spcPct val="0"/>
              </a:spcBef>
              <a:spcAft>
                <a:spcPct val="0"/>
              </a:spcAft>
              <a:buNone/>
            </a:pPr>
            <a:endParaRPr lang="en-US" altLang="en-US" sz="2400" b="1" dirty="0"/>
          </a:p>
          <a:p>
            <a:pPr marL="0" lvl="0" indent="0" eaLnBrk="0" fontAlgn="base" hangingPunct="0">
              <a:spcBef>
                <a:spcPct val="0"/>
              </a:spcBef>
              <a:spcAft>
                <a:spcPct val="0"/>
              </a:spcAft>
              <a:buNone/>
            </a:pPr>
            <a:r>
              <a:rPr lang="en-US" altLang="en-US" sz="2400" b="1" dirty="0" smtClean="0"/>
              <a:t>After the completion of the budgeting process, the municipality will be in a position to extract the schedules from the core financial system.</a:t>
            </a:r>
          </a:p>
          <a:p>
            <a:pPr marL="0" lvl="0" indent="0" eaLnBrk="0" fontAlgn="base" hangingPunct="0">
              <a:spcBef>
                <a:spcPct val="0"/>
              </a:spcBef>
              <a:spcAft>
                <a:spcPct val="0"/>
              </a:spcAft>
              <a:buNone/>
            </a:pPr>
            <a:endParaRPr lang="en-US" altLang="en-US" sz="2400" b="1" dirty="0"/>
          </a:p>
          <a:p>
            <a:pPr marL="0" lvl="0" indent="0" eaLnBrk="0" fontAlgn="base" hangingPunct="0">
              <a:spcBef>
                <a:spcPct val="0"/>
              </a:spcBef>
              <a:spcAft>
                <a:spcPct val="0"/>
              </a:spcAft>
              <a:buNone/>
            </a:pPr>
            <a:r>
              <a:rPr lang="en-US" altLang="en-US" sz="2400" b="1" dirty="0" smtClean="0"/>
              <a:t>These schedules can be tabled with council as the draft budget .</a:t>
            </a:r>
          </a:p>
          <a:p>
            <a:pPr marL="0" lvl="0" indent="0" eaLnBrk="0" fontAlgn="base" hangingPunct="0">
              <a:spcBef>
                <a:spcPct val="0"/>
              </a:spcBef>
              <a:spcAft>
                <a:spcPct val="0"/>
              </a:spcAft>
              <a:buNone/>
            </a:pPr>
            <a:endParaRPr lang="en-US" altLang="en-US" sz="2400" b="1" dirty="0"/>
          </a:p>
          <a:p>
            <a:pPr marL="0" lvl="0" indent="0" eaLnBrk="0" fontAlgn="base" hangingPunct="0">
              <a:spcBef>
                <a:spcPct val="0"/>
              </a:spcBef>
              <a:spcAft>
                <a:spcPct val="0"/>
              </a:spcAft>
              <a:buNone/>
            </a:pPr>
            <a:r>
              <a:rPr lang="en-US" altLang="en-US" sz="2400" b="1" dirty="0" smtClean="0"/>
              <a:t>The municipality must thereafter submit their budget </a:t>
            </a:r>
            <a:r>
              <a:rPr lang="en-US" altLang="en-US" sz="2400" b="1" dirty="0" err="1" smtClean="0"/>
              <a:t>datastring</a:t>
            </a:r>
            <a:r>
              <a:rPr lang="en-US" altLang="en-US" sz="2400" b="1" dirty="0"/>
              <a:t> </a:t>
            </a:r>
            <a:r>
              <a:rPr lang="en-US" altLang="en-US" sz="2400" b="1" dirty="0" smtClean="0"/>
              <a:t>to National Treasury using the </a:t>
            </a:r>
            <a:r>
              <a:rPr lang="en-US" altLang="en-US" sz="2400" b="1" dirty="0" err="1" smtClean="0"/>
              <a:t>Lgportal</a:t>
            </a:r>
            <a:r>
              <a:rPr lang="en-US" altLang="en-US" sz="2400" b="1" dirty="0" smtClean="0"/>
              <a:t>.</a:t>
            </a:r>
            <a:endParaRPr lang="en-US" altLang="en-US" sz="2400" b="1" dirty="0" smtClean="0"/>
          </a:p>
          <a:p>
            <a:pPr marL="0" lvl="0" indent="0" eaLnBrk="0" fontAlgn="base" hangingPunct="0">
              <a:spcBef>
                <a:spcPct val="0"/>
              </a:spcBef>
              <a:spcAft>
                <a:spcPct val="0"/>
              </a:spcAft>
              <a:buNone/>
            </a:pPr>
            <a:endParaRPr lang="en-US" altLang="en-US" sz="2400" b="1" dirty="0" smtClean="0"/>
          </a:p>
          <a:p>
            <a:pPr marL="0" lvl="0" indent="0" eaLnBrk="0" fontAlgn="base" hangingPunct="0">
              <a:spcBef>
                <a:spcPct val="0"/>
              </a:spcBef>
              <a:spcAft>
                <a:spcPct val="0"/>
              </a:spcAft>
              <a:buNone/>
            </a:pPr>
            <a:endParaRPr lang="en-US" altLang="en-US" sz="2400" b="1" dirty="0"/>
          </a:p>
          <a:p>
            <a:pPr marL="0" indent="0">
              <a:buNone/>
            </a:pPr>
            <a:endParaRPr lang="en-ZA" dirty="0"/>
          </a:p>
          <a:p>
            <a:pPr marL="0" indent="0">
              <a:buNone/>
            </a:pPr>
            <a:endParaRPr lang="en-ZA" dirty="0"/>
          </a:p>
          <a:p>
            <a:endParaRPr lang="en-ZA" dirty="0"/>
          </a:p>
          <a:p>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smtClean="0">
                <a:solidFill>
                  <a:srgbClr val="FFFFFF"/>
                </a:solidFill>
              </a:rPr>
              <a:t>Budgeting</a:t>
            </a:r>
            <a:endParaRPr lang="en-US" sz="4000" b="1" dirty="0">
              <a:solidFill>
                <a:srgbClr val="FFFFFF"/>
              </a:solidFill>
            </a:endParaRPr>
          </a:p>
        </p:txBody>
      </p:sp>
    </p:spTree>
    <p:extLst>
      <p:ext uri="{BB962C8B-B14F-4D97-AF65-F5344CB8AC3E}">
        <p14:creationId xmlns:p14="http://schemas.microsoft.com/office/powerpoint/2010/main" val="6529993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 y="0"/>
            <a:ext cx="9140146" cy="1067336"/>
          </a:xfrm>
        </p:spPr>
        <p:txBody>
          <a:bodyPr/>
          <a:lstStyle/>
          <a:p>
            <a:r>
              <a:rPr lang="en-US" sz="2800" dirty="0"/>
              <a:t>Legislative framework that enable financial management  </a:t>
            </a:r>
            <a:endParaRPr lang="en-ZA" sz="1800" i="1" dirty="0"/>
          </a:p>
        </p:txBody>
      </p:sp>
      <p:sp>
        <p:nvSpPr>
          <p:cNvPr id="6" name="TextBox 5"/>
          <p:cNvSpPr txBox="1"/>
          <p:nvPr/>
        </p:nvSpPr>
        <p:spPr>
          <a:xfrm>
            <a:off x="-3854" y="1113781"/>
            <a:ext cx="9144000" cy="5970865"/>
          </a:xfrm>
          <a:prstGeom prst="rect">
            <a:avLst/>
          </a:prstGeom>
          <a:noFill/>
        </p:spPr>
        <p:txBody>
          <a:bodyPr wrap="square" rtlCol="0">
            <a:spAutoFit/>
          </a:bodyPr>
          <a:lstStyle/>
          <a:p>
            <a:pPr fontAlgn="auto">
              <a:spcBef>
                <a:spcPts val="0"/>
              </a:spcBef>
              <a:spcAft>
                <a:spcPts val="0"/>
              </a:spcAft>
            </a:pPr>
            <a:r>
              <a:rPr lang="en-US" b="1" dirty="0">
                <a:solidFill>
                  <a:srgbClr val="000000"/>
                </a:solidFill>
                <a:latin typeface="+mn-lt"/>
              </a:rPr>
              <a:t>Municipal Systems Act, 2000</a:t>
            </a:r>
            <a:endParaRPr lang="en-ZA" b="1" dirty="0">
              <a:solidFill>
                <a:srgbClr val="000000"/>
              </a:solidFill>
              <a:latin typeface="+mn-lt"/>
            </a:endParaRPr>
          </a:p>
          <a:p>
            <a:pPr fontAlgn="auto">
              <a:spcBef>
                <a:spcPts val="0"/>
              </a:spcBef>
              <a:spcAft>
                <a:spcPts val="0"/>
              </a:spcAft>
            </a:pPr>
            <a:r>
              <a:rPr lang="en-ZA" b="1" dirty="0">
                <a:solidFill>
                  <a:srgbClr val="000000"/>
                </a:solidFill>
                <a:latin typeface="+mn-lt"/>
              </a:rPr>
              <a:t>“Adoption of integrated development plans</a:t>
            </a:r>
          </a:p>
          <a:p>
            <a:pPr fontAlgn="auto">
              <a:spcBef>
                <a:spcPts val="0"/>
              </a:spcBef>
              <a:spcAft>
                <a:spcPts val="0"/>
              </a:spcAft>
            </a:pPr>
            <a:r>
              <a:rPr lang="en-ZA" dirty="0">
                <a:solidFill>
                  <a:srgbClr val="000000"/>
                </a:solidFill>
                <a:latin typeface="+mn-lt"/>
              </a:rPr>
              <a:t>25. (1) Each municipal council must, within a prescribed period after the start of its elected term, adopt a single, inclusive and strategic plan for the development of the municipality which:</a:t>
            </a:r>
          </a:p>
          <a:p>
            <a:pPr marL="171450" indent="-171450" fontAlgn="auto">
              <a:spcBef>
                <a:spcPts val="0"/>
              </a:spcBef>
              <a:spcAft>
                <a:spcPts val="0"/>
              </a:spcAft>
              <a:buFontTx/>
              <a:buAutoNum type="alphaLcParenBoth"/>
            </a:pPr>
            <a:r>
              <a:rPr lang="en-ZA" dirty="0">
                <a:solidFill>
                  <a:srgbClr val="000000"/>
                </a:solidFill>
                <a:latin typeface="+mn-lt"/>
              </a:rPr>
              <a:t> links, integrates and co-ordinates plans and takes into account proposals for the development of the municipality; </a:t>
            </a:r>
          </a:p>
          <a:p>
            <a:pPr marL="171450" indent="-171450" fontAlgn="auto">
              <a:spcBef>
                <a:spcPts val="0"/>
              </a:spcBef>
              <a:spcAft>
                <a:spcPts val="0"/>
              </a:spcAft>
              <a:buFontTx/>
              <a:buAutoNum type="alphaLcParenBoth"/>
            </a:pPr>
            <a:r>
              <a:rPr lang="en-ZA" b="1" dirty="0">
                <a:solidFill>
                  <a:srgbClr val="000000"/>
                </a:solidFill>
                <a:latin typeface="+mn-lt"/>
              </a:rPr>
              <a:t> </a:t>
            </a:r>
            <a:r>
              <a:rPr lang="en-ZA" b="1" dirty="0">
                <a:solidFill>
                  <a:srgbClr val="002060"/>
                </a:solidFill>
                <a:latin typeface="+mn-lt"/>
              </a:rPr>
              <a:t>aligns the resources and capacity of the municipality with the implementation of the plan</a:t>
            </a:r>
            <a:r>
              <a:rPr lang="en-ZA" b="1" dirty="0">
                <a:solidFill>
                  <a:srgbClr val="000000"/>
                </a:solidFill>
                <a:latin typeface="+mn-lt"/>
              </a:rPr>
              <a:t>; </a:t>
            </a:r>
          </a:p>
          <a:p>
            <a:pPr marL="171450" indent="-171450" fontAlgn="auto">
              <a:spcBef>
                <a:spcPts val="0"/>
              </a:spcBef>
              <a:spcAft>
                <a:spcPts val="0"/>
              </a:spcAft>
              <a:buFontTx/>
              <a:buAutoNum type="alphaLcParenBoth"/>
            </a:pPr>
            <a:r>
              <a:rPr lang="en-ZA" dirty="0">
                <a:solidFill>
                  <a:srgbClr val="000000"/>
                </a:solidFill>
                <a:latin typeface="+mn-lt"/>
              </a:rPr>
              <a:t> </a:t>
            </a:r>
            <a:r>
              <a:rPr lang="en-ZA" dirty="0">
                <a:solidFill>
                  <a:srgbClr val="002060"/>
                </a:solidFill>
                <a:latin typeface="+mn-lt"/>
              </a:rPr>
              <a:t>forms the </a:t>
            </a:r>
            <a:r>
              <a:rPr lang="en-ZA" dirty="0">
                <a:solidFill>
                  <a:srgbClr val="000000"/>
                </a:solidFill>
                <a:latin typeface="+mn-lt"/>
              </a:rPr>
              <a:t>policy framework and general </a:t>
            </a:r>
            <a:r>
              <a:rPr lang="en-ZA" b="1" dirty="0">
                <a:solidFill>
                  <a:srgbClr val="002060"/>
                </a:solidFill>
                <a:latin typeface="+mn-lt"/>
              </a:rPr>
              <a:t>basis on which annual budgets must be based</a:t>
            </a:r>
            <a:r>
              <a:rPr lang="en-ZA" dirty="0">
                <a:solidFill>
                  <a:srgbClr val="000000"/>
                </a:solidFill>
                <a:latin typeface="+mn-lt"/>
              </a:rPr>
              <a:t>;”</a:t>
            </a:r>
          </a:p>
          <a:p>
            <a:pPr fontAlgn="auto">
              <a:spcBef>
                <a:spcPts val="0"/>
              </a:spcBef>
              <a:spcAft>
                <a:spcPts val="0"/>
              </a:spcAft>
            </a:pPr>
            <a:endParaRPr lang="en-ZA" dirty="0">
              <a:solidFill>
                <a:srgbClr val="000000"/>
              </a:solidFill>
              <a:latin typeface="+mn-lt"/>
            </a:endParaRPr>
          </a:p>
          <a:p>
            <a:pPr fontAlgn="auto">
              <a:spcBef>
                <a:spcPts val="0"/>
              </a:spcBef>
              <a:spcAft>
                <a:spcPts val="0"/>
              </a:spcAft>
            </a:pPr>
            <a:r>
              <a:rPr lang="en-US" b="1" dirty="0">
                <a:solidFill>
                  <a:srgbClr val="000000"/>
                </a:solidFill>
              </a:rPr>
              <a:t>MFMA, 2003</a:t>
            </a:r>
            <a:endParaRPr lang="en-ZA" b="1" dirty="0">
              <a:solidFill>
                <a:srgbClr val="000000"/>
              </a:solidFill>
            </a:endParaRPr>
          </a:p>
          <a:p>
            <a:pPr fontAlgn="auto">
              <a:spcBef>
                <a:spcPts val="0"/>
              </a:spcBef>
              <a:spcAft>
                <a:spcPts val="0"/>
              </a:spcAft>
            </a:pPr>
            <a:r>
              <a:rPr lang="en-ZA" b="1" dirty="0">
                <a:solidFill>
                  <a:srgbClr val="000000"/>
                </a:solidFill>
              </a:rPr>
              <a:t>“Budget preparation process</a:t>
            </a:r>
          </a:p>
          <a:p>
            <a:pPr fontAlgn="auto">
              <a:spcBef>
                <a:spcPts val="0"/>
              </a:spcBef>
              <a:spcAft>
                <a:spcPts val="0"/>
              </a:spcAft>
            </a:pPr>
            <a:r>
              <a:rPr lang="en-ZA" dirty="0">
                <a:solidFill>
                  <a:srgbClr val="000000"/>
                </a:solidFill>
              </a:rPr>
              <a:t>21. (1) The mayor of a municipality must – (a) co-ordinate the processes for preparing the annual budget and for reviewing the municipality’s integrated development plan and budget-related policies to ensure that the tabled </a:t>
            </a:r>
            <a:r>
              <a:rPr lang="en-ZA" b="1" dirty="0">
                <a:solidFill>
                  <a:srgbClr val="002060"/>
                </a:solidFill>
              </a:rPr>
              <a:t>budget</a:t>
            </a:r>
            <a:r>
              <a:rPr lang="en-ZA" dirty="0">
                <a:solidFill>
                  <a:srgbClr val="000000"/>
                </a:solidFill>
              </a:rPr>
              <a:t> </a:t>
            </a:r>
            <a:r>
              <a:rPr lang="en-ZA" b="1" dirty="0">
                <a:solidFill>
                  <a:srgbClr val="002060"/>
                </a:solidFill>
              </a:rPr>
              <a:t>and</a:t>
            </a:r>
            <a:r>
              <a:rPr lang="en-ZA" dirty="0">
                <a:solidFill>
                  <a:srgbClr val="000000"/>
                </a:solidFill>
              </a:rPr>
              <a:t> any revisions of the </a:t>
            </a:r>
            <a:r>
              <a:rPr lang="en-ZA" b="1" dirty="0">
                <a:solidFill>
                  <a:srgbClr val="002060"/>
                </a:solidFill>
              </a:rPr>
              <a:t>integrated development plan</a:t>
            </a:r>
            <a:r>
              <a:rPr lang="en-ZA" dirty="0">
                <a:solidFill>
                  <a:srgbClr val="000000"/>
                </a:solidFill>
              </a:rPr>
              <a:t> and budget-related policies </a:t>
            </a:r>
            <a:r>
              <a:rPr lang="en-ZA" b="1" dirty="0">
                <a:solidFill>
                  <a:srgbClr val="002060"/>
                </a:solidFill>
              </a:rPr>
              <a:t>are mutually consistent and credible</a:t>
            </a:r>
            <a:r>
              <a:rPr lang="en-ZA" b="1" dirty="0">
                <a:solidFill>
                  <a:srgbClr val="000000"/>
                </a:solidFill>
              </a:rPr>
              <a:t>;”</a:t>
            </a:r>
          </a:p>
          <a:p>
            <a:pPr fontAlgn="auto">
              <a:spcBef>
                <a:spcPts val="0"/>
              </a:spcBef>
              <a:spcAft>
                <a:spcPts val="0"/>
              </a:spcAft>
            </a:pPr>
            <a:endParaRPr lang="en-ZA" sz="2000" dirty="0">
              <a:solidFill>
                <a:srgbClr val="000000"/>
              </a:solidFill>
              <a:latin typeface="+mn-lt"/>
            </a:endParaRPr>
          </a:p>
          <a:p>
            <a:pPr fontAlgn="auto">
              <a:spcBef>
                <a:spcPts val="0"/>
              </a:spcBef>
              <a:spcAft>
                <a:spcPts val="0"/>
              </a:spcAft>
            </a:pPr>
            <a:r>
              <a:rPr lang="en-ZA" sz="2000" dirty="0">
                <a:solidFill>
                  <a:srgbClr val="000000"/>
                </a:solidFill>
                <a:latin typeface="+mn-lt"/>
              </a:rPr>
              <a:t>, </a:t>
            </a:r>
          </a:p>
        </p:txBody>
      </p:sp>
      <p:sp>
        <p:nvSpPr>
          <p:cNvPr id="7" name="Slide Number Placeholder 3"/>
          <p:cNvSpPr>
            <a:spLocks noGrp="1"/>
          </p:cNvSpPr>
          <p:nvPr>
            <p:ph type="sldNum" sz="quarter" idx="12"/>
          </p:nvPr>
        </p:nvSpPr>
        <p:spPr>
          <a:xfrm>
            <a:off x="6934200" y="6400800"/>
            <a:ext cx="1905000" cy="457200"/>
          </a:xfrm>
          <a:noFill/>
        </p:spPr>
        <p:txBody>
          <a:bodyPr/>
          <a:lstStyle/>
          <a:p>
            <a:pPr fontAlgn="base">
              <a:spcBef>
                <a:spcPct val="0"/>
              </a:spcBef>
              <a:spcAft>
                <a:spcPct val="0"/>
              </a:spcAft>
            </a:pPr>
            <a:fld id="{34B45F31-A258-4DBB-A561-348220804265}" type="slidenum">
              <a:rPr lang="en-US" smtClean="0">
                <a:latin typeface="Arial Bold" panose="020B0704020202020204" pitchFamily="34" charset="0"/>
                <a:cs typeface="Arial Bold" panose="020B0704020202020204" pitchFamily="34" charset="0"/>
              </a:rPr>
              <a:pPr fontAlgn="base">
                <a:spcBef>
                  <a:spcPct val="0"/>
                </a:spcBef>
                <a:spcAft>
                  <a:spcPct val="0"/>
                </a:spcAft>
              </a:pPr>
              <a:t>2</a:t>
            </a:fld>
            <a:endParaRPr lang="en-US" sz="1400" b="0" dirty="0">
              <a:solidFill>
                <a:srgbClr val="000000"/>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40560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mSCOA</a:t>
            </a:r>
            <a:r>
              <a:rPr lang="en-ZA" dirty="0" smtClean="0"/>
              <a:t> – Data String</a:t>
            </a:r>
            <a:endParaRPr lang="en-ZA" dirty="0"/>
          </a:p>
        </p:txBody>
      </p:sp>
      <p:sp>
        <p:nvSpPr>
          <p:cNvPr id="3" name="Content Placeholder 2"/>
          <p:cNvSpPr>
            <a:spLocks noGrp="1"/>
          </p:cNvSpPr>
          <p:nvPr>
            <p:ph idx="1"/>
          </p:nvPr>
        </p:nvSpPr>
        <p:spPr/>
        <p:txBody>
          <a:bodyPr/>
          <a:lstStyle/>
          <a:p>
            <a:pPr marL="0" indent="0">
              <a:buNone/>
            </a:pPr>
            <a:r>
              <a:rPr lang="en-ZA" sz="3200" b="1" dirty="0" smtClean="0"/>
              <a:t>Important Data String Format </a:t>
            </a:r>
            <a:r>
              <a:rPr lang="en-ZA" sz="3200" b="1" dirty="0" smtClean="0"/>
              <a:t>: The file </a:t>
            </a:r>
            <a:r>
              <a:rPr lang="en-ZA" sz="3200" b="1" dirty="0" smtClean="0">
                <a:solidFill>
                  <a:srgbClr val="FF0000"/>
                </a:solidFill>
              </a:rPr>
              <a:t>MUST</a:t>
            </a:r>
            <a:r>
              <a:rPr lang="en-ZA" sz="3200" b="1" dirty="0" smtClean="0"/>
              <a:t> be a  </a:t>
            </a:r>
            <a:r>
              <a:rPr lang="en-ZA" sz="3200" b="1" dirty="0" smtClean="0">
                <a:solidFill>
                  <a:srgbClr val="FF0000"/>
                </a:solidFill>
              </a:rPr>
              <a:t>.TXT </a:t>
            </a:r>
            <a:r>
              <a:rPr lang="en-ZA" sz="3200" b="1" dirty="0" smtClean="0"/>
              <a:t>file. There is no naming convention for the file.</a:t>
            </a:r>
            <a:endParaRPr lang="en-ZA" sz="2400" b="1" dirty="0"/>
          </a:p>
          <a:p>
            <a:pPr>
              <a:lnSpc>
                <a:spcPct val="150000"/>
              </a:lnSpc>
            </a:pPr>
            <a:r>
              <a:rPr lang="en-ZA" sz="2400" b="1" dirty="0" smtClean="0"/>
              <a:t>No Headings allowed</a:t>
            </a:r>
          </a:p>
          <a:p>
            <a:pPr>
              <a:lnSpc>
                <a:spcPct val="150000"/>
              </a:lnSpc>
            </a:pPr>
            <a:r>
              <a:rPr lang="en-ZA" sz="2400" b="1" dirty="0" smtClean="0"/>
              <a:t>No Decimals allowed</a:t>
            </a:r>
          </a:p>
          <a:p>
            <a:pPr>
              <a:lnSpc>
                <a:spcPct val="150000"/>
              </a:lnSpc>
            </a:pPr>
            <a:r>
              <a:rPr lang="en-ZA" sz="2400" b="1" dirty="0" err="1" smtClean="0"/>
              <a:t>Guids</a:t>
            </a:r>
            <a:r>
              <a:rPr lang="en-ZA" sz="2400" b="1" dirty="0" smtClean="0"/>
              <a:t>: Lower case</a:t>
            </a:r>
          </a:p>
          <a:p>
            <a:pPr>
              <a:lnSpc>
                <a:spcPct val="150000"/>
              </a:lnSpc>
            </a:pPr>
            <a:r>
              <a:rPr lang="en-ZA" sz="2400" b="1" dirty="0" smtClean="0"/>
              <a:t>Period must include</a:t>
            </a:r>
            <a:r>
              <a:rPr lang="en-ZA" sz="2400" b="1" dirty="0"/>
              <a:t>: ITY1 ITY2 TABB TM01 TM02 TM03 TM04 TM05 TM06 TM07 TM08 TM09 TM10 </a:t>
            </a:r>
            <a:r>
              <a:rPr lang="en-ZA" sz="2400" b="1" dirty="0" smtClean="0"/>
              <a:t>TM11 TM12</a:t>
            </a:r>
            <a:endParaRPr lang="en-ZA" sz="24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20</a:t>
            </a:fld>
            <a:endParaRPr lang="en-US" sz="1400" b="0">
              <a:solidFill>
                <a:srgbClr val="000000"/>
              </a:solidFill>
              <a:latin typeface="Arial"/>
            </a:endParaRPr>
          </a:p>
        </p:txBody>
      </p:sp>
    </p:spTree>
    <p:extLst>
      <p:ext uri="{BB962C8B-B14F-4D97-AF65-F5344CB8AC3E}">
        <p14:creationId xmlns:p14="http://schemas.microsoft.com/office/powerpoint/2010/main" val="3488644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28303"/>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a:xfrm>
            <a:off x="-18256" y="2362200"/>
            <a:ext cx="9213850" cy="1279376"/>
          </a:xfrm>
        </p:spPr>
        <p:txBody>
          <a:bodyPr rtlCol="0">
            <a:normAutofit fontScale="90000"/>
          </a:bodyPr>
          <a:lstStyle/>
          <a:p>
            <a:pPr algn="ctr" eaLnBrk="1" fontAlgn="auto" hangingPunct="1">
              <a:spcAft>
                <a:spcPts val="0"/>
              </a:spcAft>
              <a:defRPr/>
            </a:pPr>
            <a:r>
              <a:rPr lang="en-US" sz="3400" dirty="0"/>
              <a:t/>
            </a:r>
            <a:br>
              <a:rPr lang="en-US" sz="3400" dirty="0"/>
            </a:br>
            <a:r>
              <a:rPr lang="en-US" sz="3400" dirty="0"/>
              <a:t/>
            </a:r>
            <a:br>
              <a:rPr lang="en-US" sz="3400" dirty="0"/>
            </a:br>
            <a:r>
              <a:rPr lang="en-US" sz="3400" dirty="0"/>
              <a:t>	</a:t>
            </a:r>
            <a:r>
              <a:rPr lang="en-US" sz="6700" b="1" dirty="0"/>
              <a:t/>
            </a:r>
            <a:br>
              <a:rPr lang="en-US" sz="6700" b="1" dirty="0"/>
            </a:br>
            <a:r>
              <a:rPr lang="en-US" sz="6700" b="1" dirty="0"/>
              <a:t>QUESTIONS?</a:t>
            </a:r>
            <a:r>
              <a:rPr lang="en-US" sz="6000" b="1" dirty="0"/>
              <a:t/>
            </a:r>
            <a:br>
              <a:rPr lang="en-US" sz="6000" b="1" dirty="0"/>
            </a:br>
            <a:r>
              <a:rPr lang="en-US" sz="6000" b="1" dirty="0"/>
              <a:t/>
            </a:r>
            <a:br>
              <a:rPr lang="en-US" sz="6000" b="1" dirty="0"/>
            </a:br>
            <a:endParaRPr lang="en-US" sz="6000" dirty="0"/>
          </a:p>
        </p:txBody>
      </p:sp>
    </p:spTree>
    <p:extLst>
      <p:ext uri="{BB962C8B-B14F-4D97-AF65-F5344CB8AC3E}">
        <p14:creationId xmlns:p14="http://schemas.microsoft.com/office/powerpoint/2010/main" val="588401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76200"/>
            <a:ext cx="8812213" cy="838200"/>
          </a:xfrm>
        </p:spPr>
        <p:txBody>
          <a:bodyPr/>
          <a:lstStyle/>
          <a:p>
            <a:r>
              <a:rPr lang="en-US" altLang="en-US" sz="3600" b="1" smtClean="0">
                <a:latin typeface="Arial" charset="0"/>
                <a:cs typeface="Arial" charset="0"/>
              </a:rPr>
              <a:t>The Integrated Development Plan - IDP</a:t>
            </a:r>
            <a:endParaRPr lang="en-ZA" altLang="en-US" sz="3600" smtClean="0"/>
          </a:p>
        </p:txBody>
      </p:sp>
      <p:sp>
        <p:nvSpPr>
          <p:cNvPr id="17411" name="Content Placeholder 4"/>
          <p:cNvSpPr>
            <a:spLocks noGrp="1"/>
          </p:cNvSpPr>
          <p:nvPr>
            <p:ph idx="1"/>
          </p:nvPr>
        </p:nvSpPr>
        <p:spPr>
          <a:xfrm>
            <a:off x="152400" y="1295400"/>
            <a:ext cx="8812213" cy="4572000"/>
          </a:xfrm>
        </p:spPr>
        <p:txBody>
          <a:bodyPr/>
          <a:lstStyle/>
          <a:p>
            <a:pPr marL="0" indent="0">
              <a:buFontTx/>
              <a:buNone/>
            </a:pPr>
            <a:endParaRPr lang="en-ZA" altLang="en-US" smtClean="0"/>
          </a:p>
          <a:p>
            <a:pPr marL="0" indent="0">
              <a:buFontTx/>
              <a:buNone/>
            </a:pPr>
            <a:endParaRPr lang="en-ZA" altLang="en-US"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20CE5DF-8EA6-4150-BFCF-868BA800022F}" type="slidenum">
              <a:rPr lang="en-US" altLang="en-US" sz="1000" smtClean="0">
                <a:solidFill>
                  <a:srgbClr val="808080"/>
                </a:solidFill>
                <a:latin typeface="Arial Bold Italic" pitchFamily="1" charset="0"/>
                <a:ea typeface="Osaka" pitchFamily="1" charset="-128"/>
              </a:rPr>
              <a:pPr/>
              <a:t>3</a:t>
            </a:fld>
            <a:endParaRPr lang="en-US" altLang="en-US" sz="1400" b="0" smtClean="0">
              <a:solidFill>
                <a:srgbClr val="000000"/>
              </a:solidFill>
              <a:ea typeface="Osaka" pitchFamily="1" charset="-128"/>
            </a:endParaRPr>
          </a:p>
        </p:txBody>
      </p:sp>
      <p:graphicFrame>
        <p:nvGraphicFramePr>
          <p:cNvPr id="2" name="Diagram 1"/>
          <p:cNvGraphicFramePr/>
          <p:nvPr>
            <p:extLst>
              <p:ext uri="{D42A27DB-BD31-4B8C-83A1-F6EECF244321}">
                <p14:modId xmlns:p14="http://schemas.microsoft.com/office/powerpoint/2010/main" val="406681273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710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Five Key Performance </a:t>
            </a:r>
            <a:r>
              <a:rPr lang="en-ZA" dirty="0" smtClean="0"/>
              <a:t>Areas</a:t>
            </a:r>
            <a:endParaRPr lang="en-GB" dirty="0"/>
          </a:p>
        </p:txBody>
      </p:sp>
      <p:sp>
        <p:nvSpPr>
          <p:cNvPr id="3" name="Vertical Text Placeholder 2"/>
          <p:cNvSpPr>
            <a:spLocks noGrp="1"/>
          </p:cNvSpPr>
          <p:nvPr>
            <p:ph type="body" orient="vert"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A69AC7FC-D312-433B-AC2B-CA301B42932C}" type="slidenum">
              <a:rPr lang="en-US" smtClean="0"/>
              <a:pPr>
                <a:defRPr/>
              </a:pPr>
              <a:t>4</a:t>
            </a:fld>
            <a:endParaRPr lang="en-US" sz="1400" b="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1852" t="36218" r="58855" b="27361"/>
          <a:stretch>
            <a:fillRect/>
          </a:stretch>
        </p:blipFill>
        <p:spPr bwMode="auto">
          <a:xfrm>
            <a:off x="228600" y="1205706"/>
            <a:ext cx="8686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48627" y="5989841"/>
            <a:ext cx="8246745" cy="369332"/>
          </a:xfrm>
          <a:prstGeom prst="rect">
            <a:avLst/>
          </a:prstGeom>
          <a:noFill/>
        </p:spPr>
        <p:txBody>
          <a:bodyPr wrap="none" rtlCol="0">
            <a:spAutoFit/>
          </a:bodyPr>
          <a:lstStyle/>
          <a:p>
            <a:r>
              <a:rPr lang="en-ZA" dirty="0" smtClean="0">
                <a:solidFill>
                  <a:srgbClr val="FF0000"/>
                </a:solidFill>
              </a:rPr>
              <a:t>Metros &amp; Secondary  Cities -  also  participate in a KPA for spatial development</a:t>
            </a:r>
            <a:endParaRPr lang="en-ZA" dirty="0">
              <a:solidFill>
                <a:srgbClr val="FF0000"/>
              </a:solidFill>
            </a:endParaRPr>
          </a:p>
        </p:txBody>
      </p:sp>
    </p:spTree>
    <p:extLst>
      <p:ext uri="{BB962C8B-B14F-4D97-AF65-F5344CB8AC3E}">
        <p14:creationId xmlns:p14="http://schemas.microsoft.com/office/powerpoint/2010/main" val="6578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4029076"/>
          </a:xfrm>
        </p:spPr>
        <p:txBody>
          <a:bodyPr>
            <a:normAutofit fontScale="92500" lnSpcReduction="20000"/>
          </a:bodyPr>
          <a:lstStyle/>
          <a:p>
            <a:pPr marL="0" lvl="0" indent="0" eaLnBrk="0" fontAlgn="base" hangingPunct="0">
              <a:spcBef>
                <a:spcPct val="0"/>
              </a:spcBef>
              <a:spcAft>
                <a:spcPct val="0"/>
              </a:spcAft>
              <a:buNone/>
            </a:pPr>
            <a:r>
              <a:rPr lang="en-US" altLang="en-US" sz="2800" b="1" dirty="0"/>
              <a:t>One of the approaches entails </a:t>
            </a:r>
            <a:r>
              <a:rPr lang="en-US" altLang="en-US" sz="2800" b="1" dirty="0" err="1" smtClean="0"/>
              <a:t>utilising</a:t>
            </a:r>
            <a:r>
              <a:rPr lang="en-US" altLang="en-US" sz="2800" b="1" dirty="0" smtClean="0"/>
              <a:t> </a:t>
            </a:r>
            <a:r>
              <a:rPr lang="en-US" altLang="en-US" sz="2800" b="1" dirty="0"/>
              <a:t>the following source documents to identify projects:</a:t>
            </a:r>
          </a:p>
          <a:p>
            <a:pPr marL="0" lvl="0" indent="0" eaLnBrk="0" fontAlgn="base" hangingPunct="0">
              <a:spcBef>
                <a:spcPct val="0"/>
              </a:spcBef>
              <a:spcAft>
                <a:spcPct val="0"/>
              </a:spcAft>
              <a:buNone/>
            </a:pPr>
            <a:endParaRPr lang="en-US" sz="2800" b="1" dirty="0"/>
          </a:p>
          <a:p>
            <a:pPr>
              <a:spcBef>
                <a:spcPct val="0"/>
              </a:spcBef>
            </a:pPr>
            <a:r>
              <a:rPr lang="en-US" sz="2800" b="1" dirty="0"/>
              <a:t>IDP – </a:t>
            </a:r>
            <a:r>
              <a:rPr lang="en-US" sz="2800" dirty="0"/>
              <a:t>Already lists Capital and some operational projects</a:t>
            </a:r>
          </a:p>
          <a:p>
            <a:pPr>
              <a:spcBef>
                <a:spcPct val="0"/>
              </a:spcBef>
            </a:pPr>
            <a:r>
              <a:rPr lang="en-US" sz="2800" b="1" dirty="0"/>
              <a:t>TB – </a:t>
            </a:r>
            <a:r>
              <a:rPr lang="en-US" sz="2800" dirty="0"/>
              <a:t>Historically some </a:t>
            </a:r>
            <a:r>
              <a:rPr lang="en-US" sz="2800" dirty="0" smtClean="0"/>
              <a:t>projects </a:t>
            </a:r>
            <a:r>
              <a:rPr lang="en-US" sz="2800" dirty="0"/>
              <a:t>on the TB were </a:t>
            </a:r>
            <a:r>
              <a:rPr lang="en-US" sz="2800" dirty="0" smtClean="0"/>
              <a:t>transacted as items</a:t>
            </a:r>
          </a:p>
          <a:p>
            <a:pPr>
              <a:spcBef>
                <a:spcPct val="0"/>
              </a:spcBef>
            </a:pPr>
            <a:r>
              <a:rPr lang="en-US" sz="2800" b="1" dirty="0" smtClean="0"/>
              <a:t>Budget </a:t>
            </a:r>
            <a:r>
              <a:rPr lang="en-US" sz="2800" b="1" dirty="0"/>
              <a:t>– </a:t>
            </a:r>
            <a:r>
              <a:rPr lang="en-US" sz="2800" dirty="0"/>
              <a:t>Will give an indication of any additional projects not included in the projects list. SA 36 will list the projects planned for </a:t>
            </a:r>
            <a:r>
              <a:rPr lang="en-US" sz="2800" dirty="0" smtClean="0"/>
              <a:t>3 yrs</a:t>
            </a:r>
            <a:r>
              <a:rPr lang="en-US" sz="2800" dirty="0" smtClean="0"/>
              <a:t>.</a:t>
            </a:r>
            <a:endParaRPr lang="en-US" sz="2800" dirty="0" smtClean="0"/>
          </a:p>
          <a:p>
            <a:pPr marL="0" lvl="0" indent="0" eaLnBrk="0" fontAlgn="base" hangingPunct="0">
              <a:spcBef>
                <a:spcPct val="0"/>
              </a:spcBef>
              <a:spcAft>
                <a:spcPct val="0"/>
              </a:spcAft>
              <a:buNone/>
            </a:pPr>
            <a:endParaRPr lang="en-US" sz="2800" dirty="0" smtClean="0"/>
          </a:p>
          <a:p>
            <a:pPr marL="0" lvl="0" indent="0" algn="ctr" eaLnBrk="0" fontAlgn="base" hangingPunct="0">
              <a:spcBef>
                <a:spcPct val="0"/>
              </a:spcBef>
              <a:spcAft>
                <a:spcPct val="0"/>
              </a:spcAft>
              <a:buNone/>
            </a:pPr>
            <a:r>
              <a:rPr lang="en-US" sz="2800" dirty="0" smtClean="0">
                <a:solidFill>
                  <a:srgbClr val="FF0000"/>
                </a:solidFill>
              </a:rPr>
              <a:t>All Expenditure must be included in the IDP</a:t>
            </a:r>
            <a:endParaRPr lang="en-US" sz="2800" dirty="0">
              <a:solidFill>
                <a:srgbClr val="FF0000"/>
              </a:solidFill>
            </a:endParaRPr>
          </a:p>
          <a:p>
            <a:pPr marL="0" lvl="0" indent="0" eaLnBrk="0" fontAlgn="base" hangingPunct="0">
              <a:spcBef>
                <a:spcPct val="0"/>
              </a:spcBef>
              <a:spcAft>
                <a:spcPct val="0"/>
              </a:spcAft>
              <a:buNone/>
            </a:pPr>
            <a:endParaRPr lang="en-ZA" dirty="0"/>
          </a:p>
          <a:p>
            <a:endParaRPr lang="en-US" sz="3000" dirty="0"/>
          </a:p>
          <a:p>
            <a:endParaRPr lang="en-US" sz="4400"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a:solidFill>
                  <a:schemeClr val="bg1"/>
                </a:solidFill>
              </a:rPr>
              <a:t>UNPACKING THE IDP</a:t>
            </a:r>
          </a:p>
        </p:txBody>
      </p:sp>
    </p:spTree>
    <p:extLst>
      <p:ext uri="{BB962C8B-B14F-4D97-AF65-F5344CB8AC3E}">
        <p14:creationId xmlns:p14="http://schemas.microsoft.com/office/powerpoint/2010/main" val="21453682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4029076"/>
          </a:xfrm>
        </p:spPr>
        <p:txBody>
          <a:bodyPr>
            <a:normAutofit/>
          </a:bodyPr>
          <a:lstStyle/>
          <a:p>
            <a:pPr marL="0" lvl="0" indent="0" eaLnBrk="0" fontAlgn="base" hangingPunct="0">
              <a:spcBef>
                <a:spcPct val="0"/>
              </a:spcBef>
              <a:spcAft>
                <a:spcPct val="0"/>
              </a:spcAft>
              <a:buNone/>
            </a:pPr>
            <a:r>
              <a:rPr lang="en-US" altLang="en-US" sz="2800" b="1" dirty="0" smtClean="0"/>
              <a:t>An abridged extract of an IDP</a:t>
            </a:r>
            <a:endParaRPr lang="en-ZA" dirty="0"/>
          </a:p>
          <a:p>
            <a:endParaRPr lang="en-US" sz="3000" dirty="0"/>
          </a:p>
          <a:p>
            <a:endParaRPr lang="en-US" sz="4400"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a:solidFill>
                  <a:schemeClr val="bg1"/>
                </a:solidFill>
              </a:rPr>
              <a:t>UNPACKING THE IDP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348880"/>
            <a:ext cx="727280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6716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4029076"/>
          </a:xfrm>
        </p:spPr>
        <p:txBody>
          <a:bodyPr>
            <a:normAutofit/>
          </a:bodyPr>
          <a:lstStyle/>
          <a:p>
            <a:pPr marL="0" lvl="0" indent="0" eaLnBrk="0" fontAlgn="base" hangingPunct="0">
              <a:spcBef>
                <a:spcPct val="0"/>
              </a:spcBef>
              <a:spcAft>
                <a:spcPct val="0"/>
              </a:spcAft>
              <a:buNone/>
            </a:pPr>
            <a:r>
              <a:rPr lang="en-US" altLang="en-US" sz="2800" b="1" dirty="0" smtClean="0"/>
              <a:t>Conversion to Segments</a:t>
            </a:r>
            <a:endParaRPr lang="en-ZA" dirty="0"/>
          </a:p>
          <a:p>
            <a:pPr marL="0" indent="0">
              <a:buNone/>
            </a:pPr>
            <a:endParaRPr lang="en-US" sz="2400" dirty="0" smtClean="0"/>
          </a:p>
          <a:p>
            <a:pPr marL="0" indent="0">
              <a:buNone/>
            </a:pPr>
            <a:r>
              <a:rPr lang="en-US" dirty="0" smtClean="0"/>
              <a:t>Project Segment- </a:t>
            </a:r>
            <a:r>
              <a:rPr lang="en-ZA" dirty="0"/>
              <a:t>Capital: Infrastructure: New: Roads Infrastructure: Roads: </a:t>
            </a:r>
            <a:r>
              <a:rPr lang="en-ZA" dirty="0" smtClean="0">
                <a:solidFill>
                  <a:srgbClr val="FF0000"/>
                </a:solidFill>
              </a:rPr>
              <a:t>Ward 6 – Roads</a:t>
            </a:r>
          </a:p>
          <a:p>
            <a:pPr marL="0" indent="0">
              <a:buNone/>
            </a:pPr>
            <a:endParaRPr lang="en-ZA" dirty="0"/>
          </a:p>
          <a:p>
            <a:pPr marL="0" indent="0">
              <a:buNone/>
            </a:pPr>
            <a:r>
              <a:rPr lang="en-ZA" dirty="0"/>
              <a:t>Function Segment - Function: Road Transport: Core Function: </a:t>
            </a:r>
            <a:r>
              <a:rPr lang="en-ZA" dirty="0" smtClean="0"/>
              <a:t>Roads</a:t>
            </a:r>
          </a:p>
          <a:p>
            <a:pPr marL="0" indent="0">
              <a:buNone/>
            </a:pPr>
            <a:endParaRPr lang="en-ZA" dirty="0"/>
          </a:p>
          <a:p>
            <a:pPr marL="0" indent="0">
              <a:buNone/>
            </a:pPr>
            <a:r>
              <a:rPr lang="en-ZA" dirty="0" smtClean="0"/>
              <a:t>Regional Segment </a:t>
            </a:r>
            <a:r>
              <a:rPr lang="en-ZA" dirty="0"/>
              <a:t>-  Regional: Regional Identifier: Local Government by Province: Western Cape: District Municipalities: DC01 West Coast: Municipalities: WC014 </a:t>
            </a:r>
            <a:r>
              <a:rPr lang="en-ZA" dirty="0" err="1"/>
              <a:t>Saldanha</a:t>
            </a:r>
            <a:r>
              <a:rPr lang="en-ZA" dirty="0"/>
              <a:t> Bay: Ward: Ward 6 </a:t>
            </a:r>
            <a:r>
              <a:rPr lang="en-ZA" dirty="0" err="1"/>
              <a:t>Langebaan</a:t>
            </a:r>
            <a:r>
              <a:rPr lang="en-ZA" dirty="0"/>
              <a:t>/Farms</a:t>
            </a:r>
          </a:p>
          <a:p>
            <a:pPr marL="0" indent="0">
              <a:buNone/>
            </a:pPr>
            <a:endParaRPr lang="en-ZA" dirty="0"/>
          </a:p>
          <a:p>
            <a:pPr marL="0" indent="0">
              <a:buNone/>
            </a:pPr>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a:solidFill>
                  <a:schemeClr val="bg1"/>
                </a:solidFill>
              </a:rPr>
              <a:t>UNPACKING THE IDP</a:t>
            </a:r>
          </a:p>
        </p:txBody>
      </p:sp>
    </p:spTree>
    <p:extLst>
      <p:ext uri="{BB962C8B-B14F-4D97-AF65-F5344CB8AC3E}">
        <p14:creationId xmlns:p14="http://schemas.microsoft.com/office/powerpoint/2010/main" val="15110412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4029076"/>
          </a:xfrm>
        </p:spPr>
        <p:txBody>
          <a:bodyPr>
            <a:normAutofit/>
          </a:bodyPr>
          <a:lstStyle/>
          <a:p>
            <a:pPr marL="0" lvl="0" indent="0" eaLnBrk="0" fontAlgn="base" hangingPunct="0">
              <a:spcBef>
                <a:spcPct val="0"/>
              </a:spcBef>
              <a:spcAft>
                <a:spcPct val="0"/>
              </a:spcAft>
              <a:buNone/>
            </a:pPr>
            <a:r>
              <a:rPr lang="en-US" altLang="en-US" sz="2800" b="1" dirty="0" smtClean="0"/>
              <a:t>Linking of IDP to Budget</a:t>
            </a:r>
          </a:p>
          <a:p>
            <a:pPr marL="0" lvl="0" indent="0" eaLnBrk="0" fontAlgn="base" hangingPunct="0">
              <a:spcBef>
                <a:spcPct val="0"/>
              </a:spcBef>
              <a:spcAft>
                <a:spcPct val="0"/>
              </a:spcAft>
              <a:buNone/>
            </a:pPr>
            <a:endParaRPr lang="en-US" sz="2400" dirty="0" smtClean="0"/>
          </a:p>
          <a:p>
            <a:pPr marL="0" indent="0">
              <a:buNone/>
            </a:pPr>
            <a:r>
              <a:rPr lang="en-US" dirty="0" smtClean="0"/>
              <a:t>Project Segment- </a:t>
            </a:r>
            <a:r>
              <a:rPr lang="en-ZA" dirty="0" smtClean="0"/>
              <a:t>Capital: Infrastructure: New: Roads Infrastructure: Roads: </a:t>
            </a:r>
            <a:r>
              <a:rPr lang="en-ZA" dirty="0" smtClean="0">
                <a:solidFill>
                  <a:srgbClr val="FF0000"/>
                </a:solidFill>
              </a:rPr>
              <a:t>Ward 6 – Roads</a:t>
            </a:r>
          </a:p>
          <a:p>
            <a:pPr marL="0" indent="0">
              <a:buNone/>
            </a:pPr>
            <a:endParaRPr lang="en-ZA" dirty="0"/>
          </a:p>
          <a:p>
            <a:pPr marL="0" indent="0">
              <a:buNone/>
            </a:pPr>
            <a:r>
              <a:rPr lang="en-ZA" dirty="0" smtClean="0"/>
              <a:t>Project </a:t>
            </a:r>
            <a:r>
              <a:rPr lang="en-ZA" dirty="0" err="1" smtClean="0"/>
              <a:t>Guid</a:t>
            </a:r>
            <a:r>
              <a:rPr lang="en-ZA" dirty="0"/>
              <a:t>- </a:t>
            </a:r>
            <a:r>
              <a:rPr lang="en-ZA" dirty="0" smtClean="0"/>
              <a:t>e2287c96-937b-4ee9-a092-0fa8b0979655</a:t>
            </a:r>
            <a:r>
              <a:rPr lang="en-ZA" dirty="0" smtClean="0">
                <a:solidFill>
                  <a:srgbClr val="FF0000"/>
                </a:solidFill>
              </a:rPr>
              <a:t>_01011</a:t>
            </a:r>
          </a:p>
          <a:p>
            <a:pPr marL="0" indent="0">
              <a:buNone/>
            </a:pPr>
            <a:endParaRPr lang="en-ZA" dirty="0">
              <a:solidFill>
                <a:srgbClr val="FF0000"/>
              </a:solidFill>
            </a:endParaRPr>
          </a:p>
          <a:p>
            <a:pPr marL="0" indent="0">
              <a:buNone/>
            </a:pPr>
            <a:r>
              <a:rPr lang="en-ZA" dirty="0" smtClean="0">
                <a:solidFill>
                  <a:srgbClr val="FF0000"/>
                </a:solidFill>
              </a:rPr>
              <a:t>The five digit sequential project number is added to the project </a:t>
            </a:r>
            <a:r>
              <a:rPr lang="en-ZA" dirty="0" err="1" smtClean="0">
                <a:solidFill>
                  <a:srgbClr val="FF0000"/>
                </a:solidFill>
              </a:rPr>
              <a:t>Guid</a:t>
            </a:r>
            <a:r>
              <a:rPr lang="en-ZA" dirty="0" smtClean="0">
                <a:solidFill>
                  <a:srgbClr val="FF0000"/>
                </a:solidFill>
              </a:rPr>
              <a:t> number on both the IDP and the Budget modules, creating a link between the IDP and the Budget.</a:t>
            </a:r>
            <a:endParaRPr lang="en-ZA" dirty="0"/>
          </a:p>
          <a:p>
            <a:pPr marL="0" indent="0">
              <a:buNone/>
            </a:pPr>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a:solidFill>
                  <a:schemeClr val="bg1"/>
                </a:solidFill>
              </a:rPr>
              <a:t>UNPACKING THE IDP</a:t>
            </a:r>
          </a:p>
        </p:txBody>
      </p:sp>
    </p:spTree>
    <p:extLst>
      <p:ext uri="{BB962C8B-B14F-4D97-AF65-F5344CB8AC3E}">
        <p14:creationId xmlns:p14="http://schemas.microsoft.com/office/powerpoint/2010/main" val="10757796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9548"/>
            <a:ext cx="8551787" cy="4029076"/>
          </a:xfrm>
        </p:spPr>
        <p:txBody>
          <a:bodyPr>
            <a:normAutofit/>
          </a:bodyPr>
          <a:lstStyle/>
          <a:p>
            <a:pPr marL="0" lvl="0" indent="0">
              <a:spcBef>
                <a:spcPct val="0"/>
              </a:spcBef>
              <a:buNone/>
            </a:pPr>
            <a:r>
              <a:rPr lang="en-ZA" altLang="en-US" sz="2800" b="1" dirty="0" err="1" smtClean="0"/>
              <a:t>KPA:Good</a:t>
            </a:r>
            <a:r>
              <a:rPr lang="en-ZA" altLang="en-US" sz="2800" b="1" dirty="0" smtClean="0"/>
              <a:t> </a:t>
            </a:r>
            <a:r>
              <a:rPr lang="en-ZA" altLang="en-US" sz="2800" b="1" dirty="0"/>
              <a:t>Governance and Public Participation</a:t>
            </a:r>
            <a:br>
              <a:rPr lang="en-ZA" altLang="en-US" sz="2800" b="1" dirty="0"/>
            </a:br>
            <a:endParaRPr lang="en-US" sz="2400" dirty="0" smtClean="0"/>
          </a:p>
          <a:p>
            <a:pPr marL="0" indent="0">
              <a:buNone/>
            </a:pPr>
            <a:r>
              <a:rPr lang="en-ZA" dirty="0"/>
              <a:t>Project description:</a:t>
            </a:r>
          </a:p>
          <a:p>
            <a:pPr marL="0" indent="0">
              <a:buNone/>
            </a:pPr>
            <a:r>
              <a:rPr lang="en-ZA" dirty="0"/>
              <a:t>Municipality planning to have a community participation programme on a quarterly basis and the office of the mayor will champion the process and the programme budget is  R500 000</a:t>
            </a:r>
          </a:p>
          <a:p>
            <a:pPr marL="0" indent="0">
              <a:buNone/>
            </a:pPr>
            <a:endParaRPr lang="en-ZA" dirty="0"/>
          </a:p>
          <a:p>
            <a:pPr marL="0" indent="0">
              <a:buNone/>
            </a:pPr>
            <a:endParaRPr lang="en-US" sz="2400" dirty="0"/>
          </a:p>
          <a:p>
            <a:endParaRPr lang="en-US" b="1" dirty="0">
              <a:solidFill>
                <a:schemeClr val="bg1"/>
              </a:solidFill>
            </a:endParaRPr>
          </a:p>
          <a:p>
            <a:endParaRPr lang="en-US" sz="3000" dirty="0"/>
          </a:p>
          <a:p>
            <a:pPr marL="0" indent="0">
              <a:buNone/>
            </a:pPr>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25982"/>
            <a:ext cx="8686800" cy="707886"/>
          </a:xfrm>
          <a:prstGeom prst="rect">
            <a:avLst/>
          </a:prstGeom>
          <a:noFill/>
        </p:spPr>
        <p:txBody>
          <a:bodyPr wrap="square" rtlCol="0">
            <a:spAutoFit/>
          </a:bodyPr>
          <a:lstStyle/>
          <a:p>
            <a:pPr algn="ctr"/>
            <a:r>
              <a:rPr lang="en-US" sz="4000" b="1" dirty="0">
                <a:solidFill>
                  <a:schemeClr val="bg1"/>
                </a:solidFill>
              </a:rPr>
              <a:t>UNPACKING THE IDP</a:t>
            </a:r>
          </a:p>
        </p:txBody>
      </p:sp>
    </p:spTree>
    <p:extLst>
      <p:ext uri="{BB962C8B-B14F-4D97-AF65-F5344CB8AC3E}">
        <p14:creationId xmlns:p14="http://schemas.microsoft.com/office/powerpoint/2010/main" val="31680633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fe50b6b98f897cf800d4d84fb3dd0e49">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6EE8456-2B0C-4C27-AABF-86B6F0AE1FF2}"/>
</file>

<file path=customXml/itemProps2.xml><?xml version="1.0" encoding="utf-8"?>
<ds:datastoreItem xmlns:ds="http://schemas.openxmlformats.org/officeDocument/2006/customXml" ds:itemID="{71235BA2-79DD-4311-AED9-39B6DD06DB22}"/>
</file>

<file path=customXml/itemProps3.xml><?xml version="1.0" encoding="utf-8"?>
<ds:datastoreItem xmlns:ds="http://schemas.openxmlformats.org/officeDocument/2006/customXml" ds:itemID="{9C15E168-2C2E-4BC0-9A16-5DB55E11A019}"/>
</file>

<file path=docProps/app.xml><?xml version="1.0" encoding="utf-8"?>
<Properties xmlns="http://schemas.openxmlformats.org/officeDocument/2006/extended-properties" xmlns:vt="http://schemas.openxmlformats.org/officeDocument/2006/docPropsVTypes">
  <TotalTime>22549</TotalTime>
  <Words>1021</Words>
  <Application>Microsoft Office PowerPoint</Application>
  <PresentationFormat>On-screen Show (4:3)</PresentationFormat>
  <Paragraphs>227</Paragraphs>
  <Slides>21</Slides>
  <Notes>18</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Office Theme</vt:lpstr>
      <vt:lpstr>Blank Presentation</vt:lpstr>
      <vt:lpstr>13_Blank Presentation</vt:lpstr>
      <vt:lpstr>1_Blank Presentation</vt:lpstr>
      <vt:lpstr>2_Blank Presentation</vt:lpstr>
      <vt:lpstr>     Budgeting in mSCOA   </vt:lpstr>
      <vt:lpstr>Legislative framework that enable financial management  </vt:lpstr>
      <vt:lpstr>The Integrated Development Plan - IDP</vt:lpstr>
      <vt:lpstr>Five Key Performance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mSCOA – Data String</vt:lpstr>
      <vt:lpstr>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Venter</dc:creator>
  <cp:lastModifiedBy>Trevor</cp:lastModifiedBy>
  <cp:revision>592</cp:revision>
  <dcterms:created xsi:type="dcterms:W3CDTF">2011-11-16T07:49:28Z</dcterms:created>
  <dcterms:modified xsi:type="dcterms:W3CDTF">2017-03-10T05:51:20Z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0x010100F6D77BA75D44BC469ABAE46C07B5E9FF</vt:lpwstr>
  </property>
</Properties>
</file>